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Override1.xml" ContentType="application/vnd.openxmlformats-officedocument.themeOverride+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8" r:id="rId1"/>
  </p:sldMasterIdLst>
  <p:notesMasterIdLst>
    <p:notesMasterId r:id="rId13"/>
  </p:notesMasterIdLst>
  <p:handoutMasterIdLst>
    <p:handoutMasterId r:id="rId14"/>
  </p:handoutMasterIdLst>
  <p:sldIdLst>
    <p:sldId id="256" r:id="rId2"/>
    <p:sldId id="684" r:id="rId3"/>
    <p:sldId id="686" r:id="rId4"/>
    <p:sldId id="685" r:id="rId5"/>
    <p:sldId id="642" r:id="rId6"/>
    <p:sldId id="688" r:id="rId7"/>
    <p:sldId id="689" r:id="rId8"/>
    <p:sldId id="683" r:id="rId9"/>
    <p:sldId id="687" r:id="rId10"/>
    <p:sldId id="264" r:id="rId11"/>
    <p:sldId id="258"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browse/>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188"/>
    <p:restoredTop sz="87183"/>
  </p:normalViewPr>
  <p:slideViewPr>
    <p:cSldViewPr snapToGrid="0" snapToObjects="1">
      <p:cViewPr>
        <p:scale>
          <a:sx n="104" d="100"/>
          <a:sy n="104" d="100"/>
        </p:scale>
        <p:origin x="2208" y="160"/>
      </p:cViewPr>
      <p:guideLst/>
    </p:cSldViewPr>
  </p:slideViewPr>
  <p:notesTextViewPr>
    <p:cViewPr>
      <p:scale>
        <a:sx n="1" d="1"/>
        <a:sy n="1" d="1"/>
      </p:scale>
      <p:origin x="0" y="0"/>
    </p:cViewPr>
  </p:notesTextViewPr>
  <p:sorterViewPr>
    <p:cViewPr>
      <p:scale>
        <a:sx n="130" d="100"/>
        <a:sy n="130" d="100"/>
      </p:scale>
      <p:origin x="0" y="-4158"/>
    </p:cViewPr>
  </p:sorterViewPr>
  <p:notesViewPr>
    <p:cSldViewPr snapToGrid="0" snapToObjects="1" showGuides="1">
      <p:cViewPr varScale="1">
        <p:scale>
          <a:sx n="83" d="100"/>
          <a:sy n="83" d="100"/>
        </p:scale>
        <p:origin x="3352" y="20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5022E899-3A8A-3C49-9B2C-F230AB7CC116}"/>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D06F19D6-C408-B345-930C-F6E2263731D9}"/>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9A7D4625-218C-5B45-A4EE-362122B9F25A}" type="datetimeFigureOut">
              <a:rPr lang="en-US" smtClean="0"/>
              <a:t>8/19/23</a:t>
            </a:fld>
            <a:endParaRPr lang="en-US"/>
          </a:p>
        </p:txBody>
      </p:sp>
      <p:sp>
        <p:nvSpPr>
          <p:cNvPr id="4" name="Footer Placeholder 3">
            <a:extLst>
              <a:ext uri="{FF2B5EF4-FFF2-40B4-BE49-F238E27FC236}">
                <a16:creationId xmlns:a16="http://schemas.microsoft.com/office/drawing/2014/main" id="{AD71CEA2-B87B-464F-8927-EE57085C70D1}"/>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6251D73E-EB53-5E44-B21F-B0DE91E66EEE}"/>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BE09058A-61D4-1242-BF7F-444A2E6E83C7}" type="slidenum">
              <a:rPr lang="en-US" smtClean="0"/>
              <a:t>‹#›</a:t>
            </a:fld>
            <a:endParaRPr lang="en-US"/>
          </a:p>
        </p:txBody>
      </p:sp>
    </p:spTree>
    <p:extLst>
      <p:ext uri="{BB962C8B-B14F-4D97-AF65-F5344CB8AC3E}">
        <p14:creationId xmlns:p14="http://schemas.microsoft.com/office/powerpoint/2010/main" val="300448990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0022054-F6B9-B04E-9F80-BE6C2BED9348}" type="datetimeFigureOut">
              <a:rPr lang="en-US" smtClean="0"/>
              <a:t>8/19/23</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F055542-5B12-4B47-9288-A13A79668078}" type="slidenum">
              <a:rPr lang="en-US" smtClean="0"/>
              <a:t>‹#›</a:t>
            </a:fld>
            <a:endParaRPr lang="en-US"/>
          </a:p>
        </p:txBody>
      </p:sp>
    </p:spTree>
    <p:extLst>
      <p:ext uri="{BB962C8B-B14F-4D97-AF65-F5344CB8AC3E}">
        <p14:creationId xmlns:p14="http://schemas.microsoft.com/office/powerpoint/2010/main" val="181711871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5" name="Date Placeholder 4"/>
          <p:cNvSpPr>
            <a:spLocks noGrp="1"/>
          </p:cNvSpPr>
          <p:nvPr>
            <p:ph type="dt" idx="11"/>
          </p:nvPr>
        </p:nvSpPr>
        <p:spPr/>
        <p:txBody>
          <a:bodyPr/>
          <a:lstStyle/>
          <a:p>
            <a:endParaRPr lang="en-US"/>
          </a:p>
        </p:txBody>
      </p:sp>
    </p:spTree>
    <p:extLst>
      <p:ext uri="{BB962C8B-B14F-4D97-AF65-F5344CB8AC3E}">
        <p14:creationId xmlns:p14="http://schemas.microsoft.com/office/powerpoint/2010/main" val="94924859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5">
            <a:extLst>
              <a:ext uri="{FF2B5EF4-FFF2-40B4-BE49-F238E27FC236}">
                <a16:creationId xmlns:a16="http://schemas.microsoft.com/office/drawing/2014/main" id="{2FBCA37C-E647-404D-B321-C0FFFC756028}"/>
              </a:ext>
            </a:extLst>
          </p:cNvPr>
          <p:cNvSpPr>
            <a:spLocks noGrp="1" noChangeArrowheads="1"/>
          </p:cNvSpPr>
          <p:nvPr>
            <p:ph type="sldNum" sz="quarter" idx="5"/>
          </p:nvPr>
        </p:nvSpPr>
        <p:spPr>
          <a:ln/>
        </p:spPr>
        <p:txBody>
          <a:bodyPr/>
          <a:lstStyle/>
          <a:p>
            <a:fld id="{F0EB6067-912E-5C47-81A6-5EDAACD418E4}" type="slidenum">
              <a:rPr lang="en-US" altLang="en-US"/>
              <a:pPr/>
              <a:t>5</a:t>
            </a:fld>
            <a:endParaRPr lang="en-US" altLang="en-US"/>
          </a:p>
        </p:txBody>
      </p:sp>
      <p:sp>
        <p:nvSpPr>
          <p:cNvPr id="448514" name="Rectangle 2">
            <a:extLst>
              <a:ext uri="{FF2B5EF4-FFF2-40B4-BE49-F238E27FC236}">
                <a16:creationId xmlns:a16="http://schemas.microsoft.com/office/drawing/2014/main" id="{521F4FC9-A75A-8440-892A-493F418BBB69}"/>
              </a:ext>
            </a:extLst>
          </p:cNvPr>
          <p:cNvSpPr>
            <a:spLocks noGrp="1" noRot="1" noChangeAspect="1" noChangeArrowheads="1" noTextEdit="1"/>
          </p:cNvSpPr>
          <p:nvPr>
            <p:ph type="sldImg"/>
          </p:nvPr>
        </p:nvSpPr>
        <p:spPr>
          <a:xfrm>
            <a:off x="1119188" y="693738"/>
            <a:ext cx="4616450" cy="3462337"/>
          </a:xfrm>
          <a:ln/>
        </p:spPr>
      </p:sp>
      <p:sp>
        <p:nvSpPr>
          <p:cNvPr id="448515" name="Rectangle 3">
            <a:extLst>
              <a:ext uri="{FF2B5EF4-FFF2-40B4-BE49-F238E27FC236}">
                <a16:creationId xmlns:a16="http://schemas.microsoft.com/office/drawing/2014/main" id="{EE12A528-F414-D248-A786-CDB7FEFF4CF6}"/>
              </a:ext>
            </a:extLst>
          </p:cNvPr>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202866430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5">
            <a:extLst>
              <a:ext uri="{FF2B5EF4-FFF2-40B4-BE49-F238E27FC236}">
                <a16:creationId xmlns:a16="http://schemas.microsoft.com/office/drawing/2014/main" id="{2FBCA37C-E647-404D-B321-C0FFFC756028}"/>
              </a:ext>
            </a:extLst>
          </p:cNvPr>
          <p:cNvSpPr>
            <a:spLocks noGrp="1" noChangeArrowheads="1"/>
          </p:cNvSpPr>
          <p:nvPr>
            <p:ph type="sldNum" sz="quarter" idx="5"/>
          </p:nvPr>
        </p:nvSpPr>
        <p:spPr>
          <a:ln/>
        </p:spPr>
        <p:txBody>
          <a:bodyPr/>
          <a:lstStyle/>
          <a:p>
            <a:fld id="{F0EB6067-912E-5C47-81A6-5EDAACD418E4}" type="slidenum">
              <a:rPr lang="en-US" altLang="en-US"/>
              <a:pPr/>
              <a:t>6</a:t>
            </a:fld>
            <a:endParaRPr lang="en-US" altLang="en-US"/>
          </a:p>
        </p:txBody>
      </p:sp>
      <p:sp>
        <p:nvSpPr>
          <p:cNvPr id="448514" name="Rectangle 2">
            <a:extLst>
              <a:ext uri="{FF2B5EF4-FFF2-40B4-BE49-F238E27FC236}">
                <a16:creationId xmlns:a16="http://schemas.microsoft.com/office/drawing/2014/main" id="{521F4FC9-A75A-8440-892A-493F418BBB69}"/>
              </a:ext>
            </a:extLst>
          </p:cNvPr>
          <p:cNvSpPr>
            <a:spLocks noGrp="1" noRot="1" noChangeAspect="1" noChangeArrowheads="1" noTextEdit="1"/>
          </p:cNvSpPr>
          <p:nvPr>
            <p:ph type="sldImg"/>
          </p:nvPr>
        </p:nvSpPr>
        <p:spPr>
          <a:xfrm>
            <a:off x="1119188" y="693738"/>
            <a:ext cx="4616450" cy="3462337"/>
          </a:xfrm>
          <a:ln/>
        </p:spPr>
      </p:sp>
      <p:sp>
        <p:nvSpPr>
          <p:cNvPr id="448515" name="Rectangle 3">
            <a:extLst>
              <a:ext uri="{FF2B5EF4-FFF2-40B4-BE49-F238E27FC236}">
                <a16:creationId xmlns:a16="http://schemas.microsoft.com/office/drawing/2014/main" id="{EE12A528-F414-D248-A786-CDB7FEFF4CF6}"/>
              </a:ext>
            </a:extLst>
          </p:cNvPr>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189249235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5">
            <a:extLst>
              <a:ext uri="{FF2B5EF4-FFF2-40B4-BE49-F238E27FC236}">
                <a16:creationId xmlns:a16="http://schemas.microsoft.com/office/drawing/2014/main" id="{2FBCA37C-E647-404D-B321-C0FFFC756028}"/>
              </a:ext>
            </a:extLst>
          </p:cNvPr>
          <p:cNvSpPr>
            <a:spLocks noGrp="1" noChangeArrowheads="1"/>
          </p:cNvSpPr>
          <p:nvPr>
            <p:ph type="sldNum" sz="quarter" idx="5"/>
          </p:nvPr>
        </p:nvSpPr>
        <p:spPr>
          <a:ln/>
        </p:spPr>
        <p:txBody>
          <a:bodyPr/>
          <a:lstStyle/>
          <a:p>
            <a:fld id="{F0EB6067-912E-5C47-81A6-5EDAACD418E4}" type="slidenum">
              <a:rPr lang="en-US" altLang="en-US"/>
              <a:pPr/>
              <a:t>7</a:t>
            </a:fld>
            <a:endParaRPr lang="en-US" altLang="en-US"/>
          </a:p>
        </p:txBody>
      </p:sp>
      <p:sp>
        <p:nvSpPr>
          <p:cNvPr id="448514" name="Rectangle 2">
            <a:extLst>
              <a:ext uri="{FF2B5EF4-FFF2-40B4-BE49-F238E27FC236}">
                <a16:creationId xmlns:a16="http://schemas.microsoft.com/office/drawing/2014/main" id="{521F4FC9-A75A-8440-892A-493F418BBB69}"/>
              </a:ext>
            </a:extLst>
          </p:cNvPr>
          <p:cNvSpPr>
            <a:spLocks noGrp="1" noRot="1" noChangeAspect="1" noChangeArrowheads="1" noTextEdit="1"/>
          </p:cNvSpPr>
          <p:nvPr>
            <p:ph type="sldImg"/>
          </p:nvPr>
        </p:nvSpPr>
        <p:spPr>
          <a:xfrm>
            <a:off x="1119188" y="693738"/>
            <a:ext cx="4616450" cy="3462337"/>
          </a:xfrm>
          <a:ln/>
        </p:spPr>
      </p:sp>
      <p:sp>
        <p:nvSpPr>
          <p:cNvPr id="448515" name="Rectangle 3">
            <a:extLst>
              <a:ext uri="{FF2B5EF4-FFF2-40B4-BE49-F238E27FC236}">
                <a16:creationId xmlns:a16="http://schemas.microsoft.com/office/drawing/2014/main" id="{EE12A528-F414-D248-A786-CDB7FEFF4CF6}"/>
              </a:ext>
            </a:extLst>
          </p:cNvPr>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178406850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F055542-5B12-4B47-9288-A13A79668078}" type="slidenum">
              <a:rPr lang="en-US" smtClean="0"/>
              <a:t>8</a:t>
            </a:fld>
            <a:endParaRPr lang="en-US"/>
          </a:p>
        </p:txBody>
      </p:sp>
    </p:spTree>
    <p:extLst>
      <p:ext uri="{BB962C8B-B14F-4D97-AF65-F5344CB8AC3E}">
        <p14:creationId xmlns:p14="http://schemas.microsoft.com/office/powerpoint/2010/main" val="41648622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F055542-5B12-4B47-9288-A13A79668078}" type="slidenum">
              <a:rPr lang="en-US" smtClean="0"/>
              <a:t>9</a:t>
            </a:fld>
            <a:endParaRPr lang="en-US"/>
          </a:p>
        </p:txBody>
      </p:sp>
    </p:spTree>
    <p:extLst>
      <p:ext uri="{BB962C8B-B14F-4D97-AF65-F5344CB8AC3E}">
        <p14:creationId xmlns:p14="http://schemas.microsoft.com/office/powerpoint/2010/main" val="243536128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45"/>
        <p:cNvGrpSpPr/>
        <p:nvPr/>
      </p:nvGrpSpPr>
      <p:grpSpPr>
        <a:xfrm>
          <a:off x="0" y="0"/>
          <a:ext cx="0" cy="0"/>
          <a:chOff x="0" y="0"/>
          <a:chExt cx="0" cy="0"/>
        </a:xfrm>
      </p:grpSpPr>
      <p:sp>
        <p:nvSpPr>
          <p:cNvPr id="546" name="Shape 546"/>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547" name="Shape 547"/>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lvl="0" indent="0" rtl="0">
              <a:spcBef>
                <a:spcPts val="0"/>
              </a:spcBef>
              <a:spcAft>
                <a:spcPts val="0"/>
              </a:spcAft>
              <a:buNone/>
            </a:pPr>
            <a:r>
              <a:rPr lang="nl-NL"/>
              <a:t>Part 1 = Showing code 3 state model</a:t>
            </a:r>
            <a:endParaRPr/>
          </a:p>
          <a:p>
            <a:pPr marL="0" lvl="0" indent="0" rtl="0">
              <a:spcBef>
                <a:spcPts val="0"/>
              </a:spcBef>
              <a:spcAft>
                <a:spcPts val="0"/>
              </a:spcAft>
              <a:buNone/>
            </a:pPr>
            <a:r>
              <a:rPr lang="nl-NL"/>
              <a:t>Part 2 = Exercise build Sick-Sicker model </a:t>
            </a:r>
            <a:endParaRPr/>
          </a:p>
          <a:p>
            <a:pPr marL="0" lvl="0" indent="0" rtl="0">
              <a:spcBef>
                <a:spcPts val="0"/>
              </a:spcBef>
              <a:spcAft>
                <a:spcPts val="0"/>
              </a:spcAft>
              <a:buNone/>
            </a:pPr>
            <a:r>
              <a:rPr lang="nl-NL"/>
              <a:t>Part 3 = Show answers of Sick-Sicker </a:t>
            </a:r>
            <a:endParaRPr/>
          </a:p>
        </p:txBody>
      </p:sp>
    </p:spTree>
    <p:extLst>
      <p:ext uri="{BB962C8B-B14F-4D97-AF65-F5344CB8AC3E}">
        <p14:creationId xmlns:p14="http://schemas.microsoft.com/office/powerpoint/2010/main" val="158448017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Master" Target="../slideMasters/slideMaster1.xml"/><Relationship Id="rId5" Type="http://schemas.openxmlformats.org/officeDocument/2006/relationships/image" Target="../media/image9.png"/><Relationship Id="rId4" Type="http://schemas.openxmlformats.org/officeDocument/2006/relationships/image" Target="../media/image8.gif"/></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image" Target="../media/image2.png"/><Relationship Id="rId1" Type="http://schemas.openxmlformats.org/officeDocument/2006/relationships/slideMaster" Target="../slideMasters/slideMaster1.xml"/><Relationship Id="rId5" Type="http://schemas.openxmlformats.org/officeDocument/2006/relationships/image" Target="../media/image5.png"/><Relationship Id="rId4" Type="http://schemas.openxmlformats.org/officeDocument/2006/relationships/image" Target="../media/image4.pn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image" Target="../media/image2.png"/><Relationship Id="rId1" Type="http://schemas.openxmlformats.org/officeDocument/2006/relationships/slideMaster" Target="../slideMasters/slideMaster1.xml"/><Relationship Id="rId5" Type="http://schemas.openxmlformats.org/officeDocument/2006/relationships/image" Target="../media/image5.png"/><Relationship Id="rId4" Type="http://schemas.openxmlformats.org/officeDocument/2006/relationships/image" Target="../media/image4.png"/></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bg>
      <p:bgPr>
        <a:solidFill>
          <a:srgbClr val="009999"/>
        </a:solidFill>
        <a:effectLst/>
      </p:bgPr>
    </p:bg>
    <p:spTree>
      <p:nvGrpSpPr>
        <p:cNvPr id="1" name=""/>
        <p:cNvGrpSpPr/>
        <p:nvPr/>
      </p:nvGrpSpPr>
      <p:grpSpPr>
        <a:xfrm>
          <a:off x="0" y="0"/>
          <a:ext cx="0" cy="0"/>
          <a:chOff x="0" y="0"/>
          <a:chExt cx="0" cy="0"/>
        </a:xfrm>
      </p:grpSpPr>
      <p:sp>
        <p:nvSpPr>
          <p:cNvPr id="3" name="Subtitle 2"/>
          <p:cNvSpPr>
            <a:spLocks noGrp="1"/>
          </p:cNvSpPr>
          <p:nvPr>
            <p:ph type="subTitle" idx="1"/>
          </p:nvPr>
        </p:nvSpPr>
        <p:spPr>
          <a:xfrm>
            <a:off x="827584" y="3501008"/>
            <a:ext cx="6461760" cy="1066800"/>
          </a:xfrm>
        </p:spPr>
        <p:txBody>
          <a:bodyPr anchor="t">
            <a:normAutofit/>
          </a:bodyPr>
          <a:lstStyle>
            <a:lvl1pPr marL="0" indent="0" algn="l">
              <a:buNone/>
              <a:defRPr sz="2000">
                <a:solidFill>
                  <a:srgbClr val="FEF8F3"/>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6" name="Slide Number Placeholder 5"/>
          <p:cNvSpPr>
            <a:spLocks noGrp="1"/>
          </p:cNvSpPr>
          <p:nvPr>
            <p:ph type="sldNum" sz="quarter" idx="12"/>
          </p:nvPr>
        </p:nvSpPr>
        <p:spPr>
          <a:ln>
            <a:noFill/>
          </a:ln>
        </p:spPr>
        <p:txBody>
          <a:bodyPr/>
          <a:lstStyle/>
          <a:p>
            <a:fld id="{0798D939-2D9E-2142-A80A-FFDECD1E5A9B}" type="slidenum">
              <a:rPr lang="en-US" smtClean="0"/>
              <a:t>‹#›</a:t>
            </a:fld>
            <a:endParaRPr lang="en-US"/>
          </a:p>
        </p:txBody>
      </p:sp>
      <p:sp>
        <p:nvSpPr>
          <p:cNvPr id="8" name="Footer Placeholder 4"/>
          <p:cNvSpPr>
            <a:spLocks noGrp="1"/>
          </p:cNvSpPr>
          <p:nvPr>
            <p:ph type="ftr" sz="quarter" idx="3"/>
          </p:nvPr>
        </p:nvSpPr>
        <p:spPr>
          <a:xfrm>
            <a:off x="649288" y="6453336"/>
            <a:ext cx="4786808" cy="374587"/>
          </a:xfrm>
          <a:prstGeom prst="rect">
            <a:avLst/>
          </a:prstGeom>
          <a:noFill/>
        </p:spPr>
        <p:txBody>
          <a:bodyPr vert="horz" lIns="91440" tIns="45720" rIns="91440" bIns="45720" rtlCol="0" anchor="ctr"/>
          <a:lstStyle>
            <a:lvl1pPr algn="l">
              <a:defRPr sz="1200">
                <a:solidFill>
                  <a:schemeClr val="bg1"/>
                </a:solidFill>
              </a:defRPr>
            </a:lvl1pPr>
          </a:lstStyle>
          <a:p>
            <a:endParaRPr lang="en-US"/>
          </a:p>
        </p:txBody>
      </p:sp>
      <p:sp>
        <p:nvSpPr>
          <p:cNvPr id="11" name="Rectangle 10"/>
          <p:cNvSpPr/>
          <p:nvPr/>
        </p:nvSpPr>
        <p:spPr>
          <a:xfrm>
            <a:off x="1815852" y="764704"/>
            <a:ext cx="7308304" cy="2376264"/>
          </a:xfrm>
          <a:prstGeom prst="rect">
            <a:avLst/>
          </a:prstGeom>
          <a:solidFill>
            <a:srgbClr val="FEF8F3"/>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rgbClr val="004D99"/>
              </a:solidFill>
            </a:endParaRPr>
          </a:p>
        </p:txBody>
      </p:sp>
      <p:sp>
        <p:nvSpPr>
          <p:cNvPr id="2" name="Title 1"/>
          <p:cNvSpPr>
            <a:spLocks noGrp="1"/>
          </p:cNvSpPr>
          <p:nvPr>
            <p:ph type="ctrTitle"/>
          </p:nvPr>
        </p:nvSpPr>
        <p:spPr>
          <a:xfrm>
            <a:off x="1815852" y="764704"/>
            <a:ext cx="7357120" cy="2384623"/>
          </a:xfrm>
        </p:spPr>
        <p:txBody>
          <a:bodyPr anchor="b"/>
          <a:lstStyle>
            <a:lvl1pPr>
              <a:defRPr sz="6600">
                <a:ln>
                  <a:noFill/>
                </a:ln>
                <a:solidFill>
                  <a:srgbClr val="004D99"/>
                </a:solidFill>
              </a:defRPr>
            </a:lvl1pPr>
          </a:lstStyle>
          <a:p>
            <a:r>
              <a:rPr lang="en-US"/>
              <a:t>Click to edit Master title style</a:t>
            </a:r>
            <a:endParaRPr lang="en-US" dirty="0"/>
          </a:p>
        </p:txBody>
      </p:sp>
      <p:sp>
        <p:nvSpPr>
          <p:cNvPr id="7" name="TextBox 6"/>
          <p:cNvSpPr txBox="1"/>
          <p:nvPr/>
        </p:nvSpPr>
        <p:spPr>
          <a:xfrm>
            <a:off x="653822" y="5807005"/>
            <a:ext cx="7850043" cy="646331"/>
          </a:xfrm>
          <a:prstGeom prst="rect">
            <a:avLst/>
          </a:prstGeom>
          <a:noFill/>
        </p:spPr>
        <p:txBody>
          <a:bodyPr wrap="square" rtlCol="0">
            <a:spAutoFit/>
          </a:bodyPr>
          <a:lstStyle/>
          <a:p>
            <a:r>
              <a:rPr lang="en-US" sz="900" b="1" i="0" kern="1200" dirty="0">
                <a:solidFill>
                  <a:schemeClr val="bg1"/>
                </a:solidFill>
                <a:effectLst/>
                <a:latin typeface="+mn-lt"/>
                <a:ea typeface="+mn-ea"/>
                <a:cs typeface="+mn-cs"/>
              </a:rPr>
              <a:t>© Copyright 2017, THE HOSPITAL FOR SICK CHILDREN AND THE COLLABORATING INSTITUTIONS.</a:t>
            </a:r>
            <a:r>
              <a:rPr lang="en-US" sz="900" b="0" i="0" kern="1200" dirty="0">
                <a:solidFill>
                  <a:schemeClr val="bg1"/>
                </a:solidFill>
                <a:effectLst/>
                <a:latin typeface="+mn-lt"/>
                <a:ea typeface="+mn-ea"/>
                <a:cs typeface="+mn-cs"/>
              </a:rPr>
              <a:t> </a:t>
            </a:r>
          </a:p>
          <a:p>
            <a:r>
              <a:rPr lang="en-US" sz="900" b="0" i="0" kern="1200" dirty="0">
                <a:solidFill>
                  <a:schemeClr val="bg1"/>
                </a:solidFill>
                <a:effectLst/>
                <a:latin typeface="+mn-lt"/>
                <a:ea typeface="+mn-ea"/>
                <a:cs typeface="+mn-cs"/>
              </a:rPr>
              <a:t>All rights reserved in Canada, the United States and worldwide.  Copyright, trademarks, trade names and any and all associated intellectual property are exclusively owned by THE HOSPITAL FOR SICK CHILDREN and the collaborating institutions and may not be used, reproduced, modified, distributed or adapted in any way without appropriate citation. </a:t>
            </a:r>
            <a:endParaRPr lang="en-GB" sz="900" dirty="0">
              <a:solidFill>
                <a:schemeClr val="bg1"/>
              </a:solidFill>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le 1"/>
          <p:cNvSpPr>
            <a:spLocks noGrp="1"/>
          </p:cNvSpPr>
          <p:nvPr>
            <p:ph type="title"/>
          </p:nvPr>
        </p:nvSpPr>
        <p:spPr>
          <a:xfrm>
            <a:off x="976064" y="5315288"/>
            <a:ext cx="7772400" cy="594360"/>
          </a:xfrm>
        </p:spPr>
        <p:txBody>
          <a:bodyPr anchor="b"/>
          <a:lstStyle>
            <a:lvl1pPr algn="ctr">
              <a:defRPr sz="2200" b="1"/>
            </a:lvl1pPr>
          </a:lstStyle>
          <a:p>
            <a:r>
              <a:rPr lang="en-US"/>
              <a:t>Click to edit Master title style</a:t>
            </a:r>
            <a:endParaRPr lang="en-US" dirty="0"/>
          </a:p>
        </p:txBody>
      </p:sp>
      <p:sp>
        <p:nvSpPr>
          <p:cNvPr id="4" name="Text Placeholder 3"/>
          <p:cNvSpPr>
            <a:spLocks noGrp="1"/>
          </p:cNvSpPr>
          <p:nvPr>
            <p:ph type="body" sz="half" idx="2"/>
          </p:nvPr>
        </p:nvSpPr>
        <p:spPr>
          <a:xfrm>
            <a:off x="976062" y="5915744"/>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B634AAD-AC3C-4F24-B5C0-1761CB9C20B3}" type="datetime1">
              <a:rPr lang="en-US" smtClean="0"/>
              <a:t>8/19/23</a:t>
            </a:fld>
            <a:endParaRPr lang="en-US"/>
          </a:p>
        </p:txBody>
      </p:sp>
      <p:sp>
        <p:nvSpPr>
          <p:cNvPr id="7" name="Slide Number Placeholder 6"/>
          <p:cNvSpPr>
            <a:spLocks noGrp="1"/>
          </p:cNvSpPr>
          <p:nvPr>
            <p:ph type="sldNum" sz="quarter" idx="12"/>
          </p:nvPr>
        </p:nvSpPr>
        <p:spPr/>
        <p:txBody>
          <a:bodyPr/>
          <a:lstStyle/>
          <a:p>
            <a:fld id="{0798D939-2D9E-2142-A80A-FFDECD1E5A9B}" type="slidenum">
              <a:rPr lang="en-US" smtClean="0"/>
              <a:t>‹#›</a:t>
            </a:fld>
            <a:endParaRPr lang="en-US"/>
          </a:p>
        </p:txBody>
      </p:sp>
      <p:sp>
        <p:nvSpPr>
          <p:cNvPr id="9" name="Content Placeholder 8"/>
          <p:cNvSpPr>
            <a:spLocks noGrp="1"/>
          </p:cNvSpPr>
          <p:nvPr>
            <p:ph sz="quarter" idx="13"/>
          </p:nvPr>
        </p:nvSpPr>
        <p:spPr>
          <a:xfrm>
            <a:off x="976063" y="200744"/>
            <a:ext cx="7772400" cy="494284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Footer Placeholder 4"/>
          <p:cNvSpPr>
            <a:spLocks noGrp="1"/>
          </p:cNvSpPr>
          <p:nvPr>
            <p:ph type="ftr" sz="quarter" idx="3"/>
          </p:nvPr>
        </p:nvSpPr>
        <p:spPr>
          <a:xfrm>
            <a:off x="649288" y="6481911"/>
            <a:ext cx="4786808" cy="374587"/>
          </a:xfrm>
          <a:prstGeom prst="rect">
            <a:avLst/>
          </a:prstGeom>
        </p:spPr>
        <p:txBody>
          <a:bodyPr vert="horz" lIns="91440" tIns="45720" rIns="91440" bIns="45720" rtlCol="0" anchor="ctr"/>
          <a:lstStyle>
            <a:lvl1pPr algn="l">
              <a:defRPr sz="1200">
                <a:solidFill>
                  <a:srgbClr val="009999"/>
                </a:solidFill>
              </a:defRPr>
            </a:lvl1pPr>
          </a:lstStyle>
          <a:p>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le 1"/>
          <p:cNvSpPr>
            <a:spLocks noGrp="1"/>
          </p:cNvSpPr>
          <p:nvPr>
            <p:ph type="title"/>
          </p:nvPr>
        </p:nvSpPr>
        <p:spPr>
          <a:xfrm>
            <a:off x="952056" y="5085184"/>
            <a:ext cx="7772400" cy="594626"/>
          </a:xfrm>
        </p:spPr>
        <p:txBody>
          <a:bodyPr anchor="b"/>
          <a:lstStyle>
            <a:lvl1pPr algn="ctr">
              <a:defRPr sz="2200" b="1">
                <a:ln>
                  <a:noFill/>
                </a:ln>
                <a:solidFill>
                  <a:schemeClr val="tx2"/>
                </a:solidFill>
              </a:defRPr>
            </a:lvl1pPr>
          </a:lstStyle>
          <a:p>
            <a:r>
              <a:rPr lang="en-US"/>
              <a:t>Click to edit Master title style</a:t>
            </a:r>
            <a:endParaRPr lang="en-US" dirty="0"/>
          </a:p>
        </p:txBody>
      </p:sp>
      <p:sp>
        <p:nvSpPr>
          <p:cNvPr id="3" name="Picture Placeholder 2"/>
          <p:cNvSpPr>
            <a:spLocks noGrp="1"/>
          </p:cNvSpPr>
          <p:nvPr>
            <p:ph type="pic" idx="1"/>
          </p:nvPr>
        </p:nvSpPr>
        <p:spPr>
          <a:xfrm>
            <a:off x="650304" y="0"/>
            <a:ext cx="8458200" cy="4941168"/>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Drag picture to placeholder or click icon to add</a:t>
            </a:r>
            <a:endParaRPr lang="en-US" dirty="0"/>
          </a:p>
        </p:txBody>
      </p:sp>
      <p:sp>
        <p:nvSpPr>
          <p:cNvPr id="4" name="Text Placeholder 3"/>
          <p:cNvSpPr>
            <a:spLocks noGrp="1"/>
          </p:cNvSpPr>
          <p:nvPr>
            <p:ph type="body" sz="half" idx="2"/>
          </p:nvPr>
        </p:nvSpPr>
        <p:spPr>
          <a:xfrm>
            <a:off x="952056" y="5685906"/>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p:cNvSpPr>
            <a:spLocks noGrp="1"/>
          </p:cNvSpPr>
          <p:nvPr>
            <p:ph type="dt" sz="half" idx="10"/>
          </p:nvPr>
        </p:nvSpPr>
        <p:spPr/>
        <p:txBody>
          <a:bodyPr/>
          <a:lstStyle/>
          <a:p>
            <a:fld id="{AF58B934-03E5-4DEE-840D-354C57FF6DD8}" type="datetime1">
              <a:rPr lang="en-US" smtClean="0"/>
              <a:t>8/19/23</a:t>
            </a:fld>
            <a:endParaRPr lang="en-US"/>
          </a:p>
        </p:txBody>
      </p:sp>
      <p:sp>
        <p:nvSpPr>
          <p:cNvPr id="9" name="Slide Number Placeholder 8"/>
          <p:cNvSpPr>
            <a:spLocks noGrp="1"/>
          </p:cNvSpPr>
          <p:nvPr>
            <p:ph type="sldNum" sz="quarter" idx="11"/>
          </p:nvPr>
        </p:nvSpPr>
        <p:spPr/>
        <p:txBody>
          <a:bodyPr/>
          <a:lstStyle/>
          <a:p>
            <a:fld id="{0798D939-2D9E-2142-A80A-FFDECD1E5A9B}" type="slidenum">
              <a:rPr lang="en-US" smtClean="0"/>
              <a:t>‹#›</a:t>
            </a:fld>
            <a:endParaRPr lang="en-US"/>
          </a:p>
        </p:txBody>
      </p:sp>
      <p:sp>
        <p:nvSpPr>
          <p:cNvPr id="11" name="Footer Placeholder 4"/>
          <p:cNvSpPr>
            <a:spLocks noGrp="1"/>
          </p:cNvSpPr>
          <p:nvPr>
            <p:ph type="ftr" sz="quarter" idx="3"/>
          </p:nvPr>
        </p:nvSpPr>
        <p:spPr>
          <a:xfrm>
            <a:off x="649288" y="6481911"/>
            <a:ext cx="4786808" cy="374587"/>
          </a:xfrm>
          <a:prstGeom prst="rect">
            <a:avLst/>
          </a:prstGeom>
        </p:spPr>
        <p:txBody>
          <a:bodyPr vert="horz" lIns="91440" tIns="45720" rIns="91440" bIns="45720" rtlCol="0" anchor="ctr"/>
          <a:lstStyle>
            <a:lvl1pPr algn="l">
              <a:defRPr sz="1200">
                <a:solidFill>
                  <a:srgbClr val="009999"/>
                </a:solidFill>
              </a:defRPr>
            </a:lvl1pPr>
          </a:lstStyle>
          <a:p>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a:xfrm>
            <a:off x="984448" y="1556792"/>
            <a:ext cx="7620000" cy="468052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DBD6EDD-8212-4CC1-A46C-60F2740FE912}" type="datetime1">
              <a:rPr lang="en-US" smtClean="0"/>
              <a:t>8/19/23</a:t>
            </a:fld>
            <a:endParaRPr lang="en-US"/>
          </a:p>
        </p:txBody>
      </p:sp>
      <p:sp>
        <p:nvSpPr>
          <p:cNvPr id="6" name="Slide Number Placeholder 5"/>
          <p:cNvSpPr>
            <a:spLocks noGrp="1"/>
          </p:cNvSpPr>
          <p:nvPr>
            <p:ph type="sldNum" sz="quarter" idx="12"/>
          </p:nvPr>
        </p:nvSpPr>
        <p:spPr/>
        <p:txBody>
          <a:bodyPr/>
          <a:lstStyle/>
          <a:p>
            <a:fld id="{0798D939-2D9E-2142-A80A-FFDECD1E5A9B}" type="slidenum">
              <a:rPr lang="en-US" smtClean="0"/>
              <a:t>‹#›</a:t>
            </a:fld>
            <a:endParaRPr lang="en-US"/>
          </a:p>
        </p:txBody>
      </p:sp>
      <p:sp>
        <p:nvSpPr>
          <p:cNvPr id="7" name="Footer Placeholder 4"/>
          <p:cNvSpPr>
            <a:spLocks noGrp="1"/>
          </p:cNvSpPr>
          <p:nvPr>
            <p:ph type="ftr" sz="quarter" idx="3"/>
          </p:nvPr>
        </p:nvSpPr>
        <p:spPr>
          <a:xfrm>
            <a:off x="649288" y="6481911"/>
            <a:ext cx="4786808" cy="374587"/>
          </a:xfrm>
          <a:prstGeom prst="rect">
            <a:avLst/>
          </a:prstGeom>
        </p:spPr>
        <p:txBody>
          <a:bodyPr vert="horz" lIns="91440" tIns="45720" rIns="91440" bIns="45720" rtlCol="0" anchor="ctr"/>
          <a:lstStyle>
            <a:lvl1pPr algn="l">
              <a:defRPr sz="1200">
                <a:solidFill>
                  <a:srgbClr val="009999"/>
                </a:solidFill>
              </a:defRPr>
            </a:lvl1pPr>
          </a:lstStyle>
          <a:p>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67872" y="274638"/>
            <a:ext cx="1752600" cy="5851525"/>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895672"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CC9A538-5928-443A-B2DD-6EEAA70C9EA3}" type="datetime1">
              <a:rPr lang="en-US" smtClean="0"/>
              <a:t>8/19/23</a:t>
            </a:fld>
            <a:endParaRPr lang="en-US"/>
          </a:p>
        </p:txBody>
      </p:sp>
      <p:sp>
        <p:nvSpPr>
          <p:cNvPr id="6" name="Slide Number Placeholder 5"/>
          <p:cNvSpPr>
            <a:spLocks noGrp="1"/>
          </p:cNvSpPr>
          <p:nvPr>
            <p:ph type="sldNum" sz="quarter" idx="12"/>
          </p:nvPr>
        </p:nvSpPr>
        <p:spPr/>
        <p:txBody>
          <a:bodyPr/>
          <a:lstStyle/>
          <a:p>
            <a:fld id="{0798D939-2D9E-2142-A80A-FFDECD1E5A9B}" type="slidenum">
              <a:rPr lang="en-US" smtClean="0"/>
              <a:t>‹#›</a:t>
            </a:fld>
            <a:endParaRPr lang="en-US"/>
          </a:p>
        </p:txBody>
      </p:sp>
      <p:sp>
        <p:nvSpPr>
          <p:cNvPr id="7" name="Footer Placeholder 4"/>
          <p:cNvSpPr>
            <a:spLocks noGrp="1"/>
          </p:cNvSpPr>
          <p:nvPr>
            <p:ph type="ftr" sz="quarter" idx="3"/>
          </p:nvPr>
        </p:nvSpPr>
        <p:spPr>
          <a:xfrm>
            <a:off x="649288" y="6481911"/>
            <a:ext cx="4786808" cy="374587"/>
          </a:xfrm>
          <a:prstGeom prst="rect">
            <a:avLst/>
          </a:prstGeom>
        </p:spPr>
        <p:txBody>
          <a:bodyPr vert="horz" lIns="91440" tIns="45720" rIns="91440" bIns="45720" rtlCol="0" anchor="ctr"/>
          <a:lstStyle>
            <a:lvl1pPr algn="l">
              <a:defRPr sz="1200">
                <a:solidFill>
                  <a:srgbClr val="009999"/>
                </a:solidFill>
              </a:defRPr>
            </a:lvl1pPr>
          </a:lstStyle>
          <a:p>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Aangepaste indelin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dirty="0"/>
          </a:p>
        </p:txBody>
      </p:sp>
      <p:sp>
        <p:nvSpPr>
          <p:cNvPr id="3" name="Slide Number Placeholder 2"/>
          <p:cNvSpPr>
            <a:spLocks noGrp="1"/>
          </p:cNvSpPr>
          <p:nvPr>
            <p:ph type="sldNum" sz="quarter" idx="10"/>
          </p:nvPr>
        </p:nvSpPr>
        <p:spPr/>
        <p:txBody>
          <a:bodyPr/>
          <a:lstStyle/>
          <a:p>
            <a:fld id="{0798D939-2D9E-2142-A80A-FFDECD1E5A9B}" type="slidenum">
              <a:rPr lang="en-US" smtClean="0"/>
              <a:t>‹#›</a:t>
            </a:fld>
            <a:endParaRPr lang="en-US"/>
          </a:p>
        </p:txBody>
      </p:sp>
      <p:sp>
        <p:nvSpPr>
          <p:cNvPr id="5" name="Date Placeholder 4"/>
          <p:cNvSpPr>
            <a:spLocks noGrp="1"/>
          </p:cNvSpPr>
          <p:nvPr>
            <p:ph type="dt" sz="half" idx="12"/>
          </p:nvPr>
        </p:nvSpPr>
        <p:spPr/>
        <p:txBody>
          <a:bodyPr/>
          <a:lstStyle/>
          <a:p>
            <a:fld id="{F9657FAC-F191-4D41-846F-1D23273BCACE}" type="datetime1">
              <a:rPr lang="en-US" smtClean="0"/>
              <a:t>8/19/23</a:t>
            </a:fld>
            <a:endParaRPr lang="en-US"/>
          </a:p>
        </p:txBody>
      </p:sp>
      <p:sp>
        <p:nvSpPr>
          <p:cNvPr id="6" name="Footer Placeholder 4"/>
          <p:cNvSpPr>
            <a:spLocks noGrp="1"/>
          </p:cNvSpPr>
          <p:nvPr>
            <p:ph type="ftr" sz="quarter" idx="3"/>
          </p:nvPr>
        </p:nvSpPr>
        <p:spPr>
          <a:xfrm>
            <a:off x="649288" y="6481911"/>
            <a:ext cx="4786808" cy="374587"/>
          </a:xfrm>
          <a:prstGeom prst="rect">
            <a:avLst/>
          </a:prstGeom>
        </p:spPr>
        <p:txBody>
          <a:bodyPr vert="horz" lIns="91440" tIns="45720" rIns="91440" bIns="45720" rtlCol="0" anchor="ctr"/>
          <a:lstStyle>
            <a:lvl1pPr algn="l">
              <a:defRPr sz="1200">
                <a:solidFill>
                  <a:srgbClr val="009999"/>
                </a:solidFill>
              </a:defRPr>
            </a:lvl1pPr>
          </a:lstStyle>
          <a:p>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Last slide">
    <p:bg>
      <p:bgPr>
        <a:solidFill>
          <a:srgbClr val="009999"/>
        </a:solidFill>
        <a:effectLst/>
      </p:bgPr>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BFCD98B2-BE87-44A5-9DF5-DF786278A694}" type="datetime1">
              <a:rPr lang="en-US" smtClean="0"/>
              <a:t>8/19/23</a:t>
            </a:fld>
            <a:endParaRPr lang="en-US"/>
          </a:p>
        </p:txBody>
      </p:sp>
      <p:pic>
        <p:nvPicPr>
          <p:cNvPr id="10" name="Picture 2" descr="Related image"/>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840770" y="2279647"/>
            <a:ext cx="570926" cy="432000"/>
          </a:xfrm>
          <a:prstGeom prst="rect">
            <a:avLst/>
          </a:prstGeom>
          <a:noFill/>
          <a:extLst>
            <a:ext uri="{909E8E84-426E-40dd-AFC4-6F175D3DCCD1}">
              <a14:hiddenFill xmlns="" xmlns:a14="http://schemas.microsoft.com/office/drawing/2010/main">
                <a:solidFill>
                  <a:srgbClr val="FFFFFF"/>
                </a:solidFill>
              </a14:hiddenFill>
            </a:ext>
          </a:extLst>
        </p:spPr>
      </p:pic>
      <p:pic>
        <p:nvPicPr>
          <p:cNvPr id="11" name="Picture 4" descr="Image result for website icon white"/>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835696" y="2852936"/>
            <a:ext cx="540000" cy="540000"/>
          </a:xfrm>
          <a:prstGeom prst="rect">
            <a:avLst/>
          </a:prstGeom>
          <a:noFill/>
          <a:extLst>
            <a:ext uri="{909E8E84-426E-40dd-AFC4-6F175D3DCCD1}">
              <a14:hiddenFill xmlns="" xmlns:a14="http://schemas.microsoft.com/office/drawing/2010/main">
                <a:solidFill>
                  <a:srgbClr val="FFFFFF"/>
                </a:solidFill>
              </a14:hiddenFill>
            </a:ext>
          </a:extLst>
        </p:spPr>
      </p:pic>
      <p:sp>
        <p:nvSpPr>
          <p:cNvPr id="13" name="Footer Placeholder 4"/>
          <p:cNvSpPr>
            <a:spLocks noGrp="1"/>
          </p:cNvSpPr>
          <p:nvPr>
            <p:ph type="ftr" sz="quarter" idx="3"/>
          </p:nvPr>
        </p:nvSpPr>
        <p:spPr>
          <a:xfrm>
            <a:off x="649288" y="6481911"/>
            <a:ext cx="4786808" cy="374587"/>
          </a:xfrm>
          <a:prstGeom prst="rect">
            <a:avLst/>
          </a:prstGeom>
        </p:spPr>
        <p:txBody>
          <a:bodyPr vert="horz" lIns="91440" tIns="45720" rIns="91440" bIns="45720" rtlCol="0" anchor="ctr"/>
          <a:lstStyle>
            <a:lvl1pPr algn="l">
              <a:defRPr sz="1200">
                <a:solidFill>
                  <a:schemeClr val="bg1"/>
                </a:solidFill>
              </a:defRPr>
            </a:lvl1pPr>
          </a:lstStyle>
          <a:p>
            <a:endParaRPr lang="en-US"/>
          </a:p>
        </p:txBody>
      </p:sp>
      <p:sp>
        <p:nvSpPr>
          <p:cNvPr id="14" name="Slide Number Placeholder 2"/>
          <p:cNvSpPr>
            <a:spLocks noGrp="1"/>
          </p:cNvSpPr>
          <p:nvPr>
            <p:ph type="sldNum" sz="quarter" idx="11"/>
          </p:nvPr>
        </p:nvSpPr>
        <p:spPr>
          <a:xfrm>
            <a:off x="8559864" y="6453336"/>
            <a:ext cx="548640" cy="396240"/>
          </a:xfrm>
          <a:ln>
            <a:noFill/>
          </a:ln>
        </p:spPr>
        <p:txBody>
          <a:bodyPr/>
          <a:lstStyle>
            <a:lvl1pPr>
              <a:defRPr>
                <a:solidFill>
                  <a:schemeClr val="bg1"/>
                </a:solidFill>
              </a:defRPr>
            </a:lvl1pPr>
          </a:lstStyle>
          <a:p>
            <a:fld id="{0798D939-2D9E-2142-A80A-FFDECD1E5A9B}" type="slidenum">
              <a:rPr lang="en-US" smtClean="0"/>
              <a:t>‹#›</a:t>
            </a:fld>
            <a:endParaRPr lang="en-US"/>
          </a:p>
        </p:txBody>
      </p:sp>
      <p:pic>
        <p:nvPicPr>
          <p:cNvPr id="9" name="Picture 8"/>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835696" y="3537072"/>
            <a:ext cx="576000" cy="576000"/>
          </a:xfrm>
          <a:prstGeom prst="rect">
            <a:avLst/>
          </a:prstGeom>
        </p:spPr>
      </p:pic>
      <p:pic>
        <p:nvPicPr>
          <p:cNvPr id="15" name="Picture 1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856233" y="4329160"/>
            <a:ext cx="540000" cy="540000"/>
          </a:xfrm>
          <a:prstGeom prst="rect">
            <a:avLst/>
          </a:prstGeom>
        </p:spPr>
      </p:pic>
      <p:sp>
        <p:nvSpPr>
          <p:cNvPr id="18" name="TextBox 17"/>
          <p:cNvSpPr txBox="1"/>
          <p:nvPr/>
        </p:nvSpPr>
        <p:spPr>
          <a:xfrm>
            <a:off x="2588275" y="4445271"/>
            <a:ext cx="4134172" cy="307777"/>
          </a:xfrm>
          <a:prstGeom prst="rect">
            <a:avLst/>
          </a:prstGeom>
          <a:noFill/>
        </p:spPr>
        <p:txBody>
          <a:bodyPr wrap="square" rtlCol="0">
            <a:spAutoFit/>
          </a:bodyPr>
          <a:lstStyle/>
          <a:p>
            <a:r>
              <a:rPr lang="en-GB" sz="1400" dirty="0">
                <a:solidFill>
                  <a:schemeClr val="bg1"/>
                </a:solidFill>
              </a:rPr>
              <a:t>https://www.linkedin.com/groups/8635339</a:t>
            </a:r>
          </a:p>
        </p:txBody>
      </p:sp>
      <p:sp>
        <p:nvSpPr>
          <p:cNvPr id="19" name="TextBox 18"/>
          <p:cNvSpPr txBox="1"/>
          <p:nvPr/>
        </p:nvSpPr>
        <p:spPr>
          <a:xfrm>
            <a:off x="2588275" y="3681088"/>
            <a:ext cx="5574332" cy="307777"/>
          </a:xfrm>
          <a:prstGeom prst="rect">
            <a:avLst/>
          </a:prstGeom>
          <a:noFill/>
        </p:spPr>
        <p:txBody>
          <a:bodyPr wrap="square" rtlCol="0">
            <a:spAutoFit/>
          </a:bodyPr>
          <a:lstStyle/>
          <a:p>
            <a:r>
              <a:rPr lang="en-GB" sz="1400" dirty="0">
                <a:solidFill>
                  <a:schemeClr val="bg1"/>
                </a:solidFill>
              </a:rPr>
              <a:t>https://github.com/organizations/DARTH-git</a:t>
            </a:r>
          </a:p>
        </p:txBody>
      </p:sp>
      <p:sp>
        <p:nvSpPr>
          <p:cNvPr id="22" name="TextBox 21"/>
          <p:cNvSpPr txBox="1"/>
          <p:nvPr/>
        </p:nvSpPr>
        <p:spPr>
          <a:xfrm>
            <a:off x="653822" y="5807005"/>
            <a:ext cx="7850043" cy="646331"/>
          </a:xfrm>
          <a:prstGeom prst="rect">
            <a:avLst/>
          </a:prstGeom>
          <a:noFill/>
        </p:spPr>
        <p:txBody>
          <a:bodyPr wrap="square" rtlCol="0">
            <a:spAutoFit/>
          </a:bodyPr>
          <a:lstStyle/>
          <a:p>
            <a:r>
              <a:rPr lang="en-US" sz="900" b="1" i="0" kern="1200" dirty="0">
                <a:solidFill>
                  <a:schemeClr val="bg1"/>
                </a:solidFill>
                <a:effectLst/>
                <a:latin typeface="+mn-lt"/>
                <a:ea typeface="+mn-ea"/>
                <a:cs typeface="+mn-cs"/>
              </a:rPr>
              <a:t>© Copyright 2017, THE HOSPITAL FOR SICK CHILDREN AND THE COLLABORATING INSTITUTIONS.</a:t>
            </a:r>
            <a:r>
              <a:rPr lang="en-US" sz="900" b="0" i="0" kern="1200" dirty="0">
                <a:solidFill>
                  <a:schemeClr val="bg1"/>
                </a:solidFill>
                <a:effectLst/>
                <a:latin typeface="+mn-lt"/>
                <a:ea typeface="+mn-ea"/>
                <a:cs typeface="+mn-cs"/>
              </a:rPr>
              <a:t> </a:t>
            </a:r>
          </a:p>
          <a:p>
            <a:r>
              <a:rPr lang="en-US" sz="900" b="0" i="0" kern="1200" dirty="0">
                <a:solidFill>
                  <a:schemeClr val="bg1"/>
                </a:solidFill>
                <a:effectLst/>
                <a:latin typeface="+mn-lt"/>
                <a:ea typeface="+mn-ea"/>
                <a:cs typeface="+mn-cs"/>
              </a:rPr>
              <a:t>All rights reserved in Canada, the United States and worldwide.  Copyright, trademarks, trade names and any and all associated intellectual property are exclusively owned by THE HOSPITAL FOR SICK CHILDREN and the collaborating institutions and may not be used, reproduced, modified, distributed or adapted in any way without written permission. </a:t>
            </a:r>
            <a:endParaRPr lang="en-GB" sz="900" dirty="0">
              <a:solidFill>
                <a:schemeClr val="bg1"/>
              </a:solidFill>
            </a:endParaRPr>
          </a:p>
        </p:txBody>
      </p:sp>
      <p:sp>
        <p:nvSpPr>
          <p:cNvPr id="25" name="Rectangle 24"/>
          <p:cNvSpPr/>
          <p:nvPr/>
        </p:nvSpPr>
        <p:spPr>
          <a:xfrm>
            <a:off x="1815058" y="620688"/>
            <a:ext cx="7308304" cy="1188132"/>
          </a:xfrm>
          <a:prstGeom prst="rect">
            <a:avLst/>
          </a:prstGeom>
          <a:solidFill>
            <a:srgbClr val="FEF8F3"/>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rgbClr val="004D99"/>
              </a:solidFill>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SECTION_HEADER_1">
  <p:cSld name="SECTION_HEADER_1">
    <p:spTree>
      <p:nvGrpSpPr>
        <p:cNvPr id="1" name="Shape 136"/>
        <p:cNvGrpSpPr/>
        <p:nvPr/>
      </p:nvGrpSpPr>
      <p:grpSpPr>
        <a:xfrm>
          <a:off x="0" y="0"/>
          <a:ext cx="0" cy="0"/>
          <a:chOff x="0" y="0"/>
          <a:chExt cx="0" cy="0"/>
        </a:xfrm>
      </p:grpSpPr>
      <p:sp>
        <p:nvSpPr>
          <p:cNvPr id="137" name="Shape 137"/>
          <p:cNvSpPr txBox="1">
            <a:spLocks noGrp="1"/>
          </p:cNvSpPr>
          <p:nvPr>
            <p:ph type="title"/>
          </p:nvPr>
        </p:nvSpPr>
        <p:spPr>
          <a:xfrm>
            <a:off x="671250" y="2855000"/>
            <a:ext cx="7852200" cy="1148100"/>
          </a:xfrm>
          <a:prstGeom prst="rect">
            <a:avLst/>
          </a:prstGeom>
        </p:spPr>
        <p:txBody>
          <a:bodyPr spcFirstLastPara="1" wrap="square" lIns="91425" tIns="91425" rIns="91425" bIns="91425" anchor="ctr" anchorCtr="0"/>
          <a:lstStyle>
            <a:lvl1pPr lvl="0" algn="ctr" rtl="0">
              <a:spcBef>
                <a:spcPts val="0"/>
              </a:spcBef>
              <a:spcAft>
                <a:spcPts val="0"/>
              </a:spcAft>
              <a:buSzPts val="3600"/>
              <a:buNone/>
              <a:defRPr sz="3600"/>
            </a:lvl1pPr>
            <a:lvl2pPr lvl="1" algn="ctr" rtl="0">
              <a:spcBef>
                <a:spcPts val="0"/>
              </a:spcBef>
              <a:spcAft>
                <a:spcPts val="0"/>
              </a:spcAft>
              <a:buSzPts val="3600"/>
              <a:buNone/>
              <a:defRPr sz="3600"/>
            </a:lvl2pPr>
            <a:lvl3pPr lvl="2" algn="ctr" rtl="0">
              <a:spcBef>
                <a:spcPts val="0"/>
              </a:spcBef>
              <a:spcAft>
                <a:spcPts val="0"/>
              </a:spcAft>
              <a:buSzPts val="3600"/>
              <a:buNone/>
              <a:defRPr sz="3600"/>
            </a:lvl3pPr>
            <a:lvl4pPr lvl="3" algn="ctr" rtl="0">
              <a:spcBef>
                <a:spcPts val="0"/>
              </a:spcBef>
              <a:spcAft>
                <a:spcPts val="0"/>
              </a:spcAft>
              <a:buSzPts val="3600"/>
              <a:buNone/>
              <a:defRPr sz="3600"/>
            </a:lvl4pPr>
            <a:lvl5pPr lvl="4" algn="ctr" rtl="0">
              <a:spcBef>
                <a:spcPts val="0"/>
              </a:spcBef>
              <a:spcAft>
                <a:spcPts val="0"/>
              </a:spcAft>
              <a:buSzPts val="3600"/>
              <a:buNone/>
              <a:defRPr sz="3600"/>
            </a:lvl5pPr>
            <a:lvl6pPr lvl="5" algn="ctr" rtl="0">
              <a:spcBef>
                <a:spcPts val="0"/>
              </a:spcBef>
              <a:spcAft>
                <a:spcPts val="0"/>
              </a:spcAft>
              <a:buSzPts val="3600"/>
              <a:buNone/>
              <a:defRPr sz="3600"/>
            </a:lvl6pPr>
            <a:lvl7pPr lvl="6" algn="ctr" rtl="0">
              <a:spcBef>
                <a:spcPts val="0"/>
              </a:spcBef>
              <a:spcAft>
                <a:spcPts val="0"/>
              </a:spcAft>
              <a:buSzPts val="3600"/>
              <a:buNone/>
              <a:defRPr sz="3600"/>
            </a:lvl7pPr>
            <a:lvl8pPr lvl="7" algn="ctr" rtl="0">
              <a:spcBef>
                <a:spcPts val="0"/>
              </a:spcBef>
              <a:spcAft>
                <a:spcPts val="0"/>
              </a:spcAft>
              <a:buSzPts val="3600"/>
              <a:buNone/>
              <a:defRPr sz="3600"/>
            </a:lvl8pPr>
            <a:lvl9pPr lvl="8" algn="ctr" rtl="0">
              <a:spcBef>
                <a:spcPts val="0"/>
              </a:spcBef>
              <a:spcAft>
                <a:spcPts val="0"/>
              </a:spcAft>
              <a:buSzPts val="3600"/>
              <a:buNone/>
              <a:defRPr sz="3600"/>
            </a:lvl9pPr>
          </a:lstStyle>
          <a:p>
            <a:endParaRPr/>
          </a:p>
        </p:txBody>
      </p:sp>
      <p:sp>
        <p:nvSpPr>
          <p:cNvPr id="138" name="Shape 138"/>
          <p:cNvSpPr txBox="1">
            <a:spLocks noGrp="1"/>
          </p:cNvSpPr>
          <p:nvPr>
            <p:ph type="sldNum" idx="12"/>
          </p:nvPr>
        </p:nvSpPr>
        <p:spPr>
          <a:xfrm>
            <a:off x="8490250" y="6241346"/>
            <a:ext cx="548700" cy="524700"/>
          </a:xfrm>
          <a:prstGeom prst="rect">
            <a:avLst/>
          </a:prstGeom>
        </p:spPr>
        <p:txBody>
          <a:bodyPr spcFirstLastPara="1" wrap="square" lIns="0" tIns="0" rIns="0" bIns="0"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spcBef>
                <a:spcPts val="0"/>
              </a:spcBef>
              <a:spcAft>
                <a:spcPts val="0"/>
              </a:spcAft>
              <a:buNone/>
            </a:pPr>
            <a:fld id="{00000000-1234-1234-1234-123412341234}" type="slidenum">
              <a:rPr lang="nl-NL"/>
              <a:t>‹#›</a:t>
            </a:fld>
            <a:endParaRPr/>
          </a:p>
        </p:txBody>
      </p:sp>
    </p:spTree>
    <p:extLst>
      <p:ext uri="{BB962C8B-B14F-4D97-AF65-F5344CB8AC3E}">
        <p14:creationId xmlns:p14="http://schemas.microsoft.com/office/powerpoint/2010/main" val="15377602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2nd_First slide">
    <p:bg>
      <p:bgPr>
        <a:solidFill>
          <a:srgbClr val="009999"/>
        </a:solidFill>
        <a:effectLst/>
      </p:bgPr>
    </p:bg>
    <p:spTree>
      <p:nvGrpSpPr>
        <p:cNvPr id="1" name=""/>
        <p:cNvGrpSpPr/>
        <p:nvPr/>
      </p:nvGrpSpPr>
      <p:grpSpPr>
        <a:xfrm>
          <a:off x="0" y="0"/>
          <a:ext cx="0" cy="0"/>
          <a:chOff x="0" y="0"/>
          <a:chExt cx="0" cy="0"/>
        </a:xfrm>
      </p:grpSpPr>
      <p:sp>
        <p:nvSpPr>
          <p:cNvPr id="20" name="Rectangle 19"/>
          <p:cNvSpPr/>
          <p:nvPr/>
        </p:nvSpPr>
        <p:spPr>
          <a:xfrm>
            <a:off x="1835696" y="818458"/>
            <a:ext cx="7308304" cy="576064"/>
          </a:xfrm>
          <a:prstGeom prst="rect">
            <a:avLst/>
          </a:prstGeom>
          <a:solidFill>
            <a:srgbClr val="FEF8F3"/>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nl-NL" sz="2000" b="1" dirty="0">
                <a:solidFill>
                  <a:srgbClr val="004D99"/>
                </a:solidFill>
              </a:rPr>
              <a:t>DARTH Workgroup</a:t>
            </a:r>
            <a:endParaRPr lang="en-GB" sz="2000" b="1" dirty="0">
              <a:solidFill>
                <a:srgbClr val="004D99"/>
              </a:solidFill>
            </a:endParaRPr>
          </a:p>
        </p:txBody>
      </p:sp>
      <p:sp>
        <p:nvSpPr>
          <p:cNvPr id="13" name="Footer Placeholder 4"/>
          <p:cNvSpPr>
            <a:spLocks noGrp="1"/>
          </p:cNvSpPr>
          <p:nvPr>
            <p:ph type="ftr" sz="quarter" idx="3"/>
          </p:nvPr>
        </p:nvSpPr>
        <p:spPr>
          <a:xfrm>
            <a:off x="649288" y="6481911"/>
            <a:ext cx="4786808" cy="374587"/>
          </a:xfrm>
          <a:prstGeom prst="rect">
            <a:avLst/>
          </a:prstGeom>
        </p:spPr>
        <p:txBody>
          <a:bodyPr vert="horz" lIns="91440" tIns="45720" rIns="91440" bIns="45720" rtlCol="0" anchor="ctr"/>
          <a:lstStyle>
            <a:lvl1pPr algn="l">
              <a:defRPr sz="1200">
                <a:solidFill>
                  <a:schemeClr val="bg1"/>
                </a:solidFill>
              </a:defRPr>
            </a:lvl1pPr>
          </a:lstStyle>
          <a:p>
            <a:endParaRPr lang="en-US"/>
          </a:p>
        </p:txBody>
      </p:sp>
      <p:sp>
        <p:nvSpPr>
          <p:cNvPr id="14" name="Slide Number Placeholder 2"/>
          <p:cNvSpPr>
            <a:spLocks noGrp="1"/>
          </p:cNvSpPr>
          <p:nvPr>
            <p:ph type="sldNum" sz="quarter" idx="11"/>
          </p:nvPr>
        </p:nvSpPr>
        <p:spPr>
          <a:xfrm>
            <a:off x="8559864" y="6453336"/>
            <a:ext cx="548640" cy="396240"/>
          </a:xfrm>
          <a:ln>
            <a:noFill/>
          </a:ln>
        </p:spPr>
        <p:txBody>
          <a:bodyPr/>
          <a:lstStyle>
            <a:lvl1pPr>
              <a:defRPr>
                <a:solidFill>
                  <a:schemeClr val="bg1"/>
                </a:solidFill>
              </a:defRPr>
            </a:lvl1pPr>
          </a:lstStyle>
          <a:p>
            <a:fld id="{0798D939-2D9E-2142-A80A-FFDECD1E5A9B}" type="slidenum">
              <a:rPr lang="en-US" smtClean="0"/>
              <a:t>‹#›</a:t>
            </a:fld>
            <a:endParaRPr lang="en-US"/>
          </a:p>
        </p:txBody>
      </p:sp>
      <p:graphicFrame>
        <p:nvGraphicFramePr>
          <p:cNvPr id="5" name="Table 4"/>
          <p:cNvGraphicFramePr>
            <a:graphicFrameLocks noGrp="1"/>
          </p:cNvGraphicFramePr>
          <p:nvPr>
            <p:extLst>
              <p:ext uri="{D42A27DB-BD31-4B8C-83A1-F6EECF244321}">
                <p14:modId xmlns:p14="http://schemas.microsoft.com/office/powerpoint/2010/main" val="1597337994"/>
              </p:ext>
            </p:extLst>
          </p:nvPr>
        </p:nvGraphicFramePr>
        <p:xfrm>
          <a:off x="1860376" y="1553344"/>
          <a:ext cx="7283624" cy="2926080"/>
        </p:xfrm>
        <a:graphic>
          <a:graphicData uri="http://schemas.openxmlformats.org/drawingml/2006/table">
            <a:tbl>
              <a:tblPr firstRow="1" bandRow="1">
                <a:tableStyleId>{2D5ABB26-0587-4C30-8999-92F81FD0307C}</a:tableStyleId>
              </a:tblPr>
              <a:tblGrid>
                <a:gridCol w="3647728">
                  <a:extLst>
                    <a:ext uri="{9D8B030D-6E8A-4147-A177-3AD203B41FA5}">
                      <a16:colId xmlns:a16="http://schemas.microsoft.com/office/drawing/2014/main" val="20000"/>
                    </a:ext>
                  </a:extLst>
                </a:gridCol>
                <a:gridCol w="3635896">
                  <a:extLst>
                    <a:ext uri="{9D8B030D-6E8A-4147-A177-3AD203B41FA5}">
                      <a16:colId xmlns:a16="http://schemas.microsoft.com/office/drawing/2014/main" val="20001"/>
                    </a:ext>
                  </a:extLst>
                </a:gridCol>
              </a:tblGrid>
              <a:tr h="370840">
                <a:tc>
                  <a:txBody>
                    <a:bodyPr/>
                    <a:lstStyle/>
                    <a:p>
                      <a:r>
                        <a:rPr lang="en-US" sz="1400" b="1" kern="1200" dirty="0">
                          <a:solidFill>
                            <a:srgbClr val="FEF8F3"/>
                          </a:solidFill>
                          <a:effectLst/>
                        </a:rPr>
                        <a:t>Fernando </a:t>
                      </a:r>
                      <a:r>
                        <a:rPr lang="en-US" sz="1400" b="1" kern="1200" dirty="0" err="1">
                          <a:solidFill>
                            <a:srgbClr val="FEF8F3"/>
                          </a:solidFill>
                          <a:effectLst/>
                        </a:rPr>
                        <a:t>Alarid-Escudero</a:t>
                      </a:r>
                      <a:r>
                        <a:rPr lang="en-US" sz="1400" b="1" kern="1200" dirty="0">
                          <a:solidFill>
                            <a:srgbClr val="FEF8F3"/>
                          </a:solidFill>
                          <a:effectLst/>
                        </a:rPr>
                        <a:t>, PhD</a:t>
                      </a:r>
                      <a:r>
                        <a:rPr lang="en-US" sz="1400" b="1" kern="1200" baseline="30000" dirty="0">
                          <a:solidFill>
                            <a:srgbClr val="FEF8F3"/>
                          </a:solidFill>
                          <a:effectLst/>
                        </a:rPr>
                        <a:t>1</a:t>
                      </a:r>
                      <a:r>
                        <a:rPr lang="en-US" sz="1400" b="1" kern="1200" dirty="0">
                          <a:solidFill>
                            <a:srgbClr val="FEF8F3"/>
                          </a:solidFill>
                          <a:effectLst/>
                        </a:rPr>
                        <a:t> </a:t>
                      </a:r>
                    </a:p>
                    <a:p>
                      <a:r>
                        <a:rPr lang="en-US" sz="1400" b="1" kern="1200" dirty="0">
                          <a:solidFill>
                            <a:srgbClr val="FEF8F3"/>
                          </a:solidFill>
                          <a:effectLst/>
                        </a:rPr>
                        <a:t>Eva A. Enns, MS, PhD</a:t>
                      </a:r>
                      <a:r>
                        <a:rPr lang="en-US" sz="1400" b="1" kern="1200" baseline="30000" dirty="0">
                          <a:solidFill>
                            <a:srgbClr val="FEF8F3"/>
                          </a:solidFill>
                          <a:effectLst/>
                        </a:rPr>
                        <a:t>1</a:t>
                      </a:r>
                      <a:r>
                        <a:rPr lang="en-US" sz="1400" b="1" kern="1200" dirty="0">
                          <a:solidFill>
                            <a:srgbClr val="FEF8F3"/>
                          </a:solidFill>
                          <a:effectLst/>
                        </a:rPr>
                        <a:t>	</a:t>
                      </a:r>
                    </a:p>
                    <a:p>
                      <a:r>
                        <a:rPr lang="en-US" sz="1400" b="1" kern="1200" dirty="0">
                          <a:solidFill>
                            <a:srgbClr val="FEF8F3"/>
                          </a:solidFill>
                          <a:effectLst/>
                        </a:rPr>
                        <a:t>M.G. Myriam Hunink, MD, PhD</a:t>
                      </a:r>
                      <a:r>
                        <a:rPr lang="en-US" sz="1400" b="1" kern="1200" baseline="30000" dirty="0">
                          <a:solidFill>
                            <a:srgbClr val="FEF8F3"/>
                          </a:solidFill>
                          <a:effectLst/>
                        </a:rPr>
                        <a:t>2,3</a:t>
                      </a:r>
                      <a:endParaRPr lang="en-US" sz="1400" b="1" kern="1200" dirty="0">
                        <a:solidFill>
                          <a:srgbClr val="FEF8F3"/>
                        </a:solidFill>
                        <a:effectLst/>
                      </a:endParaRPr>
                    </a:p>
                    <a:p>
                      <a:r>
                        <a:rPr lang="nl-NL" sz="1400" b="1" kern="1200" dirty="0" err="1">
                          <a:solidFill>
                            <a:srgbClr val="FEF8F3"/>
                          </a:solidFill>
                          <a:effectLst/>
                        </a:rPr>
                        <a:t>Hawre</a:t>
                      </a:r>
                      <a:r>
                        <a:rPr lang="nl-NL" sz="1400" b="1" kern="1200" dirty="0">
                          <a:solidFill>
                            <a:srgbClr val="FEF8F3"/>
                          </a:solidFill>
                          <a:effectLst/>
                        </a:rPr>
                        <a:t> J. </a:t>
                      </a:r>
                      <a:r>
                        <a:rPr lang="nl-NL" sz="1400" b="1" kern="1200" dirty="0" err="1">
                          <a:solidFill>
                            <a:srgbClr val="FEF8F3"/>
                          </a:solidFill>
                          <a:effectLst/>
                        </a:rPr>
                        <a:t>Jalal</a:t>
                      </a:r>
                      <a:r>
                        <a:rPr lang="nl-NL" sz="1400" b="1" kern="1200" dirty="0">
                          <a:solidFill>
                            <a:srgbClr val="FEF8F3"/>
                          </a:solidFill>
                          <a:effectLst/>
                        </a:rPr>
                        <a:t>, MD, PhD</a:t>
                      </a:r>
                      <a:r>
                        <a:rPr lang="nl-NL" sz="1400" b="1" kern="1200" baseline="30000" dirty="0">
                          <a:solidFill>
                            <a:srgbClr val="FEF8F3"/>
                          </a:solidFill>
                          <a:effectLst/>
                        </a:rPr>
                        <a:t>4</a:t>
                      </a:r>
                      <a:r>
                        <a:rPr lang="nl-NL" sz="1400" b="1" kern="1200" dirty="0">
                          <a:solidFill>
                            <a:srgbClr val="FEF8F3"/>
                          </a:solidFill>
                          <a:effectLst/>
                        </a:rPr>
                        <a:t> </a:t>
                      </a:r>
                      <a:endParaRPr lang="en-US" sz="1400" b="1" kern="1200" dirty="0">
                        <a:solidFill>
                          <a:srgbClr val="FEF8F3"/>
                        </a:solidFill>
                        <a:effectLst/>
                      </a:endParaRPr>
                    </a:p>
                    <a:p>
                      <a:r>
                        <a:rPr lang="nl-NL" sz="1400" b="1" kern="1200" dirty="0">
                          <a:solidFill>
                            <a:srgbClr val="FEF8F3"/>
                          </a:solidFill>
                          <a:effectLst/>
                        </a:rPr>
                        <a:t>Eline M. Krijkamp, MSc</a:t>
                      </a:r>
                      <a:r>
                        <a:rPr lang="nl-NL" sz="1400" b="1" kern="1200" baseline="30000" dirty="0">
                          <a:solidFill>
                            <a:srgbClr val="FEF8F3"/>
                          </a:solidFill>
                          <a:effectLst/>
                        </a:rPr>
                        <a:t>2</a:t>
                      </a:r>
                      <a:endParaRPr lang="en-US" sz="1400" b="1" kern="1200" dirty="0">
                        <a:solidFill>
                          <a:srgbClr val="FEF8F3"/>
                        </a:solidFill>
                        <a:effectLst/>
                      </a:endParaRPr>
                    </a:p>
                    <a:p>
                      <a:r>
                        <a:rPr lang="en-US" sz="1400" b="1" kern="1200" dirty="0" err="1">
                          <a:solidFill>
                            <a:srgbClr val="FEF8F3"/>
                          </a:solidFill>
                          <a:effectLst/>
                        </a:rPr>
                        <a:t>Petros</a:t>
                      </a:r>
                      <a:r>
                        <a:rPr lang="en-US" sz="1400" b="1" kern="1200" dirty="0">
                          <a:solidFill>
                            <a:srgbClr val="FEF8F3"/>
                          </a:solidFill>
                          <a:effectLst/>
                        </a:rPr>
                        <a:t> </a:t>
                      </a:r>
                      <a:r>
                        <a:rPr lang="en-US" sz="1400" b="1" kern="1200" dirty="0" err="1">
                          <a:solidFill>
                            <a:srgbClr val="FEF8F3"/>
                          </a:solidFill>
                          <a:effectLst/>
                        </a:rPr>
                        <a:t>Pechlivanoglou</a:t>
                      </a:r>
                      <a:r>
                        <a:rPr lang="en-US" sz="1400" b="1" kern="1200" dirty="0">
                          <a:solidFill>
                            <a:srgbClr val="FEF8F3"/>
                          </a:solidFill>
                          <a:effectLst/>
                        </a:rPr>
                        <a:t>, PhD</a:t>
                      </a:r>
                      <a:r>
                        <a:rPr lang="en-US" sz="1400" b="1" kern="1200" baseline="30000" dirty="0">
                          <a:solidFill>
                            <a:srgbClr val="FEF8F3"/>
                          </a:solidFill>
                          <a:effectLst/>
                        </a:rPr>
                        <a:t>5</a:t>
                      </a:r>
                      <a:r>
                        <a:rPr lang="en-US" sz="1400" b="1" kern="1200" dirty="0">
                          <a:solidFill>
                            <a:srgbClr val="FEF8F3"/>
                          </a:solidFill>
                          <a:effectLst/>
                        </a:rPr>
                        <a:t> </a:t>
                      </a:r>
                    </a:p>
                    <a:p>
                      <a:endParaRPr lang="en-GB" sz="1200" dirty="0">
                        <a:solidFill>
                          <a:schemeClr val="bg1"/>
                        </a:solidFill>
                      </a:endParaRPr>
                    </a:p>
                  </a:txBody>
                  <a:tcPr/>
                </a:tc>
                <a:tc>
                  <a:txBody>
                    <a:bodyPr/>
                    <a:lstStyle/>
                    <a:p>
                      <a:endParaRPr lang="en-GB" sz="1200" dirty="0">
                        <a:solidFill>
                          <a:schemeClr val="bg1"/>
                        </a:solidFill>
                      </a:endParaRPr>
                    </a:p>
                  </a:txBody>
                  <a:tcPr/>
                </a:tc>
                <a:extLst>
                  <a:ext uri="{0D108BD9-81ED-4DB2-BD59-A6C34878D82A}">
                    <a16:rowId xmlns:a16="http://schemas.microsoft.com/office/drawing/2014/main" val="10000"/>
                  </a:ext>
                </a:extLst>
              </a:tr>
              <a:tr h="370840">
                <a:tc gridSpan="2">
                  <a:txBody>
                    <a:bodyPr/>
                    <a:lstStyle/>
                    <a:p>
                      <a:r>
                        <a:rPr lang="en-US" sz="1200" kern="1200" dirty="0">
                          <a:solidFill>
                            <a:srgbClr val="FEF8F3"/>
                          </a:solidFill>
                          <a:effectLst/>
                          <a:latin typeface="+mn-lt"/>
                          <a:ea typeface="+mn-ea"/>
                          <a:cs typeface="+mn-cs"/>
                        </a:rPr>
                        <a:t>In collaboration of: 		</a:t>
                      </a:r>
                    </a:p>
                    <a:p>
                      <a:r>
                        <a:rPr lang="en-US" sz="1200" kern="1200" baseline="30000" dirty="0">
                          <a:solidFill>
                            <a:srgbClr val="FEF8F3"/>
                          </a:solidFill>
                          <a:effectLst/>
                          <a:latin typeface="+mn-lt"/>
                          <a:ea typeface="+mn-ea"/>
                          <a:cs typeface="+mn-cs"/>
                        </a:rPr>
                        <a:t>1 </a:t>
                      </a:r>
                      <a:r>
                        <a:rPr lang="en-US" sz="1200" kern="1200" dirty="0">
                          <a:solidFill>
                            <a:srgbClr val="FEF8F3"/>
                          </a:solidFill>
                          <a:effectLst/>
                          <a:latin typeface="+mn-lt"/>
                          <a:ea typeface="+mn-ea"/>
                          <a:cs typeface="+mn-cs"/>
                        </a:rPr>
                        <a:t>University of Minnesota School of Public Health, Minneapolis, MN, USA</a:t>
                      </a:r>
                    </a:p>
                    <a:p>
                      <a:r>
                        <a:rPr lang="en-US" sz="1200" kern="1200" baseline="30000" dirty="0">
                          <a:solidFill>
                            <a:srgbClr val="FEF8F3"/>
                          </a:solidFill>
                          <a:effectLst/>
                          <a:latin typeface="+mn-lt"/>
                          <a:ea typeface="+mn-ea"/>
                          <a:cs typeface="+mn-cs"/>
                        </a:rPr>
                        <a:t>2 </a:t>
                      </a:r>
                      <a:r>
                        <a:rPr lang="en-US" sz="1200" kern="1200" dirty="0">
                          <a:solidFill>
                            <a:srgbClr val="FEF8F3"/>
                          </a:solidFill>
                          <a:effectLst/>
                          <a:latin typeface="+mn-lt"/>
                          <a:ea typeface="+mn-ea"/>
                          <a:cs typeface="+mn-cs"/>
                        </a:rPr>
                        <a:t>Erasmus MC, Rotterdam, The Netherlands</a:t>
                      </a:r>
                    </a:p>
                    <a:p>
                      <a:r>
                        <a:rPr lang="en-US" sz="1200" kern="1200" baseline="30000" dirty="0">
                          <a:solidFill>
                            <a:srgbClr val="FEF8F3"/>
                          </a:solidFill>
                          <a:effectLst/>
                          <a:latin typeface="+mn-lt"/>
                          <a:ea typeface="+mn-ea"/>
                          <a:cs typeface="+mn-cs"/>
                        </a:rPr>
                        <a:t>3 </a:t>
                      </a:r>
                      <a:r>
                        <a:rPr lang="en-US" sz="1200" kern="1200" dirty="0">
                          <a:solidFill>
                            <a:srgbClr val="FEF8F3"/>
                          </a:solidFill>
                          <a:effectLst/>
                          <a:latin typeface="+mn-lt"/>
                          <a:ea typeface="+mn-ea"/>
                          <a:cs typeface="+mn-cs"/>
                        </a:rPr>
                        <a:t>Harvard T.H. Chan School of Public Health, Boston, USA</a:t>
                      </a:r>
                    </a:p>
                    <a:p>
                      <a:r>
                        <a:rPr lang="en-US" sz="1200" kern="1200" baseline="30000" dirty="0">
                          <a:solidFill>
                            <a:srgbClr val="FEF8F3"/>
                          </a:solidFill>
                          <a:effectLst/>
                          <a:latin typeface="+mn-lt"/>
                          <a:ea typeface="+mn-ea"/>
                          <a:cs typeface="+mn-cs"/>
                        </a:rPr>
                        <a:t>4 </a:t>
                      </a:r>
                      <a:r>
                        <a:rPr lang="en-US" sz="1200" kern="1200" dirty="0">
                          <a:solidFill>
                            <a:srgbClr val="FEF8F3"/>
                          </a:solidFill>
                          <a:effectLst/>
                          <a:latin typeface="+mn-lt"/>
                          <a:ea typeface="+mn-ea"/>
                          <a:cs typeface="+mn-cs"/>
                        </a:rPr>
                        <a:t>University of Pittsburgh Graduate School of Public Health, Pittsburgh, PA, USA</a:t>
                      </a:r>
                    </a:p>
                    <a:p>
                      <a:r>
                        <a:rPr lang="en-US" sz="1200" kern="1200" baseline="30000" dirty="0">
                          <a:solidFill>
                            <a:srgbClr val="FEF8F3"/>
                          </a:solidFill>
                          <a:effectLst/>
                          <a:latin typeface="+mn-lt"/>
                          <a:ea typeface="+mn-ea"/>
                          <a:cs typeface="+mn-cs"/>
                        </a:rPr>
                        <a:t>5 </a:t>
                      </a:r>
                      <a:r>
                        <a:rPr lang="en-US" sz="1200" kern="1200" dirty="0">
                          <a:solidFill>
                            <a:srgbClr val="FEF8F3"/>
                          </a:solidFill>
                          <a:effectLst/>
                          <a:latin typeface="+mn-lt"/>
                          <a:ea typeface="+mn-ea"/>
                          <a:cs typeface="+mn-cs"/>
                        </a:rPr>
                        <a:t>The Hospital for Sick Children, Toronto and University of Toronto, Toronto ON, Canada</a:t>
                      </a:r>
                    </a:p>
                    <a:p>
                      <a:endParaRPr lang="en-GB" sz="1200" dirty="0">
                        <a:solidFill>
                          <a:schemeClr val="bg1"/>
                        </a:solidFill>
                      </a:endParaRPr>
                    </a:p>
                  </a:txBody>
                  <a:tcPr/>
                </a:tc>
                <a:tc hMerge="1">
                  <a:txBody>
                    <a:bodyPr/>
                    <a:lstStyle/>
                    <a:p>
                      <a:endParaRPr lang="en-GB" sz="1200" dirty="0">
                        <a:solidFill>
                          <a:schemeClr val="bg1"/>
                        </a:solidFill>
                      </a:endParaRPr>
                    </a:p>
                  </a:txBody>
                  <a:tcPr/>
                </a:tc>
                <a:extLst>
                  <a:ext uri="{0D108BD9-81ED-4DB2-BD59-A6C34878D82A}">
                    <a16:rowId xmlns:a16="http://schemas.microsoft.com/office/drawing/2014/main" val="10001"/>
                  </a:ext>
                </a:extLst>
              </a:tr>
            </a:tbl>
          </a:graphicData>
        </a:graphic>
      </p:graphicFrame>
      <p:sp>
        <p:nvSpPr>
          <p:cNvPr id="16" name="TextBox 15"/>
          <p:cNvSpPr txBox="1"/>
          <p:nvPr/>
        </p:nvSpPr>
        <p:spPr>
          <a:xfrm>
            <a:off x="653822" y="5807005"/>
            <a:ext cx="7850043" cy="646331"/>
          </a:xfrm>
          <a:prstGeom prst="rect">
            <a:avLst/>
          </a:prstGeom>
          <a:noFill/>
        </p:spPr>
        <p:txBody>
          <a:bodyPr wrap="square" rtlCol="0">
            <a:spAutoFit/>
          </a:bodyPr>
          <a:lstStyle/>
          <a:p>
            <a:r>
              <a:rPr lang="en-US" sz="900" b="1" i="0" kern="1200" dirty="0">
                <a:solidFill>
                  <a:schemeClr val="bg1"/>
                </a:solidFill>
                <a:effectLst/>
                <a:latin typeface="+mn-lt"/>
                <a:ea typeface="+mn-ea"/>
                <a:cs typeface="+mn-cs"/>
              </a:rPr>
              <a:t>© Copyright 2017, THE HOSPITAL FOR SICK CHILDREN AND THE COLLABORATING INSTITUTIONS.</a:t>
            </a:r>
            <a:r>
              <a:rPr lang="en-US" sz="900" b="0" i="0" kern="1200" dirty="0">
                <a:solidFill>
                  <a:schemeClr val="bg1"/>
                </a:solidFill>
                <a:effectLst/>
                <a:latin typeface="+mn-lt"/>
                <a:ea typeface="+mn-ea"/>
                <a:cs typeface="+mn-cs"/>
              </a:rPr>
              <a:t> </a:t>
            </a:r>
          </a:p>
          <a:p>
            <a:r>
              <a:rPr lang="en-US" sz="900" b="0" i="0" kern="1200" dirty="0">
                <a:solidFill>
                  <a:schemeClr val="bg1"/>
                </a:solidFill>
                <a:effectLst/>
                <a:latin typeface="+mn-lt"/>
                <a:ea typeface="+mn-ea"/>
                <a:cs typeface="+mn-cs"/>
              </a:rPr>
              <a:t>All rights reserved in Canada, the United States and worldwide.  Copyright, trademarks, trade names and any and all associated intellectual property are exclusively owned by THE HOSPITAL FOR SICK CHILDREN and the collaborating institutions and may not be used, reproduced, modified, distributed or adapted in any way without appropriate citation. </a:t>
            </a:r>
            <a:endParaRPr lang="en-GB" sz="900" dirty="0">
              <a:solidFill>
                <a:schemeClr val="bg1"/>
              </a:solidFill>
            </a:endParaRPr>
          </a:p>
        </p:txBody>
      </p:sp>
      <p:sp>
        <p:nvSpPr>
          <p:cNvPr id="2" name="AutoShape 14" descr="Image result for hospital for sick children toronto vector logo"/>
          <p:cNvSpPr>
            <a:spLocks noChangeAspect="1" noChangeArrowheads="1"/>
          </p:cNvSpPr>
          <p:nvPr/>
        </p:nvSpPr>
        <p:spPr bwMode="auto">
          <a:xfrm>
            <a:off x="155575" y="-144463"/>
            <a:ext cx="304800" cy="304801"/>
          </a:xfrm>
          <a:prstGeom prst="rect">
            <a:avLst/>
          </a:prstGeom>
          <a:noFill/>
          <a:extLst>
            <a:ext uri="{909E8E84-426E-40dd-AFC4-6F175D3DCCD1}">
              <a14:hiddenFill xmlns=""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4" name="AutoShape 16" descr="Image result for sick kids vector logo wiki"/>
          <p:cNvSpPr>
            <a:spLocks noChangeAspect="1" noChangeArrowheads="1"/>
          </p:cNvSpPr>
          <p:nvPr/>
        </p:nvSpPr>
        <p:spPr bwMode="auto">
          <a:xfrm>
            <a:off x="307975" y="7937"/>
            <a:ext cx="304800" cy="304801"/>
          </a:xfrm>
          <a:prstGeom prst="rect">
            <a:avLst/>
          </a:prstGeom>
          <a:noFill/>
          <a:extLst>
            <a:ext uri="{909E8E84-426E-40dd-AFC4-6F175D3DCCD1}">
              <a14:hiddenFill xmlns=""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6" name="Rectangle 5"/>
          <p:cNvSpPr/>
          <p:nvPr/>
        </p:nvSpPr>
        <p:spPr>
          <a:xfrm rot="16200000" flipV="1">
            <a:off x="-1201823" y="1708789"/>
            <a:ext cx="3024336" cy="30009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7" name="Picture 17" descr="\\storage.erasmusmc.nl\m\MyDocs\478030\My Documents\Desktop\The_Hospital_for_Sick_Children-logo-30EAA69EAC-seeklogo.com.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020408" y="5294048"/>
            <a:ext cx="1224000" cy="367200"/>
          </a:xfrm>
          <a:prstGeom prst="rect">
            <a:avLst/>
          </a:prstGeom>
          <a:noFill/>
          <a:extLst>
            <a:ext uri="{909E8E84-426E-40dd-AFC4-6F175D3DCCD1}">
              <a14:hiddenFill xmlns="" xmlns:a14="http://schemas.microsoft.com/office/drawing/2010/main">
                <a:solidFill>
                  <a:srgbClr val="FFFFFF"/>
                </a:solidFill>
              </a14:hiddenFill>
            </a:ext>
          </a:extLst>
        </p:spPr>
      </p:pic>
      <p:pic>
        <p:nvPicPr>
          <p:cNvPr id="18" name="Picture 18" descr="\\storage.erasmusmc.nl\m\MyDocs\478030\My Documents\Desktop\Pitt_logo.gi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284264" y="5182701"/>
            <a:ext cx="2664000" cy="508713"/>
          </a:xfrm>
          <a:prstGeom prst="rect">
            <a:avLst/>
          </a:prstGeom>
          <a:noFill/>
          <a:extLst>
            <a:ext uri="{909E8E84-426E-40dd-AFC4-6F175D3DCCD1}">
              <a14:hiddenFill xmlns="" xmlns:a14="http://schemas.microsoft.com/office/drawing/2010/main">
                <a:solidFill>
                  <a:srgbClr val="FFFFFF"/>
                </a:solidFill>
              </a14:hiddenFill>
            </a:ext>
          </a:extLst>
        </p:spPr>
      </p:pic>
      <p:pic>
        <p:nvPicPr>
          <p:cNvPr id="19" name="Picture 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915815" y="5276889"/>
            <a:ext cx="1296145" cy="384359"/>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pic>
        <p:nvPicPr>
          <p:cNvPr id="21" name="Picture 3"/>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798392" y="5229203"/>
            <a:ext cx="2016000" cy="41571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
        <p:nvSpPr>
          <p:cNvPr id="3" name="TextBox 2"/>
          <p:cNvSpPr txBox="1"/>
          <p:nvPr/>
        </p:nvSpPr>
        <p:spPr>
          <a:xfrm flipH="1">
            <a:off x="1860376" y="4453580"/>
            <a:ext cx="4782800" cy="307777"/>
          </a:xfrm>
          <a:prstGeom prst="rect">
            <a:avLst/>
          </a:prstGeom>
          <a:noFill/>
        </p:spPr>
        <p:txBody>
          <a:bodyPr wrap="square" rtlCol="0">
            <a:spAutoFit/>
          </a:bodyPr>
          <a:lstStyle/>
          <a:p>
            <a:r>
              <a:rPr lang="en-US" sz="1400" b="1" dirty="0" err="1">
                <a:solidFill>
                  <a:schemeClr val="bg1"/>
                </a:solidFill>
              </a:rPr>
              <a:t>www.darthworkgroup.com</a:t>
            </a:r>
            <a:endParaRPr lang="en-US" sz="1400" b="1" dirty="0">
              <a:solidFill>
                <a:schemeClr val="bg1"/>
              </a:solidFil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1_2nd_First slide">
    <p:bg>
      <p:bgPr>
        <a:solidFill>
          <a:srgbClr val="009999"/>
        </a:solidFill>
        <a:effectLst/>
      </p:bgPr>
    </p:bg>
    <p:spTree>
      <p:nvGrpSpPr>
        <p:cNvPr id="1" name=""/>
        <p:cNvGrpSpPr/>
        <p:nvPr/>
      </p:nvGrpSpPr>
      <p:grpSpPr>
        <a:xfrm>
          <a:off x="0" y="0"/>
          <a:ext cx="0" cy="0"/>
          <a:chOff x="0" y="0"/>
          <a:chExt cx="0" cy="0"/>
        </a:xfrm>
      </p:grpSpPr>
      <p:sp>
        <p:nvSpPr>
          <p:cNvPr id="20" name="Rectangle 19"/>
          <p:cNvSpPr/>
          <p:nvPr/>
        </p:nvSpPr>
        <p:spPr>
          <a:xfrm>
            <a:off x="1835696" y="818458"/>
            <a:ext cx="7308304" cy="576064"/>
          </a:xfrm>
          <a:prstGeom prst="rect">
            <a:avLst/>
          </a:prstGeom>
          <a:solidFill>
            <a:srgbClr val="FEF8F3"/>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nl-NL" sz="2000" b="1" dirty="0" err="1">
                <a:solidFill>
                  <a:srgbClr val="004D99"/>
                </a:solidFill>
              </a:rPr>
              <a:t>Acknowledgements</a:t>
            </a:r>
            <a:r>
              <a:rPr lang="nl-NL" sz="2000" b="1" baseline="0" dirty="0">
                <a:solidFill>
                  <a:srgbClr val="004D99"/>
                </a:solidFill>
              </a:rPr>
              <a:t> </a:t>
            </a:r>
            <a:r>
              <a:rPr lang="nl-NL" sz="2000" b="1" baseline="0" dirty="0" err="1">
                <a:solidFill>
                  <a:srgbClr val="004D99"/>
                </a:solidFill>
              </a:rPr>
              <a:t>and</a:t>
            </a:r>
            <a:r>
              <a:rPr lang="nl-NL" sz="2000" b="1" baseline="0" dirty="0">
                <a:solidFill>
                  <a:srgbClr val="004D99"/>
                </a:solidFill>
              </a:rPr>
              <a:t> </a:t>
            </a:r>
            <a:r>
              <a:rPr lang="nl-NL" sz="2000" b="1" baseline="0" dirty="0" err="1">
                <a:solidFill>
                  <a:srgbClr val="004D99"/>
                </a:solidFill>
              </a:rPr>
              <a:t>attributions</a:t>
            </a:r>
            <a:endParaRPr lang="en-GB" sz="2000" b="1" dirty="0">
              <a:solidFill>
                <a:srgbClr val="004D99"/>
              </a:solidFill>
            </a:endParaRPr>
          </a:p>
        </p:txBody>
      </p:sp>
      <p:sp>
        <p:nvSpPr>
          <p:cNvPr id="13" name="Footer Placeholder 4"/>
          <p:cNvSpPr>
            <a:spLocks noGrp="1"/>
          </p:cNvSpPr>
          <p:nvPr>
            <p:ph type="ftr" sz="quarter" idx="3"/>
          </p:nvPr>
        </p:nvSpPr>
        <p:spPr>
          <a:xfrm>
            <a:off x="649288" y="6481911"/>
            <a:ext cx="4786808" cy="374587"/>
          </a:xfrm>
          <a:prstGeom prst="rect">
            <a:avLst/>
          </a:prstGeom>
        </p:spPr>
        <p:txBody>
          <a:bodyPr vert="horz" lIns="91440" tIns="45720" rIns="91440" bIns="45720" rtlCol="0" anchor="ctr"/>
          <a:lstStyle>
            <a:lvl1pPr algn="l">
              <a:defRPr sz="1200">
                <a:solidFill>
                  <a:schemeClr val="bg1"/>
                </a:solidFill>
              </a:defRPr>
            </a:lvl1pPr>
          </a:lstStyle>
          <a:p>
            <a:endParaRPr lang="en-US"/>
          </a:p>
        </p:txBody>
      </p:sp>
      <p:sp>
        <p:nvSpPr>
          <p:cNvPr id="14" name="Slide Number Placeholder 2"/>
          <p:cNvSpPr>
            <a:spLocks noGrp="1"/>
          </p:cNvSpPr>
          <p:nvPr>
            <p:ph type="sldNum" sz="quarter" idx="11"/>
          </p:nvPr>
        </p:nvSpPr>
        <p:spPr>
          <a:xfrm>
            <a:off x="8559864" y="6453336"/>
            <a:ext cx="548640" cy="396240"/>
          </a:xfrm>
          <a:ln>
            <a:noFill/>
          </a:ln>
        </p:spPr>
        <p:txBody>
          <a:bodyPr/>
          <a:lstStyle>
            <a:lvl1pPr>
              <a:defRPr>
                <a:solidFill>
                  <a:schemeClr val="bg1"/>
                </a:solidFill>
              </a:defRPr>
            </a:lvl1pPr>
          </a:lstStyle>
          <a:p>
            <a:fld id="{0798D939-2D9E-2142-A80A-FFDECD1E5A9B}" type="slidenum">
              <a:rPr lang="en-US" smtClean="0"/>
              <a:t>‹#›</a:t>
            </a:fld>
            <a:endParaRPr lang="en-US"/>
          </a:p>
        </p:txBody>
      </p:sp>
      <p:sp>
        <p:nvSpPr>
          <p:cNvPr id="16" name="TextBox 15"/>
          <p:cNvSpPr txBox="1"/>
          <p:nvPr/>
        </p:nvSpPr>
        <p:spPr>
          <a:xfrm>
            <a:off x="653822" y="5807005"/>
            <a:ext cx="7850043" cy="646331"/>
          </a:xfrm>
          <a:prstGeom prst="rect">
            <a:avLst/>
          </a:prstGeom>
          <a:noFill/>
        </p:spPr>
        <p:txBody>
          <a:bodyPr wrap="square" rtlCol="0">
            <a:spAutoFit/>
          </a:bodyPr>
          <a:lstStyle/>
          <a:p>
            <a:r>
              <a:rPr lang="en-US" sz="900" b="1" i="0" kern="1200" dirty="0">
                <a:solidFill>
                  <a:schemeClr val="bg1"/>
                </a:solidFill>
                <a:effectLst/>
                <a:latin typeface="+mn-lt"/>
                <a:ea typeface="+mn-ea"/>
                <a:cs typeface="+mn-cs"/>
              </a:rPr>
              <a:t>© Copyright 2017, THE HOSPITAL FOR SICK CHILDREN AND THE COLLABORATING INSTITUTIONS.</a:t>
            </a:r>
            <a:r>
              <a:rPr lang="en-US" sz="900" b="0" i="0" kern="1200" dirty="0">
                <a:solidFill>
                  <a:schemeClr val="bg1"/>
                </a:solidFill>
                <a:effectLst/>
                <a:latin typeface="+mn-lt"/>
                <a:ea typeface="+mn-ea"/>
                <a:cs typeface="+mn-cs"/>
              </a:rPr>
              <a:t> </a:t>
            </a:r>
          </a:p>
          <a:p>
            <a:r>
              <a:rPr lang="en-US" sz="900" b="0" i="0" kern="1200" dirty="0">
                <a:solidFill>
                  <a:schemeClr val="bg1"/>
                </a:solidFill>
                <a:effectLst/>
                <a:latin typeface="+mn-lt"/>
                <a:ea typeface="+mn-ea"/>
                <a:cs typeface="+mn-cs"/>
              </a:rPr>
              <a:t>All rights reserved in Canada, the United States and worldwide.  Copyright, trademarks, trade names and any and all associated intellectual property are exclusively owned by THE HOSPITAL FOR SICK CHILDREN and the collaborating institutions and may not be used, reproduced, modified, distributed or adapted in any way without written permission. </a:t>
            </a:r>
            <a:endParaRPr lang="en-GB" sz="900" dirty="0">
              <a:solidFill>
                <a:schemeClr val="bg1"/>
              </a:solidFill>
            </a:endParaRPr>
          </a:p>
        </p:txBody>
      </p:sp>
      <p:sp>
        <p:nvSpPr>
          <p:cNvPr id="2" name="AutoShape 14" descr="Image result for hospital for sick children toronto vector logo"/>
          <p:cNvSpPr>
            <a:spLocks noChangeAspect="1" noChangeArrowheads="1"/>
          </p:cNvSpPr>
          <p:nvPr/>
        </p:nvSpPr>
        <p:spPr bwMode="auto">
          <a:xfrm>
            <a:off x="155575" y="-144463"/>
            <a:ext cx="304800" cy="304801"/>
          </a:xfrm>
          <a:prstGeom prst="rect">
            <a:avLst/>
          </a:prstGeom>
          <a:noFill/>
          <a:extLst>
            <a:ext uri="{909E8E84-426E-40dd-AFC4-6F175D3DCCD1}">
              <a14:hiddenFill xmlns=""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4" name="AutoShape 16" descr="Image result for sick kids vector logo wiki"/>
          <p:cNvSpPr>
            <a:spLocks noChangeAspect="1" noChangeArrowheads="1"/>
          </p:cNvSpPr>
          <p:nvPr/>
        </p:nvSpPr>
        <p:spPr bwMode="auto">
          <a:xfrm>
            <a:off x="307975" y="7937"/>
            <a:ext cx="304800" cy="304801"/>
          </a:xfrm>
          <a:prstGeom prst="rect">
            <a:avLst/>
          </a:prstGeom>
          <a:noFill/>
          <a:extLst>
            <a:ext uri="{909E8E84-426E-40dd-AFC4-6F175D3DCCD1}">
              <a14:hiddenFill xmlns=""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pic>
        <p:nvPicPr>
          <p:cNvPr id="1041" name="Picture 17" descr="\\storage.erasmusmc.nl\m\MyDocs\478030\My Documents\Desktop\The_Hospital_for_Sick_Children-logo-30EAA69EAC-seeklogo.com.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020408" y="5294048"/>
            <a:ext cx="1224000" cy="367200"/>
          </a:xfrm>
          <a:prstGeom prst="rect">
            <a:avLst/>
          </a:prstGeom>
          <a:noFill/>
          <a:extLst>
            <a:ext uri="{909E8E84-426E-40dd-AFC4-6F175D3DCCD1}">
              <a14:hiddenFill xmlns="" xmlns:a14="http://schemas.microsoft.com/office/drawing/2010/main">
                <a:solidFill>
                  <a:srgbClr val="FFFFFF"/>
                </a:solidFill>
              </a14:hiddenFill>
            </a:ext>
          </a:extLst>
        </p:spPr>
      </p:pic>
      <p:pic>
        <p:nvPicPr>
          <p:cNvPr id="1042" name="Picture 18" descr="\\storage.erasmusmc.nl\m\MyDocs\478030\My Documents\Desktop\Pitt_logo.gi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284264" y="5182701"/>
            <a:ext cx="2664000" cy="508713"/>
          </a:xfrm>
          <a:prstGeom prst="rect">
            <a:avLst/>
          </a:prstGeom>
          <a:noFill/>
          <a:extLst>
            <a:ext uri="{909E8E84-426E-40dd-AFC4-6F175D3DCCD1}">
              <a14:hiddenFill xmlns="" xmlns:a14="http://schemas.microsoft.com/office/drawing/2010/main">
                <a:solidFill>
                  <a:srgbClr val="FFFFFF"/>
                </a:solidFill>
              </a14:hiddenFill>
            </a:ext>
          </a:extLst>
        </p:spPr>
      </p:pic>
      <p:sp>
        <p:nvSpPr>
          <p:cNvPr id="6" name="Rectangle 5"/>
          <p:cNvSpPr/>
          <p:nvPr/>
        </p:nvSpPr>
        <p:spPr>
          <a:xfrm rot="16200000" flipV="1">
            <a:off x="-1201823" y="1708789"/>
            <a:ext cx="3024336" cy="30009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29" name="Picture 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915815" y="5276889"/>
            <a:ext cx="1296145" cy="384359"/>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pic>
        <p:nvPicPr>
          <p:cNvPr id="30" name="Picture 3"/>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798392" y="5229203"/>
            <a:ext cx="2016000" cy="41571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
        <p:nvSpPr>
          <p:cNvPr id="15" name="Subtitle 2"/>
          <p:cNvSpPr>
            <a:spLocks noGrp="1"/>
          </p:cNvSpPr>
          <p:nvPr>
            <p:ph type="subTitle" idx="1" hasCustomPrompt="1"/>
          </p:nvPr>
        </p:nvSpPr>
        <p:spPr>
          <a:xfrm>
            <a:off x="1835696" y="1628800"/>
            <a:ext cx="7056784" cy="1066800"/>
          </a:xfrm>
        </p:spPr>
        <p:txBody>
          <a:bodyPr anchor="t">
            <a:normAutofit/>
          </a:bodyPr>
          <a:lstStyle>
            <a:lvl1pPr marL="0" indent="0" algn="l">
              <a:buNone/>
              <a:defRPr sz="2000">
                <a:solidFill>
                  <a:srgbClr val="FEF8F3"/>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add citations</a:t>
            </a:r>
          </a:p>
          <a:p>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el en object">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840432" y="274638"/>
            <a:ext cx="7620000" cy="1143000"/>
          </a:xfrm>
        </p:spPr>
        <p:txBody>
          <a:bodyPr/>
          <a:lstStyle>
            <a:lvl1pPr>
              <a:defRPr sz="4000"/>
            </a:lvl1pPr>
          </a:lstStyle>
          <a:p>
            <a:r>
              <a:rPr lang="en-US"/>
              <a:t>Click to edit Master title style</a:t>
            </a:r>
            <a:endParaRPr lang="en-US" dirty="0"/>
          </a:p>
        </p:txBody>
      </p:sp>
      <p:sp>
        <p:nvSpPr>
          <p:cNvPr id="3" name="Content Placeholder 2"/>
          <p:cNvSpPr>
            <a:spLocks noGrp="1"/>
          </p:cNvSpPr>
          <p:nvPr>
            <p:ph idx="1"/>
          </p:nvPr>
        </p:nvSpPr>
        <p:spPr>
          <a:xfrm>
            <a:off x="840432" y="1417638"/>
            <a:ext cx="7620000" cy="49831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DFCD08C-45F2-4972-B58E-0165F8DD73B3}" type="datetime1">
              <a:rPr lang="en-US" smtClean="0"/>
              <a:t>8/19/23</a:t>
            </a:fld>
            <a:endParaRPr lang="en-US"/>
          </a:p>
        </p:txBody>
      </p:sp>
      <p:sp>
        <p:nvSpPr>
          <p:cNvPr id="6" name="Slide Number Placeholder 5"/>
          <p:cNvSpPr>
            <a:spLocks noGrp="1"/>
          </p:cNvSpPr>
          <p:nvPr>
            <p:ph type="sldNum" sz="quarter" idx="12"/>
          </p:nvPr>
        </p:nvSpPr>
        <p:spPr/>
        <p:txBody>
          <a:bodyPr/>
          <a:lstStyle/>
          <a:p>
            <a:fld id="{0798D939-2D9E-2142-A80A-FFDECD1E5A9B}" type="slidenum">
              <a:rPr lang="en-US" smtClean="0"/>
              <a:t>‹#›</a:t>
            </a:fld>
            <a:endParaRPr lang="en-US"/>
          </a:p>
        </p:txBody>
      </p:sp>
      <p:sp>
        <p:nvSpPr>
          <p:cNvPr id="7" name="Footer Placeholder 4"/>
          <p:cNvSpPr>
            <a:spLocks noGrp="1"/>
          </p:cNvSpPr>
          <p:nvPr>
            <p:ph type="ftr" sz="quarter" idx="3"/>
          </p:nvPr>
        </p:nvSpPr>
        <p:spPr>
          <a:xfrm>
            <a:off x="649288" y="6481911"/>
            <a:ext cx="4786808" cy="374587"/>
          </a:xfrm>
          <a:prstGeom prst="rect">
            <a:avLst/>
          </a:prstGeom>
        </p:spPr>
        <p:txBody>
          <a:bodyPr vert="horz" lIns="91440" tIns="45720" rIns="91440" bIns="45720" rtlCol="0" anchor="ctr"/>
          <a:lstStyle>
            <a:lvl1pPr algn="l">
              <a:defRPr sz="1200">
                <a:solidFill>
                  <a:srgbClr val="009999"/>
                </a:solidFill>
              </a:defRPr>
            </a:lvl1p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le 1"/>
          <p:cNvSpPr>
            <a:spLocks noGrp="1"/>
          </p:cNvSpPr>
          <p:nvPr>
            <p:ph type="title"/>
          </p:nvPr>
        </p:nvSpPr>
        <p:spPr>
          <a:xfrm>
            <a:off x="872753" y="4918521"/>
            <a:ext cx="7659687" cy="1168400"/>
          </a:xfrm>
        </p:spPr>
        <p:txBody>
          <a:bodyPr anchor="t"/>
          <a:lstStyle>
            <a:lvl1pPr algn="l">
              <a:defRPr sz="3600" b="0" cap="all"/>
            </a:lvl1pPr>
          </a:lstStyle>
          <a:p>
            <a:r>
              <a:rPr lang="en-US"/>
              <a:t>Click to edit Master title style</a:t>
            </a:r>
            <a:endParaRPr lang="en-US" dirty="0"/>
          </a:p>
        </p:txBody>
      </p:sp>
      <p:sp>
        <p:nvSpPr>
          <p:cNvPr id="3" name="Text Placeholder 2"/>
          <p:cNvSpPr>
            <a:spLocks noGrp="1"/>
          </p:cNvSpPr>
          <p:nvPr>
            <p:ph type="body" idx="1"/>
          </p:nvPr>
        </p:nvSpPr>
        <p:spPr>
          <a:xfrm>
            <a:off x="872753" y="3284984"/>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6A92A12-140A-45AD-91E4-8A60410740A7}" type="datetime1">
              <a:rPr lang="en-US" smtClean="0"/>
              <a:t>8/19/23</a:t>
            </a:fld>
            <a:endParaRPr lang="en-US"/>
          </a:p>
        </p:txBody>
      </p:sp>
      <p:sp>
        <p:nvSpPr>
          <p:cNvPr id="6" name="Slide Number Placeholder 5"/>
          <p:cNvSpPr>
            <a:spLocks noGrp="1"/>
          </p:cNvSpPr>
          <p:nvPr>
            <p:ph type="sldNum" sz="quarter" idx="12"/>
          </p:nvPr>
        </p:nvSpPr>
        <p:spPr/>
        <p:txBody>
          <a:bodyPr/>
          <a:lstStyle/>
          <a:p>
            <a:fld id="{0798D939-2D9E-2142-A80A-FFDECD1E5A9B}" type="slidenum">
              <a:rPr lang="en-US" smtClean="0"/>
              <a:t>‹#›</a:t>
            </a:fld>
            <a:endParaRPr lang="en-US"/>
          </a:p>
        </p:txBody>
      </p:sp>
      <p:sp>
        <p:nvSpPr>
          <p:cNvPr id="7" name="Footer Placeholder 4"/>
          <p:cNvSpPr>
            <a:spLocks noGrp="1"/>
          </p:cNvSpPr>
          <p:nvPr>
            <p:ph type="ftr" sz="quarter" idx="3"/>
          </p:nvPr>
        </p:nvSpPr>
        <p:spPr>
          <a:xfrm>
            <a:off x="649288" y="6481911"/>
            <a:ext cx="4786808" cy="374587"/>
          </a:xfrm>
          <a:prstGeom prst="rect">
            <a:avLst/>
          </a:prstGeom>
        </p:spPr>
        <p:txBody>
          <a:bodyPr vert="horz" lIns="91440" tIns="45720" rIns="91440" bIns="45720" rtlCol="0" anchor="ctr"/>
          <a:lstStyle>
            <a:lvl1pPr algn="l">
              <a:defRPr sz="1200">
                <a:solidFill>
                  <a:srgbClr val="009999"/>
                </a:solidFill>
              </a:defRPr>
            </a:lvl1pPr>
          </a:lstStyle>
          <a:p>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ee objecten">
    <p:spTree>
      <p:nvGrpSpPr>
        <p:cNvPr id="1" name=""/>
        <p:cNvGrpSpPr/>
        <p:nvPr/>
      </p:nvGrpSpPr>
      <p:grpSpPr>
        <a:xfrm>
          <a:off x="0" y="0"/>
          <a:ext cx="0" cy="0"/>
          <a:chOff x="0" y="0"/>
          <a:chExt cx="0" cy="0"/>
        </a:xfrm>
      </p:grpSpPr>
      <p:sp>
        <p:nvSpPr>
          <p:cNvPr id="2" name="Title 1"/>
          <p:cNvSpPr>
            <a:spLocks noGrp="1"/>
          </p:cNvSpPr>
          <p:nvPr>
            <p:ph type="title"/>
          </p:nvPr>
        </p:nvSpPr>
        <p:spPr>
          <a:xfrm>
            <a:off x="840432" y="274638"/>
            <a:ext cx="7620000" cy="1143000"/>
          </a:xfrm>
        </p:spPr>
        <p:txBody>
          <a:bodyPr/>
          <a:lstStyle/>
          <a:p>
            <a:r>
              <a:rPr lang="en-US"/>
              <a:t>Click to edit Master title style</a:t>
            </a:r>
            <a:endParaRPr lang="en-US" dirty="0"/>
          </a:p>
        </p:txBody>
      </p:sp>
      <p:sp>
        <p:nvSpPr>
          <p:cNvPr id="3" name="Content Placeholder 2"/>
          <p:cNvSpPr>
            <a:spLocks noGrp="1"/>
          </p:cNvSpPr>
          <p:nvPr>
            <p:ph sz="half" idx="1"/>
          </p:nvPr>
        </p:nvSpPr>
        <p:spPr>
          <a:xfrm>
            <a:off x="840432"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802832"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2746EDC-9F92-40D0-8564-FB2328CFB04E}" type="datetime1">
              <a:rPr lang="en-US" smtClean="0"/>
              <a:t>8/19/23</a:t>
            </a:fld>
            <a:endParaRPr lang="en-US"/>
          </a:p>
        </p:txBody>
      </p:sp>
      <p:sp>
        <p:nvSpPr>
          <p:cNvPr id="7" name="Slide Number Placeholder 6"/>
          <p:cNvSpPr>
            <a:spLocks noGrp="1"/>
          </p:cNvSpPr>
          <p:nvPr>
            <p:ph type="sldNum" sz="quarter" idx="12"/>
          </p:nvPr>
        </p:nvSpPr>
        <p:spPr/>
        <p:txBody>
          <a:bodyPr/>
          <a:lstStyle/>
          <a:p>
            <a:fld id="{0798D939-2D9E-2142-A80A-FFDECD1E5A9B}" type="slidenum">
              <a:rPr lang="en-US" smtClean="0"/>
              <a:t>‹#›</a:t>
            </a:fld>
            <a:endParaRPr lang="en-US"/>
          </a:p>
        </p:txBody>
      </p:sp>
      <p:sp>
        <p:nvSpPr>
          <p:cNvPr id="8" name="Footer Placeholder 4"/>
          <p:cNvSpPr>
            <a:spLocks noGrp="1"/>
          </p:cNvSpPr>
          <p:nvPr>
            <p:ph type="ftr" sz="quarter" idx="3"/>
          </p:nvPr>
        </p:nvSpPr>
        <p:spPr>
          <a:xfrm>
            <a:off x="649288" y="6481911"/>
            <a:ext cx="4786808" cy="374587"/>
          </a:xfrm>
          <a:prstGeom prst="rect">
            <a:avLst/>
          </a:prstGeom>
        </p:spPr>
        <p:txBody>
          <a:bodyPr vert="horz" lIns="91440" tIns="45720" rIns="91440" bIns="45720" rtlCol="0" anchor="ctr"/>
          <a:lstStyle>
            <a:lvl1pPr algn="l">
              <a:defRPr sz="1200">
                <a:solidFill>
                  <a:srgbClr val="009999"/>
                </a:solidFill>
              </a:defRPr>
            </a:lvl1pPr>
          </a:lstStyle>
          <a:p>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le 1"/>
          <p:cNvSpPr>
            <a:spLocks noGrp="1"/>
          </p:cNvSpPr>
          <p:nvPr>
            <p:ph type="title"/>
          </p:nvPr>
        </p:nvSpPr>
        <p:spPr>
          <a:xfrm>
            <a:off x="840432" y="274638"/>
            <a:ext cx="7620000" cy="1143000"/>
          </a:xfrm>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840432"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40432"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802832"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802832"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96C3F91-7C8C-4FDC-BEC9-93A5968DD22D}" type="datetime1">
              <a:rPr lang="en-US" smtClean="0"/>
              <a:t>8/19/23</a:t>
            </a:fld>
            <a:endParaRPr lang="en-US"/>
          </a:p>
        </p:txBody>
      </p:sp>
      <p:sp>
        <p:nvSpPr>
          <p:cNvPr id="9" name="Slide Number Placeholder 8"/>
          <p:cNvSpPr>
            <a:spLocks noGrp="1"/>
          </p:cNvSpPr>
          <p:nvPr>
            <p:ph type="sldNum" sz="quarter" idx="12"/>
          </p:nvPr>
        </p:nvSpPr>
        <p:spPr/>
        <p:txBody>
          <a:bodyPr/>
          <a:lstStyle/>
          <a:p>
            <a:fld id="{0798D939-2D9E-2142-A80A-FFDECD1E5A9B}" type="slidenum">
              <a:rPr lang="en-US" smtClean="0"/>
              <a:t>‹#›</a:t>
            </a:fld>
            <a:endParaRPr lang="en-US"/>
          </a:p>
        </p:txBody>
      </p:sp>
      <p:sp>
        <p:nvSpPr>
          <p:cNvPr id="10" name="Footer Placeholder 4"/>
          <p:cNvSpPr>
            <a:spLocks noGrp="1"/>
          </p:cNvSpPr>
          <p:nvPr>
            <p:ph type="ftr" sz="quarter" idx="13"/>
          </p:nvPr>
        </p:nvSpPr>
        <p:spPr>
          <a:xfrm>
            <a:off x="649288" y="6481911"/>
            <a:ext cx="4786808" cy="374587"/>
          </a:xfrm>
          <a:prstGeom prst="rect">
            <a:avLst/>
          </a:prstGeom>
        </p:spPr>
        <p:txBody>
          <a:bodyPr vert="horz" lIns="91440" tIns="45720" rIns="91440" bIns="45720" rtlCol="0" anchor="ctr"/>
          <a:lstStyle>
            <a:lvl1pPr algn="l">
              <a:defRPr sz="1200">
                <a:solidFill>
                  <a:srgbClr val="009999"/>
                </a:solidFill>
              </a:defRPr>
            </a:lvl1pPr>
          </a:lstStyle>
          <a:p>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912440" y="274638"/>
            <a:ext cx="7620000" cy="1143000"/>
          </a:xfrm>
        </p:spPr>
        <p:txBody>
          <a:bodyPr/>
          <a:lstStyle/>
          <a:p>
            <a:r>
              <a:rPr lang="en-US" dirty="0"/>
              <a:t>Click to edit Master title style</a:t>
            </a:r>
          </a:p>
        </p:txBody>
      </p:sp>
      <p:sp>
        <p:nvSpPr>
          <p:cNvPr id="5" name="Date Placeholder 4"/>
          <p:cNvSpPr>
            <a:spLocks noGrp="1"/>
          </p:cNvSpPr>
          <p:nvPr>
            <p:ph type="dt" sz="half" idx="10"/>
          </p:nvPr>
        </p:nvSpPr>
        <p:spPr/>
        <p:txBody>
          <a:bodyPr/>
          <a:lstStyle/>
          <a:p>
            <a:fld id="{ED7B798B-8967-4EDE-918B-8E7C60DB7AA6}" type="datetime1">
              <a:rPr lang="en-US" smtClean="0"/>
              <a:t>8/19/23</a:t>
            </a:fld>
            <a:endParaRPr lang="en-US"/>
          </a:p>
        </p:txBody>
      </p:sp>
      <p:sp>
        <p:nvSpPr>
          <p:cNvPr id="7" name="Slide Number Placeholder 6"/>
          <p:cNvSpPr>
            <a:spLocks noGrp="1"/>
          </p:cNvSpPr>
          <p:nvPr>
            <p:ph type="sldNum" sz="quarter" idx="12"/>
          </p:nvPr>
        </p:nvSpPr>
        <p:spPr/>
        <p:txBody>
          <a:bodyPr/>
          <a:lstStyle/>
          <a:p>
            <a:fld id="{0798D939-2D9E-2142-A80A-FFDECD1E5A9B}" type="slidenum">
              <a:rPr lang="en-US" smtClean="0"/>
              <a:t>‹#›</a:t>
            </a:fld>
            <a:endParaRPr lang="en-US"/>
          </a:p>
        </p:txBody>
      </p:sp>
      <p:sp>
        <p:nvSpPr>
          <p:cNvPr id="9" name="Footer Placeholder 4"/>
          <p:cNvSpPr>
            <a:spLocks noGrp="1"/>
          </p:cNvSpPr>
          <p:nvPr>
            <p:ph type="ftr" sz="quarter" idx="3"/>
          </p:nvPr>
        </p:nvSpPr>
        <p:spPr>
          <a:xfrm>
            <a:off x="649288" y="6481911"/>
            <a:ext cx="4786808" cy="374587"/>
          </a:xfrm>
          <a:prstGeom prst="rect">
            <a:avLst/>
          </a:prstGeom>
        </p:spPr>
        <p:txBody>
          <a:bodyPr vert="horz" lIns="91440" tIns="45720" rIns="91440" bIns="45720" rtlCol="0" anchor="ctr"/>
          <a:lstStyle>
            <a:lvl1pPr algn="l">
              <a:defRPr sz="1200">
                <a:solidFill>
                  <a:srgbClr val="009999"/>
                </a:solidFill>
              </a:defRPr>
            </a:lvl1pPr>
          </a:lstStyle>
          <a:p>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25BCF9E-F679-44BC-9990-211693B5077A}" type="datetime1">
              <a:rPr lang="en-US" smtClean="0"/>
              <a:t>8/19/23</a:t>
            </a:fld>
            <a:endParaRPr lang="en-US"/>
          </a:p>
        </p:txBody>
      </p:sp>
      <p:sp>
        <p:nvSpPr>
          <p:cNvPr id="4" name="Slide Number Placeholder 3"/>
          <p:cNvSpPr>
            <a:spLocks noGrp="1"/>
          </p:cNvSpPr>
          <p:nvPr>
            <p:ph type="sldNum" sz="quarter" idx="12"/>
          </p:nvPr>
        </p:nvSpPr>
        <p:spPr/>
        <p:txBody>
          <a:bodyPr/>
          <a:lstStyle/>
          <a:p>
            <a:fld id="{0798D939-2D9E-2142-A80A-FFDECD1E5A9B}" type="slidenum">
              <a:rPr lang="en-US" smtClean="0"/>
              <a:t>‹#›</a:t>
            </a:fld>
            <a:endParaRPr lang="en-US"/>
          </a:p>
        </p:txBody>
      </p:sp>
      <p:sp>
        <p:nvSpPr>
          <p:cNvPr id="5" name="Footer Placeholder 4"/>
          <p:cNvSpPr>
            <a:spLocks noGrp="1"/>
          </p:cNvSpPr>
          <p:nvPr>
            <p:ph type="ftr" sz="quarter" idx="3"/>
          </p:nvPr>
        </p:nvSpPr>
        <p:spPr>
          <a:xfrm>
            <a:off x="649288" y="6481911"/>
            <a:ext cx="4786808" cy="374587"/>
          </a:xfrm>
          <a:prstGeom prst="rect">
            <a:avLst/>
          </a:prstGeom>
        </p:spPr>
        <p:txBody>
          <a:bodyPr vert="horz" lIns="91440" tIns="45720" rIns="91440" bIns="45720" rtlCol="0" anchor="ctr"/>
          <a:lstStyle>
            <a:lvl1pPr algn="l">
              <a:defRPr sz="1200">
                <a:solidFill>
                  <a:srgbClr val="009999"/>
                </a:solidFill>
              </a:defRPr>
            </a:lvl1p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71600" y="274638"/>
            <a:ext cx="7620000" cy="1143000"/>
          </a:xfrm>
          <a:prstGeom prst="rect">
            <a:avLst/>
          </a:prstGeom>
        </p:spPr>
        <p:txBody>
          <a:bodyPr vert="horz" lIns="91440" tIns="45720" rIns="91440" bIns="45720" rtlCol="0" anchor="ctr">
            <a:noAutofit/>
          </a:bodyPr>
          <a:lstStyle/>
          <a:p>
            <a:r>
              <a:rPr lang="nl-NL"/>
              <a:t>Titelstijl van model bewerken</a:t>
            </a:r>
            <a:endParaRPr lang="en-US" dirty="0"/>
          </a:p>
        </p:txBody>
      </p:sp>
      <p:sp>
        <p:nvSpPr>
          <p:cNvPr id="3" name="Text Placeholder 2"/>
          <p:cNvSpPr>
            <a:spLocks noGrp="1"/>
          </p:cNvSpPr>
          <p:nvPr>
            <p:ph type="body" idx="1"/>
          </p:nvPr>
        </p:nvSpPr>
        <p:spPr>
          <a:xfrm>
            <a:off x="984448" y="1600200"/>
            <a:ext cx="7620000" cy="4800600"/>
          </a:xfrm>
          <a:prstGeom prst="rect">
            <a:avLst/>
          </a:prstGeom>
        </p:spPr>
        <p:txBody>
          <a:bodyPr vert="horz" lIns="91440" tIns="45720" rIns="91440" bIns="45720" rtlCol="0">
            <a:normAutofit/>
          </a:bodyPr>
          <a:lstStyle/>
          <a:p>
            <a:pPr lvl="0"/>
            <a:r>
              <a:rPr lang="nl-NL"/>
              <a:t>Klik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7" name="Rectangle 6"/>
          <p:cNvSpPr/>
          <p:nvPr/>
        </p:nvSpPr>
        <p:spPr>
          <a:xfrm>
            <a:off x="-22817" y="0"/>
            <a:ext cx="685800" cy="6859728"/>
          </a:xfrm>
          <a:prstGeom prst="rect">
            <a:avLst/>
          </a:prstGeom>
          <a:solidFill>
            <a:srgbClr val="0099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Slide Number Placeholder 5"/>
          <p:cNvSpPr>
            <a:spLocks noGrp="1"/>
          </p:cNvSpPr>
          <p:nvPr>
            <p:ph type="sldNum" sz="quarter" idx="4"/>
          </p:nvPr>
        </p:nvSpPr>
        <p:spPr>
          <a:xfrm>
            <a:off x="8559864" y="6453336"/>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009999"/>
                </a:solidFill>
              </a:defRPr>
            </a:lvl1pPr>
          </a:lstStyle>
          <a:p>
            <a:fld id="{0798D939-2D9E-2142-A80A-FFDECD1E5A9B}" type="slidenum">
              <a:rPr lang="en-US" smtClean="0"/>
              <a:t>‹#›</a:t>
            </a:fld>
            <a:endParaRPr lang="en-US"/>
          </a:p>
        </p:txBody>
      </p:sp>
      <p:sp>
        <p:nvSpPr>
          <p:cNvPr id="5" name="Footer Placeholder 4"/>
          <p:cNvSpPr>
            <a:spLocks noGrp="1"/>
          </p:cNvSpPr>
          <p:nvPr>
            <p:ph type="ftr" sz="quarter" idx="3"/>
          </p:nvPr>
        </p:nvSpPr>
        <p:spPr>
          <a:xfrm>
            <a:off x="649288" y="6481911"/>
            <a:ext cx="6298976" cy="374587"/>
          </a:xfrm>
          <a:prstGeom prst="rect">
            <a:avLst/>
          </a:prstGeom>
        </p:spPr>
        <p:txBody>
          <a:bodyPr vert="horz" lIns="91440" tIns="45720" rIns="91440" bIns="45720" rtlCol="0" anchor="ctr"/>
          <a:lstStyle>
            <a:lvl1pPr algn="l">
              <a:defRPr sz="1200">
                <a:solidFill>
                  <a:srgbClr val="009999"/>
                </a:solidFill>
              </a:defRPr>
            </a:lvl1pPr>
          </a:lstStyle>
          <a:p>
            <a:endParaRPr lang="en-US"/>
          </a:p>
        </p:txBody>
      </p:sp>
      <p:sp>
        <p:nvSpPr>
          <p:cNvPr id="4" name="Date Placeholder 3"/>
          <p:cNvSpPr>
            <a:spLocks noGrp="1"/>
          </p:cNvSpPr>
          <p:nvPr>
            <p:ph type="dt" sz="half" idx="2"/>
          </p:nvPr>
        </p:nvSpPr>
        <p:spPr>
          <a:xfrm rot="16200000">
            <a:off x="-912812" y="5303520"/>
            <a:ext cx="2438399" cy="365760"/>
          </a:xfrm>
          <a:prstGeom prst="rect">
            <a:avLst/>
          </a:prstGeom>
        </p:spPr>
        <p:txBody>
          <a:bodyPr vert="horz" lIns="91440" tIns="45720" rIns="91440" bIns="45720" rtlCol="0" anchor="ctr"/>
          <a:lstStyle>
            <a:lvl1pPr algn="l">
              <a:defRPr sz="1200">
                <a:solidFill>
                  <a:schemeClr val="bg1"/>
                </a:solidFill>
              </a:defRPr>
            </a:lvl1pPr>
          </a:lstStyle>
          <a:p>
            <a:fld id="{F2BFDEF7-F228-4136-A2A2-5D84383ABA85}" type="datetime1">
              <a:rPr lang="en-US" smtClean="0"/>
              <a:t>8/19/23</a:t>
            </a:fld>
            <a:endParaRPr lang="en-US"/>
          </a:p>
        </p:txBody>
      </p:sp>
    </p:spTree>
    <p:extLst>
      <p:ext uri="{BB962C8B-B14F-4D97-AF65-F5344CB8AC3E}">
        <p14:creationId xmlns:p14="http://schemas.microsoft.com/office/powerpoint/2010/main" val="59126244"/>
      </p:ext>
    </p:extLst>
  </p:cSld>
  <p:clrMap bg1="lt1" tx1="dk1" bg2="lt2" tx2="dk2" accent1="accent1" accent2="accent2" accent3="accent3" accent4="accent4" accent5="accent5" accent6="accent6" hlink="hlink" folHlink="folHlink"/>
  <p:sldLayoutIdLst>
    <p:sldLayoutId id="2147483689" r:id="rId1"/>
    <p:sldLayoutId id="2147483690" r:id="rId2"/>
    <p:sldLayoutId id="2147483691" r:id="rId3"/>
    <p:sldLayoutId id="2147483692" r:id="rId4"/>
    <p:sldLayoutId id="2147483693" r:id="rId5"/>
    <p:sldLayoutId id="2147483694" r:id="rId6"/>
    <p:sldLayoutId id="2147483695" r:id="rId7"/>
    <p:sldLayoutId id="2147483696" r:id="rId8"/>
    <p:sldLayoutId id="2147483697" r:id="rId9"/>
    <p:sldLayoutId id="2147483698" r:id="rId10"/>
    <p:sldLayoutId id="2147483699" r:id="rId11"/>
    <p:sldLayoutId id="2147483700" r:id="rId12"/>
    <p:sldLayoutId id="2147483701" r:id="rId13"/>
    <p:sldLayoutId id="2147483702" r:id="rId14"/>
    <p:sldLayoutId id="2147483703" r:id="rId15"/>
    <p:sldLayoutId id="2147483704" r:id="rId16"/>
  </p:sldLayoutIdLst>
  <p:hf hdr="0" ftr="0" dt="0"/>
  <p:txStyles>
    <p:titleStyle>
      <a:lvl1pPr algn="l" defTabSz="914400" rtl="0" eaLnBrk="1" latinLnBrk="0" hangingPunct="1">
        <a:spcBef>
          <a:spcPct val="0"/>
        </a:spcBef>
        <a:buNone/>
        <a:defRPr sz="4600" kern="1200" cap="none" spc="-100" baseline="0">
          <a:ln>
            <a:noFill/>
          </a:ln>
          <a:solidFill>
            <a:schemeClr val="tx1"/>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SzPct val="100000"/>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SzPct val="100000"/>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SzPct val="100000"/>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SzPct val="100000"/>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SzPct val="100000"/>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800224" y="3400425"/>
            <a:ext cx="7308280" cy="2107750"/>
          </a:xfrm>
        </p:spPr>
        <p:txBody>
          <a:bodyPr>
            <a:normAutofit/>
          </a:bodyPr>
          <a:lstStyle/>
          <a:p>
            <a:endParaRPr lang="en-US" dirty="0"/>
          </a:p>
          <a:p>
            <a:r>
              <a:rPr lang="en-US" dirty="0"/>
              <a:t>DARTH workgroup</a:t>
            </a:r>
          </a:p>
        </p:txBody>
      </p:sp>
      <p:sp>
        <p:nvSpPr>
          <p:cNvPr id="4" name="Tijdelijke aanduiding voor dianummer 3"/>
          <p:cNvSpPr>
            <a:spLocks noGrp="1"/>
          </p:cNvSpPr>
          <p:nvPr>
            <p:ph type="sldNum" sz="quarter" idx="12"/>
          </p:nvPr>
        </p:nvSpPr>
        <p:spPr/>
        <p:txBody>
          <a:bodyPr/>
          <a:lstStyle/>
          <a:p>
            <a:fld id="{6F6CFCF5-3E37-0F40-BEC2-1413134B0080}" type="slidenum">
              <a:rPr lang="en-US" smtClean="0"/>
              <a:t>1</a:t>
            </a:fld>
            <a:endParaRPr lang="en-US"/>
          </a:p>
        </p:txBody>
      </p:sp>
      <p:sp>
        <p:nvSpPr>
          <p:cNvPr id="2" name="Title 1"/>
          <p:cNvSpPr>
            <a:spLocks noGrp="1"/>
          </p:cNvSpPr>
          <p:nvPr>
            <p:ph type="ctrTitle"/>
          </p:nvPr>
        </p:nvSpPr>
        <p:spPr>
          <a:xfrm>
            <a:off x="1800224" y="800101"/>
            <a:ext cx="7308280" cy="2228849"/>
          </a:xfrm>
        </p:spPr>
        <p:txBody>
          <a:bodyPr anchor="ctr" anchorCtr="0"/>
          <a:lstStyle/>
          <a:p>
            <a:pPr algn="ctr"/>
            <a:r>
              <a:rPr lang="en-US" sz="4000" dirty="0"/>
              <a:t>D</a:t>
            </a:r>
            <a:r>
              <a:rPr lang="en-CA" altLang="zh-CN" sz="4000" dirty="0" err="1"/>
              <a:t>ecision</a:t>
            </a:r>
            <a:r>
              <a:rPr lang="en-CA" altLang="zh-CN" sz="4000" dirty="0"/>
              <a:t> Tree Modeling in R:</a:t>
            </a:r>
            <a:br>
              <a:rPr lang="en-CA" altLang="zh-CN" sz="4000" dirty="0"/>
            </a:br>
            <a:r>
              <a:rPr lang="en-CA" altLang="zh-CN" sz="4000" dirty="0"/>
              <a:t>Example</a:t>
            </a:r>
            <a:endParaRPr lang="en-US" sz="4000" dirty="0"/>
          </a:p>
        </p:txBody>
      </p:sp>
    </p:spTree>
    <p:extLst>
      <p:ext uri="{BB962C8B-B14F-4D97-AF65-F5344CB8AC3E}">
        <p14:creationId xmlns:p14="http://schemas.microsoft.com/office/powerpoint/2010/main" val="12673132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548"/>
        <p:cNvGrpSpPr/>
        <p:nvPr/>
      </p:nvGrpSpPr>
      <p:grpSpPr>
        <a:xfrm>
          <a:off x="0" y="0"/>
          <a:ext cx="0" cy="0"/>
          <a:chOff x="0" y="0"/>
          <a:chExt cx="0" cy="0"/>
        </a:xfrm>
      </p:grpSpPr>
      <p:sp>
        <p:nvSpPr>
          <p:cNvPr id="549" name="Shape 549"/>
          <p:cNvSpPr txBox="1">
            <a:spLocks noGrp="1"/>
          </p:cNvSpPr>
          <p:nvPr>
            <p:ph type="title"/>
          </p:nvPr>
        </p:nvSpPr>
        <p:spPr>
          <a:xfrm>
            <a:off x="671250" y="2855000"/>
            <a:ext cx="7852200" cy="1148100"/>
          </a:xfrm>
          <a:prstGeom prst="rect">
            <a:avLst/>
          </a:prstGeom>
        </p:spPr>
        <p:txBody>
          <a:bodyPr spcFirstLastPara="1" wrap="square" lIns="91425" tIns="91425" rIns="91425" bIns="91425" anchor="ctr" anchorCtr="0">
            <a:noAutofit/>
          </a:bodyPr>
          <a:lstStyle/>
          <a:p>
            <a:pPr marL="0" lvl="0" indent="0" rtl="0">
              <a:spcBef>
                <a:spcPts val="0"/>
              </a:spcBef>
              <a:spcAft>
                <a:spcPts val="0"/>
              </a:spcAft>
              <a:buNone/>
            </a:pPr>
            <a:r>
              <a:rPr lang="nl-NL" sz="4800">
                <a:latin typeface="Courier New"/>
                <a:ea typeface="Courier New"/>
                <a:cs typeface="Courier New"/>
                <a:sym typeface="Courier New"/>
              </a:rPr>
              <a:t>R</a:t>
            </a:r>
            <a:r>
              <a:rPr lang="nl-NL"/>
              <a:t> Session</a:t>
            </a:r>
            <a:endParaRPr/>
          </a:p>
        </p:txBody>
      </p:sp>
      <p:sp>
        <p:nvSpPr>
          <p:cNvPr id="2" name="Slide Number Placeholder 1"/>
          <p:cNvSpPr>
            <a:spLocks noGrp="1"/>
          </p:cNvSpPr>
          <p:nvPr>
            <p:ph type="sldNum" idx="12"/>
          </p:nvPr>
        </p:nvSpPr>
        <p:spPr/>
        <p:txBody>
          <a:bodyPr/>
          <a:lstStyle/>
          <a:p>
            <a:pPr marL="0" lvl="0" indent="0">
              <a:spcBef>
                <a:spcPts val="0"/>
              </a:spcBef>
              <a:spcAft>
                <a:spcPts val="0"/>
              </a:spcAft>
              <a:buNone/>
            </a:pPr>
            <a:fld id="{00000000-1234-1234-1234-123412341234}" type="slidenum">
              <a:rPr lang="uk-UA" smtClean="0"/>
              <a:t>10</a:t>
            </a:fld>
            <a:endParaRPr lang="uk-UA"/>
          </a:p>
        </p:txBody>
      </p:sp>
    </p:spTree>
    <p:extLst>
      <p:ext uri="{BB962C8B-B14F-4D97-AF65-F5344CB8AC3E}">
        <p14:creationId xmlns:p14="http://schemas.microsoft.com/office/powerpoint/2010/main" val="47183281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1"/>
          </p:nvPr>
        </p:nvSpPr>
        <p:spPr/>
        <p:txBody>
          <a:bodyPr/>
          <a:lstStyle/>
          <a:p>
            <a:fld id="{6F6CFCF5-3E37-0F40-BEC2-1413134B0080}" type="slidenum">
              <a:rPr lang="en-US" smtClean="0"/>
              <a:t>11</a:t>
            </a:fld>
            <a:endParaRPr lang="en-US"/>
          </a:p>
        </p:txBody>
      </p:sp>
    </p:spTree>
    <p:extLst>
      <p:ext uri="{BB962C8B-B14F-4D97-AF65-F5344CB8AC3E}">
        <p14:creationId xmlns:p14="http://schemas.microsoft.com/office/powerpoint/2010/main" val="12360974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E5A39F-DDD6-946C-9E7D-4DE0D58B64DC}"/>
              </a:ext>
            </a:extLst>
          </p:cNvPr>
          <p:cNvSpPr>
            <a:spLocks noGrp="1"/>
          </p:cNvSpPr>
          <p:nvPr>
            <p:ph type="title"/>
          </p:nvPr>
        </p:nvSpPr>
        <p:spPr/>
        <p:txBody>
          <a:bodyPr/>
          <a:lstStyle/>
          <a:p>
            <a:r>
              <a:rPr lang="en-US" dirty="0"/>
              <a:t>Decision Tree Example</a:t>
            </a:r>
          </a:p>
        </p:txBody>
      </p:sp>
      <p:sp>
        <p:nvSpPr>
          <p:cNvPr id="3" name="Content Placeholder 2">
            <a:extLst>
              <a:ext uri="{FF2B5EF4-FFF2-40B4-BE49-F238E27FC236}">
                <a16:creationId xmlns:a16="http://schemas.microsoft.com/office/drawing/2014/main" id="{8DA103E7-D0C4-0FCC-A56C-E52F599C500C}"/>
              </a:ext>
            </a:extLst>
          </p:cNvPr>
          <p:cNvSpPr>
            <a:spLocks noGrp="1"/>
          </p:cNvSpPr>
          <p:nvPr>
            <p:ph idx="1"/>
          </p:nvPr>
        </p:nvSpPr>
        <p:spPr/>
        <p:txBody>
          <a:bodyPr/>
          <a:lstStyle/>
          <a:p>
            <a:pPr>
              <a:spcAft>
                <a:spcPts val="300"/>
              </a:spcAft>
            </a:pPr>
            <a:r>
              <a:rPr lang="en-US" dirty="0"/>
              <a:t>Viral encephalitis can be caused by herpes virus (HVE) or other viruses (OVE)</a:t>
            </a:r>
          </a:p>
          <a:p>
            <a:pPr lvl="1">
              <a:spcAft>
                <a:spcPts val="1200"/>
              </a:spcAft>
            </a:pPr>
            <a:r>
              <a:rPr lang="en-US" dirty="0" err="1"/>
              <a:t>Pr</a:t>
            </a:r>
            <a:r>
              <a:rPr lang="en-US" dirty="0"/>
              <a:t>(HVE) = 52%</a:t>
            </a:r>
          </a:p>
          <a:p>
            <a:pPr>
              <a:spcAft>
                <a:spcPts val="1200"/>
              </a:spcAft>
            </a:pPr>
            <a:r>
              <a:rPr lang="en-US" dirty="0"/>
              <a:t>Untreated HVE has 71% risk of complications; for OVE the figure is 1%</a:t>
            </a:r>
          </a:p>
          <a:p>
            <a:pPr>
              <a:spcAft>
                <a:spcPts val="1200"/>
              </a:spcAft>
            </a:pPr>
            <a:r>
              <a:rPr lang="en-US" dirty="0"/>
              <a:t>For HVE, the drug vidarabine decreases risk of complications from 71% to 36% </a:t>
            </a:r>
          </a:p>
          <a:p>
            <a:pPr>
              <a:spcAft>
                <a:spcPts val="1200"/>
              </a:spcAft>
            </a:pPr>
            <a:r>
              <a:rPr lang="en-US" dirty="0"/>
              <a:t>For OVE, vidarabine side effects increase risk of complications from 1% to 20%</a:t>
            </a:r>
          </a:p>
          <a:p>
            <a:endParaRPr lang="en-US" dirty="0"/>
          </a:p>
        </p:txBody>
      </p:sp>
      <p:sp>
        <p:nvSpPr>
          <p:cNvPr id="4" name="Slide Number Placeholder 3">
            <a:extLst>
              <a:ext uri="{FF2B5EF4-FFF2-40B4-BE49-F238E27FC236}">
                <a16:creationId xmlns:a16="http://schemas.microsoft.com/office/drawing/2014/main" id="{C560E770-36D2-EF04-A4C8-77D8B5EEE026}"/>
              </a:ext>
            </a:extLst>
          </p:cNvPr>
          <p:cNvSpPr>
            <a:spLocks noGrp="1"/>
          </p:cNvSpPr>
          <p:nvPr>
            <p:ph type="sldNum" sz="quarter" idx="12"/>
          </p:nvPr>
        </p:nvSpPr>
        <p:spPr/>
        <p:txBody>
          <a:bodyPr/>
          <a:lstStyle/>
          <a:p>
            <a:fld id="{0798D939-2D9E-2142-A80A-FFDECD1E5A9B}" type="slidenum">
              <a:rPr lang="en-US" smtClean="0"/>
              <a:t>2</a:t>
            </a:fld>
            <a:endParaRPr lang="en-US"/>
          </a:p>
        </p:txBody>
      </p:sp>
    </p:spTree>
    <p:extLst>
      <p:ext uri="{BB962C8B-B14F-4D97-AF65-F5344CB8AC3E}">
        <p14:creationId xmlns:p14="http://schemas.microsoft.com/office/powerpoint/2010/main" val="4471857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E5A39F-DDD6-946C-9E7D-4DE0D58B64DC}"/>
              </a:ext>
            </a:extLst>
          </p:cNvPr>
          <p:cNvSpPr>
            <a:spLocks noGrp="1"/>
          </p:cNvSpPr>
          <p:nvPr>
            <p:ph type="title"/>
          </p:nvPr>
        </p:nvSpPr>
        <p:spPr/>
        <p:txBody>
          <a:bodyPr/>
          <a:lstStyle/>
          <a:p>
            <a:r>
              <a:rPr lang="en-US" dirty="0"/>
              <a:t>Decision Tree Example</a:t>
            </a:r>
          </a:p>
        </p:txBody>
      </p:sp>
      <p:sp>
        <p:nvSpPr>
          <p:cNvPr id="3" name="Content Placeholder 2">
            <a:extLst>
              <a:ext uri="{FF2B5EF4-FFF2-40B4-BE49-F238E27FC236}">
                <a16:creationId xmlns:a16="http://schemas.microsoft.com/office/drawing/2014/main" id="{8DA103E7-D0C4-0FCC-A56C-E52F599C500C}"/>
              </a:ext>
            </a:extLst>
          </p:cNvPr>
          <p:cNvSpPr>
            <a:spLocks noGrp="1"/>
          </p:cNvSpPr>
          <p:nvPr>
            <p:ph idx="1"/>
          </p:nvPr>
        </p:nvSpPr>
        <p:spPr/>
        <p:txBody>
          <a:bodyPr>
            <a:normAutofit/>
          </a:bodyPr>
          <a:lstStyle/>
          <a:p>
            <a:pPr>
              <a:spcAft>
                <a:spcPts val="300"/>
              </a:spcAft>
            </a:pPr>
            <a:r>
              <a:rPr lang="en-US" dirty="0"/>
              <a:t>Health outcomes measured as remaining quality-adjusted life-years (QALYs)</a:t>
            </a:r>
          </a:p>
          <a:p>
            <a:pPr lvl="1">
              <a:spcAft>
                <a:spcPts val="300"/>
              </a:spcAft>
            </a:pPr>
            <a:r>
              <a:rPr lang="en-US" dirty="0"/>
              <a:t>Without complications: 20 QALYs</a:t>
            </a:r>
          </a:p>
          <a:p>
            <a:pPr lvl="1">
              <a:spcAft>
                <a:spcPts val="300"/>
              </a:spcAft>
            </a:pPr>
            <a:r>
              <a:rPr lang="en-US" dirty="0"/>
              <a:t>With complications: 19 QALYs</a:t>
            </a:r>
          </a:p>
          <a:p>
            <a:pPr lvl="1">
              <a:spcAft>
                <a:spcPts val="300"/>
              </a:spcAft>
            </a:pPr>
            <a:r>
              <a:rPr lang="en-US" dirty="0"/>
              <a:t>Death (due to biopsy): 0 QALYs</a:t>
            </a:r>
          </a:p>
          <a:p>
            <a:pPr lvl="1">
              <a:spcAft>
                <a:spcPts val="1200"/>
              </a:spcAft>
            </a:pPr>
            <a:r>
              <a:rPr lang="en-US" dirty="0"/>
              <a:t>One-time loss of 0.01 QALYs from biopsy</a:t>
            </a:r>
          </a:p>
          <a:p>
            <a:pPr>
              <a:spcAft>
                <a:spcPts val="300"/>
              </a:spcAft>
            </a:pPr>
            <a:endParaRPr lang="en-US" dirty="0"/>
          </a:p>
        </p:txBody>
      </p:sp>
      <p:sp>
        <p:nvSpPr>
          <p:cNvPr id="4" name="Slide Number Placeholder 3">
            <a:extLst>
              <a:ext uri="{FF2B5EF4-FFF2-40B4-BE49-F238E27FC236}">
                <a16:creationId xmlns:a16="http://schemas.microsoft.com/office/drawing/2014/main" id="{C560E770-36D2-EF04-A4C8-77D8B5EEE026}"/>
              </a:ext>
            </a:extLst>
          </p:cNvPr>
          <p:cNvSpPr>
            <a:spLocks noGrp="1"/>
          </p:cNvSpPr>
          <p:nvPr>
            <p:ph type="sldNum" sz="quarter" idx="12"/>
          </p:nvPr>
        </p:nvSpPr>
        <p:spPr/>
        <p:txBody>
          <a:bodyPr/>
          <a:lstStyle/>
          <a:p>
            <a:fld id="{0798D939-2D9E-2142-A80A-FFDECD1E5A9B}" type="slidenum">
              <a:rPr lang="en-US" smtClean="0"/>
              <a:t>3</a:t>
            </a:fld>
            <a:endParaRPr lang="en-US"/>
          </a:p>
        </p:txBody>
      </p:sp>
    </p:spTree>
    <p:extLst>
      <p:ext uri="{BB962C8B-B14F-4D97-AF65-F5344CB8AC3E}">
        <p14:creationId xmlns:p14="http://schemas.microsoft.com/office/powerpoint/2010/main" val="11072314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E5A39F-DDD6-946C-9E7D-4DE0D58B64DC}"/>
              </a:ext>
            </a:extLst>
          </p:cNvPr>
          <p:cNvSpPr>
            <a:spLocks noGrp="1"/>
          </p:cNvSpPr>
          <p:nvPr>
            <p:ph type="title"/>
          </p:nvPr>
        </p:nvSpPr>
        <p:spPr/>
        <p:txBody>
          <a:bodyPr/>
          <a:lstStyle/>
          <a:p>
            <a:r>
              <a:rPr lang="en-US" dirty="0"/>
              <a:t>Decision Tree Example</a:t>
            </a:r>
          </a:p>
        </p:txBody>
      </p:sp>
      <p:sp>
        <p:nvSpPr>
          <p:cNvPr id="3" name="Content Placeholder 2">
            <a:extLst>
              <a:ext uri="{FF2B5EF4-FFF2-40B4-BE49-F238E27FC236}">
                <a16:creationId xmlns:a16="http://schemas.microsoft.com/office/drawing/2014/main" id="{8DA103E7-D0C4-0FCC-A56C-E52F599C500C}"/>
              </a:ext>
            </a:extLst>
          </p:cNvPr>
          <p:cNvSpPr>
            <a:spLocks noGrp="1"/>
          </p:cNvSpPr>
          <p:nvPr>
            <p:ph idx="1"/>
          </p:nvPr>
        </p:nvSpPr>
        <p:spPr/>
        <p:txBody>
          <a:bodyPr>
            <a:normAutofit/>
          </a:bodyPr>
          <a:lstStyle/>
          <a:p>
            <a:pPr>
              <a:spcAft>
                <a:spcPts val="300"/>
              </a:spcAft>
            </a:pPr>
            <a:r>
              <a:rPr lang="en-US" dirty="0"/>
              <a:t>Cost of VE medical care, treatment, and diagnostics</a:t>
            </a:r>
          </a:p>
          <a:p>
            <a:pPr lvl="1">
              <a:spcAft>
                <a:spcPts val="300"/>
              </a:spcAft>
            </a:pPr>
            <a:r>
              <a:rPr lang="en-US" dirty="0"/>
              <a:t>Medical care without complications: $1,200</a:t>
            </a:r>
          </a:p>
          <a:p>
            <a:pPr lvl="1">
              <a:spcAft>
                <a:spcPts val="300"/>
              </a:spcAft>
            </a:pPr>
            <a:r>
              <a:rPr lang="en-US" dirty="0"/>
              <a:t>Medical care with complications: $9,000</a:t>
            </a:r>
          </a:p>
          <a:p>
            <a:pPr lvl="1">
              <a:spcAft>
                <a:spcPts val="300"/>
              </a:spcAft>
            </a:pPr>
            <a:r>
              <a:rPr lang="en-US" dirty="0"/>
              <a:t>Vidarabine: $9,500</a:t>
            </a:r>
          </a:p>
          <a:p>
            <a:pPr lvl="1">
              <a:spcAft>
                <a:spcPts val="300"/>
              </a:spcAft>
            </a:pPr>
            <a:r>
              <a:rPr lang="en-US" dirty="0"/>
              <a:t>Biopsy: $25,000</a:t>
            </a:r>
          </a:p>
          <a:p>
            <a:pPr>
              <a:spcAft>
                <a:spcPts val="300"/>
              </a:spcAft>
            </a:pPr>
            <a:r>
              <a:rPr lang="en-US" dirty="0"/>
              <a:t>Remaining lifetime costs</a:t>
            </a:r>
          </a:p>
          <a:p>
            <a:pPr lvl="1">
              <a:spcAft>
                <a:spcPts val="300"/>
              </a:spcAft>
            </a:pPr>
            <a:r>
              <a:rPr lang="en-US" dirty="0"/>
              <a:t>Without complications: $50,000</a:t>
            </a:r>
          </a:p>
          <a:p>
            <a:pPr lvl="1">
              <a:spcAft>
                <a:spcPts val="300"/>
              </a:spcAft>
            </a:pPr>
            <a:r>
              <a:rPr lang="en-US" dirty="0"/>
              <a:t>With complications: $60,000</a:t>
            </a:r>
          </a:p>
        </p:txBody>
      </p:sp>
      <p:sp>
        <p:nvSpPr>
          <p:cNvPr id="4" name="Slide Number Placeholder 3">
            <a:extLst>
              <a:ext uri="{FF2B5EF4-FFF2-40B4-BE49-F238E27FC236}">
                <a16:creationId xmlns:a16="http://schemas.microsoft.com/office/drawing/2014/main" id="{C560E770-36D2-EF04-A4C8-77D8B5EEE026}"/>
              </a:ext>
            </a:extLst>
          </p:cNvPr>
          <p:cNvSpPr>
            <a:spLocks noGrp="1"/>
          </p:cNvSpPr>
          <p:nvPr>
            <p:ph type="sldNum" sz="quarter" idx="12"/>
          </p:nvPr>
        </p:nvSpPr>
        <p:spPr/>
        <p:txBody>
          <a:bodyPr/>
          <a:lstStyle/>
          <a:p>
            <a:fld id="{0798D939-2D9E-2142-A80A-FFDECD1E5A9B}" type="slidenum">
              <a:rPr lang="en-US" smtClean="0"/>
              <a:t>4</a:t>
            </a:fld>
            <a:endParaRPr lang="en-US"/>
          </a:p>
        </p:txBody>
      </p:sp>
    </p:spTree>
    <p:extLst>
      <p:ext uri="{BB962C8B-B14F-4D97-AF65-F5344CB8AC3E}">
        <p14:creationId xmlns:p14="http://schemas.microsoft.com/office/powerpoint/2010/main" val="11737670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0DB5B8D-655B-812F-B9C4-7F7EB35ED11D}"/>
              </a:ext>
            </a:extLst>
          </p:cNvPr>
          <p:cNvSpPr/>
          <p:nvPr/>
        </p:nvSpPr>
        <p:spPr>
          <a:xfrm>
            <a:off x="997527" y="3051958"/>
            <a:ext cx="344385" cy="261258"/>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6">
            <a:extLst>
              <a:ext uri="{FF2B5EF4-FFF2-40B4-BE49-F238E27FC236}">
                <a16:creationId xmlns:a16="http://schemas.microsoft.com/office/drawing/2014/main" id="{A1C07B55-E9C8-D065-0787-535154496EB8}"/>
              </a:ext>
            </a:extLst>
          </p:cNvPr>
          <p:cNvGrpSpPr/>
          <p:nvPr/>
        </p:nvGrpSpPr>
        <p:grpSpPr>
          <a:xfrm>
            <a:off x="666923" y="-12519"/>
            <a:ext cx="6446608" cy="6858000"/>
            <a:chOff x="997527" y="0"/>
            <a:chExt cx="6446608" cy="6858000"/>
          </a:xfrm>
        </p:grpSpPr>
        <p:grpSp>
          <p:nvGrpSpPr>
            <p:cNvPr id="5" name="Group 4">
              <a:extLst>
                <a:ext uri="{FF2B5EF4-FFF2-40B4-BE49-F238E27FC236}">
                  <a16:creationId xmlns:a16="http://schemas.microsoft.com/office/drawing/2014/main" id="{67FD6A39-E8FA-70AC-353B-22508E5767D2}"/>
                </a:ext>
              </a:extLst>
            </p:cNvPr>
            <p:cNvGrpSpPr/>
            <p:nvPr/>
          </p:nvGrpSpPr>
          <p:grpSpPr>
            <a:xfrm>
              <a:off x="997527" y="0"/>
              <a:ext cx="6446608" cy="6858000"/>
              <a:chOff x="997527" y="0"/>
              <a:chExt cx="6446608" cy="6858000"/>
            </a:xfrm>
          </p:grpSpPr>
          <p:pic>
            <p:nvPicPr>
              <p:cNvPr id="4" name="Picture 3">
                <a:extLst>
                  <a:ext uri="{FF2B5EF4-FFF2-40B4-BE49-F238E27FC236}">
                    <a16:creationId xmlns:a16="http://schemas.microsoft.com/office/drawing/2014/main" id="{201A7F21-B3A4-4FA0-927B-FA67201517EC}"/>
                  </a:ext>
                </a:extLst>
              </p:cNvPr>
              <p:cNvPicPr>
                <a:picLocks noChangeAspect="1"/>
              </p:cNvPicPr>
              <p:nvPr/>
            </p:nvPicPr>
            <p:blipFill rotWithShape="1">
              <a:blip r:embed="rId3"/>
              <a:srcRect l="26253"/>
              <a:stretch/>
            </p:blipFill>
            <p:spPr>
              <a:xfrm>
                <a:off x="1733798" y="0"/>
                <a:ext cx="5710337" cy="6858000"/>
              </a:xfrm>
              <a:prstGeom prst="rect">
                <a:avLst/>
              </a:prstGeom>
            </p:spPr>
          </p:pic>
          <p:pic>
            <p:nvPicPr>
              <p:cNvPr id="3" name="Picture 2">
                <a:extLst>
                  <a:ext uri="{FF2B5EF4-FFF2-40B4-BE49-F238E27FC236}">
                    <a16:creationId xmlns:a16="http://schemas.microsoft.com/office/drawing/2014/main" id="{CA0F2486-F997-D4B6-A1AE-B22A0DE0E13B}"/>
                  </a:ext>
                </a:extLst>
              </p:cNvPr>
              <p:cNvPicPr>
                <a:picLocks noChangeAspect="1"/>
              </p:cNvPicPr>
              <p:nvPr/>
            </p:nvPicPr>
            <p:blipFill rotWithShape="1">
              <a:blip r:embed="rId3"/>
              <a:srcRect l="6008" r="84023"/>
              <a:stretch/>
            </p:blipFill>
            <p:spPr>
              <a:xfrm>
                <a:off x="997527" y="0"/>
                <a:ext cx="771896" cy="6858000"/>
              </a:xfrm>
              <a:prstGeom prst="rect">
                <a:avLst/>
              </a:prstGeom>
            </p:spPr>
          </p:pic>
        </p:grpSp>
        <p:sp>
          <p:nvSpPr>
            <p:cNvPr id="6" name="Rectangle 5">
              <a:extLst>
                <a:ext uri="{FF2B5EF4-FFF2-40B4-BE49-F238E27FC236}">
                  <a16:creationId xmlns:a16="http://schemas.microsoft.com/office/drawing/2014/main" id="{6BDA2DF0-A666-0B2C-098E-E4C899CBCA8B}"/>
                </a:ext>
              </a:extLst>
            </p:cNvPr>
            <p:cNvSpPr/>
            <p:nvPr/>
          </p:nvSpPr>
          <p:spPr>
            <a:xfrm>
              <a:off x="997527" y="3051958"/>
              <a:ext cx="344385" cy="261258"/>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349638932"/>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0DB5B8D-655B-812F-B9C4-7F7EB35ED11D}"/>
              </a:ext>
            </a:extLst>
          </p:cNvPr>
          <p:cNvSpPr/>
          <p:nvPr/>
        </p:nvSpPr>
        <p:spPr>
          <a:xfrm>
            <a:off x="997527" y="3051958"/>
            <a:ext cx="344385" cy="261258"/>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8D73B200-AEB0-E650-D1E2-79C40EAC3F1F}"/>
              </a:ext>
            </a:extLst>
          </p:cNvPr>
          <p:cNvSpPr txBox="1"/>
          <p:nvPr/>
        </p:nvSpPr>
        <p:spPr>
          <a:xfrm>
            <a:off x="7040337" y="49428"/>
            <a:ext cx="933845" cy="738664"/>
          </a:xfrm>
          <a:prstGeom prst="rect">
            <a:avLst/>
          </a:prstGeom>
          <a:noFill/>
        </p:spPr>
        <p:txBody>
          <a:bodyPr wrap="none" rtlCol="0">
            <a:spAutoFit/>
          </a:bodyPr>
          <a:lstStyle/>
          <a:p>
            <a:pPr>
              <a:spcAft>
                <a:spcPts val="1200"/>
              </a:spcAft>
            </a:pPr>
            <a:r>
              <a:rPr lang="en-US" sz="1600" dirty="0">
                <a:latin typeface="Calibri" panose="020F0502020204030204" pitchFamily="34" charset="0"/>
                <a:cs typeface="Calibri" panose="020F0502020204030204" pitchFamily="34" charset="0"/>
              </a:rPr>
              <a:t>19 QALYs</a:t>
            </a:r>
          </a:p>
          <a:p>
            <a:pPr>
              <a:spcAft>
                <a:spcPts val="1200"/>
              </a:spcAft>
            </a:pPr>
            <a:r>
              <a:rPr lang="en-US" sz="1600" dirty="0">
                <a:latin typeface="Calibri" panose="020F0502020204030204" pitchFamily="34" charset="0"/>
                <a:cs typeface="Calibri" panose="020F0502020204030204" pitchFamily="34" charset="0"/>
              </a:rPr>
              <a:t>20 QALYs</a:t>
            </a:r>
          </a:p>
        </p:txBody>
      </p:sp>
      <p:sp>
        <p:nvSpPr>
          <p:cNvPr id="7" name="TextBox 6">
            <a:extLst>
              <a:ext uri="{FF2B5EF4-FFF2-40B4-BE49-F238E27FC236}">
                <a16:creationId xmlns:a16="http://schemas.microsoft.com/office/drawing/2014/main" id="{CFAEA875-D543-A221-5E35-3C9CF7DC2C0C}"/>
              </a:ext>
            </a:extLst>
          </p:cNvPr>
          <p:cNvSpPr txBox="1"/>
          <p:nvPr/>
        </p:nvSpPr>
        <p:spPr>
          <a:xfrm>
            <a:off x="7040336" y="1128585"/>
            <a:ext cx="933845" cy="738664"/>
          </a:xfrm>
          <a:prstGeom prst="rect">
            <a:avLst/>
          </a:prstGeom>
          <a:noFill/>
        </p:spPr>
        <p:txBody>
          <a:bodyPr wrap="none" rtlCol="0">
            <a:spAutoFit/>
          </a:bodyPr>
          <a:lstStyle/>
          <a:p>
            <a:pPr>
              <a:spcAft>
                <a:spcPts val="1200"/>
              </a:spcAft>
            </a:pPr>
            <a:r>
              <a:rPr lang="en-US" sz="1600" dirty="0">
                <a:latin typeface="Calibri" panose="020F0502020204030204" pitchFamily="34" charset="0"/>
                <a:cs typeface="Calibri" panose="020F0502020204030204" pitchFamily="34" charset="0"/>
              </a:rPr>
              <a:t>19 QALYs</a:t>
            </a:r>
          </a:p>
          <a:p>
            <a:pPr>
              <a:spcAft>
                <a:spcPts val="1200"/>
              </a:spcAft>
            </a:pPr>
            <a:r>
              <a:rPr lang="en-US" sz="1600" dirty="0">
                <a:latin typeface="Calibri" panose="020F0502020204030204" pitchFamily="34" charset="0"/>
                <a:cs typeface="Calibri" panose="020F0502020204030204" pitchFamily="34" charset="0"/>
              </a:rPr>
              <a:t>20 QALYs</a:t>
            </a:r>
          </a:p>
        </p:txBody>
      </p:sp>
      <p:sp>
        <p:nvSpPr>
          <p:cNvPr id="8" name="TextBox 7">
            <a:extLst>
              <a:ext uri="{FF2B5EF4-FFF2-40B4-BE49-F238E27FC236}">
                <a16:creationId xmlns:a16="http://schemas.microsoft.com/office/drawing/2014/main" id="{671EB349-5BE0-495A-1A85-8F0B1CC98AA4}"/>
              </a:ext>
            </a:extLst>
          </p:cNvPr>
          <p:cNvSpPr txBox="1"/>
          <p:nvPr/>
        </p:nvSpPr>
        <p:spPr>
          <a:xfrm>
            <a:off x="7040336" y="2220099"/>
            <a:ext cx="933845" cy="738664"/>
          </a:xfrm>
          <a:prstGeom prst="rect">
            <a:avLst/>
          </a:prstGeom>
          <a:noFill/>
        </p:spPr>
        <p:txBody>
          <a:bodyPr wrap="none" rtlCol="0">
            <a:spAutoFit/>
          </a:bodyPr>
          <a:lstStyle/>
          <a:p>
            <a:pPr>
              <a:spcAft>
                <a:spcPts val="1200"/>
              </a:spcAft>
            </a:pPr>
            <a:r>
              <a:rPr lang="en-US" sz="1600" dirty="0">
                <a:latin typeface="Calibri" panose="020F0502020204030204" pitchFamily="34" charset="0"/>
                <a:cs typeface="Calibri" panose="020F0502020204030204" pitchFamily="34" charset="0"/>
              </a:rPr>
              <a:t>19 QALYs</a:t>
            </a:r>
          </a:p>
          <a:p>
            <a:pPr>
              <a:spcAft>
                <a:spcPts val="1200"/>
              </a:spcAft>
            </a:pPr>
            <a:r>
              <a:rPr lang="en-US" sz="1600" dirty="0">
                <a:latin typeface="Calibri" panose="020F0502020204030204" pitchFamily="34" charset="0"/>
                <a:cs typeface="Calibri" panose="020F0502020204030204" pitchFamily="34" charset="0"/>
              </a:rPr>
              <a:t>20 QALYs</a:t>
            </a:r>
          </a:p>
        </p:txBody>
      </p:sp>
      <p:sp>
        <p:nvSpPr>
          <p:cNvPr id="9" name="TextBox 8">
            <a:extLst>
              <a:ext uri="{FF2B5EF4-FFF2-40B4-BE49-F238E27FC236}">
                <a16:creationId xmlns:a16="http://schemas.microsoft.com/office/drawing/2014/main" id="{DF3DD1FC-C9A3-D39F-4A9F-55401790D089}"/>
              </a:ext>
            </a:extLst>
          </p:cNvPr>
          <p:cNvSpPr txBox="1"/>
          <p:nvPr/>
        </p:nvSpPr>
        <p:spPr>
          <a:xfrm>
            <a:off x="7015619" y="3262185"/>
            <a:ext cx="933845" cy="738664"/>
          </a:xfrm>
          <a:prstGeom prst="rect">
            <a:avLst/>
          </a:prstGeom>
          <a:noFill/>
        </p:spPr>
        <p:txBody>
          <a:bodyPr wrap="none" rtlCol="0">
            <a:spAutoFit/>
          </a:bodyPr>
          <a:lstStyle/>
          <a:p>
            <a:pPr>
              <a:spcAft>
                <a:spcPts val="1200"/>
              </a:spcAft>
            </a:pPr>
            <a:r>
              <a:rPr lang="en-US" sz="1600" dirty="0">
                <a:latin typeface="Calibri" panose="020F0502020204030204" pitchFamily="34" charset="0"/>
                <a:cs typeface="Calibri" panose="020F0502020204030204" pitchFamily="34" charset="0"/>
              </a:rPr>
              <a:t>19 QALYs</a:t>
            </a:r>
          </a:p>
          <a:p>
            <a:pPr>
              <a:spcAft>
                <a:spcPts val="1200"/>
              </a:spcAft>
            </a:pPr>
            <a:r>
              <a:rPr lang="en-US" sz="1600" dirty="0">
                <a:latin typeface="Calibri" panose="020F0502020204030204" pitchFamily="34" charset="0"/>
                <a:cs typeface="Calibri" panose="020F0502020204030204" pitchFamily="34" charset="0"/>
              </a:rPr>
              <a:t>20 QALYs</a:t>
            </a:r>
          </a:p>
        </p:txBody>
      </p:sp>
      <p:sp>
        <p:nvSpPr>
          <p:cNvPr id="10" name="TextBox 9">
            <a:extLst>
              <a:ext uri="{FF2B5EF4-FFF2-40B4-BE49-F238E27FC236}">
                <a16:creationId xmlns:a16="http://schemas.microsoft.com/office/drawing/2014/main" id="{E74D908B-6E48-9FC5-084F-CCD0BD2D8341}"/>
              </a:ext>
            </a:extLst>
          </p:cNvPr>
          <p:cNvSpPr txBox="1"/>
          <p:nvPr/>
        </p:nvSpPr>
        <p:spPr>
          <a:xfrm>
            <a:off x="7040335" y="4353699"/>
            <a:ext cx="1193532" cy="738664"/>
          </a:xfrm>
          <a:prstGeom prst="rect">
            <a:avLst/>
          </a:prstGeom>
          <a:noFill/>
        </p:spPr>
        <p:txBody>
          <a:bodyPr wrap="none" rtlCol="0">
            <a:spAutoFit/>
          </a:bodyPr>
          <a:lstStyle/>
          <a:p>
            <a:pPr>
              <a:spcAft>
                <a:spcPts val="1200"/>
              </a:spcAft>
            </a:pPr>
            <a:r>
              <a:rPr lang="en-US" sz="1600" dirty="0">
                <a:latin typeface="Calibri" panose="020F0502020204030204" pitchFamily="34" charset="0"/>
                <a:cs typeface="Calibri" panose="020F0502020204030204" pitchFamily="34" charset="0"/>
              </a:rPr>
              <a:t>18.99 QALYs</a:t>
            </a:r>
          </a:p>
          <a:p>
            <a:pPr>
              <a:spcAft>
                <a:spcPts val="1200"/>
              </a:spcAft>
            </a:pPr>
            <a:r>
              <a:rPr lang="en-US" sz="1600" dirty="0">
                <a:latin typeface="Calibri" panose="020F0502020204030204" pitchFamily="34" charset="0"/>
                <a:cs typeface="Calibri" panose="020F0502020204030204" pitchFamily="34" charset="0"/>
              </a:rPr>
              <a:t>19.99 QALYs</a:t>
            </a:r>
          </a:p>
        </p:txBody>
      </p:sp>
      <p:sp>
        <p:nvSpPr>
          <p:cNvPr id="11" name="TextBox 10">
            <a:extLst>
              <a:ext uri="{FF2B5EF4-FFF2-40B4-BE49-F238E27FC236}">
                <a16:creationId xmlns:a16="http://schemas.microsoft.com/office/drawing/2014/main" id="{0D756EA9-CAB9-D7EB-A5ED-C91241DE440B}"/>
              </a:ext>
            </a:extLst>
          </p:cNvPr>
          <p:cNvSpPr txBox="1"/>
          <p:nvPr/>
        </p:nvSpPr>
        <p:spPr>
          <a:xfrm>
            <a:off x="7040335" y="5421881"/>
            <a:ext cx="1193532" cy="738664"/>
          </a:xfrm>
          <a:prstGeom prst="rect">
            <a:avLst/>
          </a:prstGeom>
          <a:noFill/>
        </p:spPr>
        <p:txBody>
          <a:bodyPr wrap="none" rtlCol="0">
            <a:spAutoFit/>
          </a:bodyPr>
          <a:lstStyle/>
          <a:p>
            <a:pPr>
              <a:spcAft>
                <a:spcPts val="1200"/>
              </a:spcAft>
            </a:pPr>
            <a:r>
              <a:rPr lang="en-US" sz="1600" dirty="0">
                <a:latin typeface="Calibri" panose="020F0502020204030204" pitchFamily="34" charset="0"/>
                <a:cs typeface="Calibri" panose="020F0502020204030204" pitchFamily="34" charset="0"/>
              </a:rPr>
              <a:t>18.99 QALYs</a:t>
            </a:r>
          </a:p>
          <a:p>
            <a:pPr>
              <a:spcAft>
                <a:spcPts val="1200"/>
              </a:spcAft>
            </a:pPr>
            <a:r>
              <a:rPr lang="en-US" sz="1600" dirty="0">
                <a:latin typeface="Calibri" panose="020F0502020204030204" pitchFamily="34" charset="0"/>
                <a:cs typeface="Calibri" panose="020F0502020204030204" pitchFamily="34" charset="0"/>
              </a:rPr>
              <a:t>19.99 QALYs</a:t>
            </a:r>
          </a:p>
        </p:txBody>
      </p:sp>
      <p:sp>
        <p:nvSpPr>
          <p:cNvPr id="12" name="TextBox 11">
            <a:extLst>
              <a:ext uri="{FF2B5EF4-FFF2-40B4-BE49-F238E27FC236}">
                <a16:creationId xmlns:a16="http://schemas.microsoft.com/office/drawing/2014/main" id="{7FE22AB5-B16B-09D7-7456-4F9DDB495E75}"/>
              </a:ext>
            </a:extLst>
          </p:cNvPr>
          <p:cNvSpPr txBox="1"/>
          <p:nvPr/>
        </p:nvSpPr>
        <p:spPr>
          <a:xfrm>
            <a:off x="7067717" y="6524370"/>
            <a:ext cx="829651" cy="338554"/>
          </a:xfrm>
          <a:prstGeom prst="rect">
            <a:avLst/>
          </a:prstGeom>
          <a:noFill/>
        </p:spPr>
        <p:txBody>
          <a:bodyPr wrap="none" rtlCol="0">
            <a:spAutoFit/>
          </a:bodyPr>
          <a:lstStyle/>
          <a:p>
            <a:pPr>
              <a:spcAft>
                <a:spcPts val="1200"/>
              </a:spcAft>
            </a:pPr>
            <a:r>
              <a:rPr lang="en-US" sz="1600" dirty="0">
                <a:latin typeface="Calibri" panose="020F0502020204030204" pitchFamily="34" charset="0"/>
                <a:cs typeface="Calibri" panose="020F0502020204030204" pitchFamily="34" charset="0"/>
              </a:rPr>
              <a:t>0 QALYs</a:t>
            </a:r>
          </a:p>
        </p:txBody>
      </p:sp>
      <p:grpSp>
        <p:nvGrpSpPr>
          <p:cNvPr id="16" name="Group 15">
            <a:extLst>
              <a:ext uri="{FF2B5EF4-FFF2-40B4-BE49-F238E27FC236}">
                <a16:creationId xmlns:a16="http://schemas.microsoft.com/office/drawing/2014/main" id="{910F57E5-34E1-CCB2-8D7B-B0943FDF7CB3}"/>
              </a:ext>
            </a:extLst>
          </p:cNvPr>
          <p:cNvGrpSpPr/>
          <p:nvPr/>
        </p:nvGrpSpPr>
        <p:grpSpPr>
          <a:xfrm>
            <a:off x="666923" y="-12519"/>
            <a:ext cx="6446608" cy="6858000"/>
            <a:chOff x="997527" y="0"/>
            <a:chExt cx="6446608" cy="6858000"/>
          </a:xfrm>
        </p:grpSpPr>
        <p:grpSp>
          <p:nvGrpSpPr>
            <p:cNvPr id="17" name="Group 16">
              <a:extLst>
                <a:ext uri="{FF2B5EF4-FFF2-40B4-BE49-F238E27FC236}">
                  <a16:creationId xmlns:a16="http://schemas.microsoft.com/office/drawing/2014/main" id="{5B4CDC4D-43FD-F0DE-F4F8-56CDFE88536D}"/>
                </a:ext>
              </a:extLst>
            </p:cNvPr>
            <p:cNvGrpSpPr/>
            <p:nvPr/>
          </p:nvGrpSpPr>
          <p:grpSpPr>
            <a:xfrm>
              <a:off x="997527" y="0"/>
              <a:ext cx="6446608" cy="6858000"/>
              <a:chOff x="997527" y="0"/>
              <a:chExt cx="6446608" cy="6858000"/>
            </a:xfrm>
          </p:grpSpPr>
          <p:pic>
            <p:nvPicPr>
              <p:cNvPr id="19" name="Picture 18">
                <a:extLst>
                  <a:ext uri="{FF2B5EF4-FFF2-40B4-BE49-F238E27FC236}">
                    <a16:creationId xmlns:a16="http://schemas.microsoft.com/office/drawing/2014/main" id="{7300C099-9702-67CD-5178-E55D0ABABB4F}"/>
                  </a:ext>
                </a:extLst>
              </p:cNvPr>
              <p:cNvPicPr>
                <a:picLocks noChangeAspect="1"/>
              </p:cNvPicPr>
              <p:nvPr/>
            </p:nvPicPr>
            <p:blipFill rotWithShape="1">
              <a:blip r:embed="rId3"/>
              <a:srcRect l="26253"/>
              <a:stretch/>
            </p:blipFill>
            <p:spPr>
              <a:xfrm>
                <a:off x="1733798" y="0"/>
                <a:ext cx="5710337" cy="6858000"/>
              </a:xfrm>
              <a:prstGeom prst="rect">
                <a:avLst/>
              </a:prstGeom>
            </p:spPr>
          </p:pic>
          <p:pic>
            <p:nvPicPr>
              <p:cNvPr id="20" name="Picture 19">
                <a:extLst>
                  <a:ext uri="{FF2B5EF4-FFF2-40B4-BE49-F238E27FC236}">
                    <a16:creationId xmlns:a16="http://schemas.microsoft.com/office/drawing/2014/main" id="{C1BA5E8C-CC10-D049-51B4-F2C814187801}"/>
                  </a:ext>
                </a:extLst>
              </p:cNvPr>
              <p:cNvPicPr>
                <a:picLocks noChangeAspect="1"/>
              </p:cNvPicPr>
              <p:nvPr/>
            </p:nvPicPr>
            <p:blipFill rotWithShape="1">
              <a:blip r:embed="rId3"/>
              <a:srcRect l="6008" r="84023"/>
              <a:stretch/>
            </p:blipFill>
            <p:spPr>
              <a:xfrm>
                <a:off x="997527" y="0"/>
                <a:ext cx="771896" cy="6858000"/>
              </a:xfrm>
              <a:prstGeom prst="rect">
                <a:avLst/>
              </a:prstGeom>
            </p:spPr>
          </p:pic>
        </p:grpSp>
        <p:sp>
          <p:nvSpPr>
            <p:cNvPr id="18" name="Rectangle 17">
              <a:extLst>
                <a:ext uri="{FF2B5EF4-FFF2-40B4-BE49-F238E27FC236}">
                  <a16:creationId xmlns:a16="http://schemas.microsoft.com/office/drawing/2014/main" id="{8FD347D8-1DE3-6186-CDCE-507BCDDDEBBF}"/>
                </a:ext>
              </a:extLst>
            </p:cNvPr>
            <p:cNvSpPr/>
            <p:nvPr/>
          </p:nvSpPr>
          <p:spPr>
            <a:xfrm>
              <a:off x="997527" y="3051958"/>
              <a:ext cx="344385" cy="261258"/>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3099203560"/>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0DB5B8D-655B-812F-B9C4-7F7EB35ED11D}"/>
              </a:ext>
            </a:extLst>
          </p:cNvPr>
          <p:cNvSpPr/>
          <p:nvPr/>
        </p:nvSpPr>
        <p:spPr>
          <a:xfrm>
            <a:off x="997527" y="3051958"/>
            <a:ext cx="344385" cy="261258"/>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8D73B200-AEB0-E650-D1E2-79C40EAC3F1F}"/>
              </a:ext>
            </a:extLst>
          </p:cNvPr>
          <p:cNvSpPr txBox="1"/>
          <p:nvPr/>
        </p:nvSpPr>
        <p:spPr>
          <a:xfrm>
            <a:off x="6990909" y="49428"/>
            <a:ext cx="1449436" cy="677108"/>
          </a:xfrm>
          <a:prstGeom prst="rect">
            <a:avLst/>
          </a:prstGeom>
          <a:noFill/>
        </p:spPr>
        <p:txBody>
          <a:bodyPr wrap="none" rtlCol="0">
            <a:spAutoFit/>
          </a:bodyPr>
          <a:lstStyle/>
          <a:p>
            <a:pPr>
              <a:spcAft>
                <a:spcPts val="1200"/>
              </a:spcAft>
            </a:pPr>
            <a:r>
              <a:rPr lang="en-US" sz="1400" dirty="0">
                <a:latin typeface="Calibri" panose="020F0502020204030204" pitchFamily="34" charset="0"/>
                <a:cs typeface="Calibri" panose="020F0502020204030204" pitchFamily="34" charset="0"/>
              </a:rPr>
              <a:t>$9,000 + $60,000</a:t>
            </a:r>
          </a:p>
          <a:p>
            <a:pPr>
              <a:spcAft>
                <a:spcPts val="1200"/>
              </a:spcAft>
            </a:pPr>
            <a:r>
              <a:rPr lang="en-US" sz="1400" dirty="0">
                <a:latin typeface="Calibri" panose="020F0502020204030204" pitchFamily="34" charset="0"/>
                <a:cs typeface="Calibri" panose="020F0502020204030204" pitchFamily="34" charset="0"/>
              </a:rPr>
              <a:t>$1,200 + $50,000</a:t>
            </a:r>
          </a:p>
        </p:txBody>
      </p:sp>
      <p:sp>
        <p:nvSpPr>
          <p:cNvPr id="7" name="TextBox 6">
            <a:extLst>
              <a:ext uri="{FF2B5EF4-FFF2-40B4-BE49-F238E27FC236}">
                <a16:creationId xmlns:a16="http://schemas.microsoft.com/office/drawing/2014/main" id="{CFAEA875-D543-A221-5E35-3C9CF7DC2C0C}"/>
              </a:ext>
            </a:extLst>
          </p:cNvPr>
          <p:cNvSpPr txBox="1"/>
          <p:nvPr/>
        </p:nvSpPr>
        <p:spPr>
          <a:xfrm>
            <a:off x="6990908" y="1128585"/>
            <a:ext cx="1449436" cy="677108"/>
          </a:xfrm>
          <a:prstGeom prst="rect">
            <a:avLst/>
          </a:prstGeom>
          <a:noFill/>
        </p:spPr>
        <p:txBody>
          <a:bodyPr wrap="none" rtlCol="0">
            <a:spAutoFit/>
          </a:bodyPr>
          <a:lstStyle/>
          <a:p>
            <a:pPr>
              <a:spcAft>
                <a:spcPts val="1200"/>
              </a:spcAft>
            </a:pPr>
            <a:r>
              <a:rPr lang="en-US" sz="1400" dirty="0">
                <a:latin typeface="Calibri" panose="020F0502020204030204" pitchFamily="34" charset="0"/>
                <a:cs typeface="Calibri" panose="020F0502020204030204" pitchFamily="34" charset="0"/>
              </a:rPr>
              <a:t>$9,000 + $60,000</a:t>
            </a:r>
          </a:p>
          <a:p>
            <a:pPr>
              <a:spcAft>
                <a:spcPts val="1200"/>
              </a:spcAft>
            </a:pPr>
            <a:r>
              <a:rPr lang="en-US" sz="1400" dirty="0">
                <a:latin typeface="Calibri" panose="020F0502020204030204" pitchFamily="34" charset="0"/>
                <a:cs typeface="Calibri" panose="020F0502020204030204" pitchFamily="34" charset="0"/>
              </a:rPr>
              <a:t>$1,200 + $50,000</a:t>
            </a:r>
          </a:p>
        </p:txBody>
      </p:sp>
      <p:sp>
        <p:nvSpPr>
          <p:cNvPr id="8" name="TextBox 7">
            <a:extLst>
              <a:ext uri="{FF2B5EF4-FFF2-40B4-BE49-F238E27FC236}">
                <a16:creationId xmlns:a16="http://schemas.microsoft.com/office/drawing/2014/main" id="{671EB349-5BE0-495A-1A85-8F0B1CC98AA4}"/>
              </a:ext>
            </a:extLst>
          </p:cNvPr>
          <p:cNvSpPr txBox="1"/>
          <p:nvPr/>
        </p:nvSpPr>
        <p:spPr>
          <a:xfrm>
            <a:off x="6990908" y="2220099"/>
            <a:ext cx="2121093" cy="677108"/>
          </a:xfrm>
          <a:prstGeom prst="rect">
            <a:avLst/>
          </a:prstGeom>
          <a:noFill/>
        </p:spPr>
        <p:txBody>
          <a:bodyPr wrap="none" rtlCol="0">
            <a:spAutoFit/>
          </a:bodyPr>
          <a:lstStyle/>
          <a:p>
            <a:pPr>
              <a:spcAft>
                <a:spcPts val="1200"/>
              </a:spcAft>
            </a:pPr>
            <a:r>
              <a:rPr lang="en-US" sz="1400" dirty="0">
                <a:latin typeface="Calibri" panose="020F0502020204030204" pitchFamily="34" charset="0"/>
                <a:cs typeface="Calibri" panose="020F0502020204030204" pitchFamily="34" charset="0"/>
              </a:rPr>
              <a:t>$9,000 + $9,500 + $60,000</a:t>
            </a:r>
          </a:p>
          <a:p>
            <a:pPr>
              <a:spcAft>
                <a:spcPts val="1200"/>
              </a:spcAft>
            </a:pPr>
            <a:r>
              <a:rPr lang="en-US" sz="1400" dirty="0">
                <a:latin typeface="Calibri" panose="020F0502020204030204" pitchFamily="34" charset="0"/>
                <a:cs typeface="Calibri" panose="020F0502020204030204" pitchFamily="34" charset="0"/>
              </a:rPr>
              <a:t>$1,200 + $9,500 + $50,000</a:t>
            </a:r>
          </a:p>
        </p:txBody>
      </p:sp>
      <p:sp>
        <p:nvSpPr>
          <p:cNvPr id="9" name="TextBox 8">
            <a:extLst>
              <a:ext uri="{FF2B5EF4-FFF2-40B4-BE49-F238E27FC236}">
                <a16:creationId xmlns:a16="http://schemas.microsoft.com/office/drawing/2014/main" id="{DF3DD1FC-C9A3-D39F-4A9F-55401790D089}"/>
              </a:ext>
            </a:extLst>
          </p:cNvPr>
          <p:cNvSpPr txBox="1"/>
          <p:nvPr/>
        </p:nvSpPr>
        <p:spPr>
          <a:xfrm>
            <a:off x="6990907" y="3286899"/>
            <a:ext cx="2121093" cy="677108"/>
          </a:xfrm>
          <a:prstGeom prst="rect">
            <a:avLst/>
          </a:prstGeom>
          <a:noFill/>
        </p:spPr>
        <p:txBody>
          <a:bodyPr wrap="none" rtlCol="0">
            <a:spAutoFit/>
          </a:bodyPr>
          <a:lstStyle/>
          <a:p>
            <a:pPr>
              <a:spcAft>
                <a:spcPts val="1200"/>
              </a:spcAft>
            </a:pPr>
            <a:r>
              <a:rPr lang="en-US" sz="1400" dirty="0">
                <a:latin typeface="Calibri" panose="020F0502020204030204" pitchFamily="34" charset="0"/>
                <a:cs typeface="Calibri" panose="020F0502020204030204" pitchFamily="34" charset="0"/>
              </a:rPr>
              <a:t>$9,000 + $9,500 + $60,000</a:t>
            </a:r>
          </a:p>
          <a:p>
            <a:pPr>
              <a:spcAft>
                <a:spcPts val="1200"/>
              </a:spcAft>
            </a:pPr>
            <a:r>
              <a:rPr lang="en-US" sz="1400" dirty="0">
                <a:latin typeface="Calibri" panose="020F0502020204030204" pitchFamily="34" charset="0"/>
                <a:cs typeface="Calibri" panose="020F0502020204030204" pitchFamily="34" charset="0"/>
              </a:rPr>
              <a:t>$1,200 + $9,500 + $50,000</a:t>
            </a:r>
          </a:p>
        </p:txBody>
      </p:sp>
      <p:sp>
        <p:nvSpPr>
          <p:cNvPr id="10" name="TextBox 9">
            <a:extLst>
              <a:ext uri="{FF2B5EF4-FFF2-40B4-BE49-F238E27FC236}">
                <a16:creationId xmlns:a16="http://schemas.microsoft.com/office/drawing/2014/main" id="{E74D908B-6E48-9FC5-084F-CCD0BD2D8341}"/>
              </a:ext>
            </a:extLst>
          </p:cNvPr>
          <p:cNvSpPr txBox="1"/>
          <p:nvPr/>
        </p:nvSpPr>
        <p:spPr>
          <a:xfrm>
            <a:off x="6978552" y="4207661"/>
            <a:ext cx="2103665" cy="1107996"/>
          </a:xfrm>
          <a:prstGeom prst="rect">
            <a:avLst/>
          </a:prstGeom>
          <a:noFill/>
        </p:spPr>
        <p:txBody>
          <a:bodyPr wrap="square" rtlCol="0">
            <a:spAutoFit/>
          </a:bodyPr>
          <a:lstStyle/>
          <a:p>
            <a:pPr>
              <a:spcAft>
                <a:spcPts val="1200"/>
              </a:spcAft>
            </a:pPr>
            <a:r>
              <a:rPr lang="en-US" sz="1400" dirty="0">
                <a:latin typeface="Calibri" panose="020F0502020204030204" pitchFamily="34" charset="0"/>
                <a:cs typeface="Calibri" panose="020F0502020204030204" pitchFamily="34" charset="0"/>
              </a:rPr>
              <a:t>$25,000 + $9,000 + $9,500 + $60,000</a:t>
            </a:r>
          </a:p>
          <a:p>
            <a:pPr>
              <a:spcAft>
                <a:spcPts val="1200"/>
              </a:spcAft>
            </a:pPr>
            <a:r>
              <a:rPr lang="en-US" sz="1400" dirty="0">
                <a:latin typeface="Calibri" panose="020F0502020204030204" pitchFamily="34" charset="0"/>
                <a:cs typeface="Calibri" panose="020F0502020204030204" pitchFamily="34" charset="0"/>
              </a:rPr>
              <a:t>$25,000 + $1,200 + $9,500 + $50,000</a:t>
            </a:r>
          </a:p>
        </p:txBody>
      </p:sp>
      <p:sp>
        <p:nvSpPr>
          <p:cNvPr id="11" name="TextBox 10">
            <a:extLst>
              <a:ext uri="{FF2B5EF4-FFF2-40B4-BE49-F238E27FC236}">
                <a16:creationId xmlns:a16="http://schemas.microsoft.com/office/drawing/2014/main" id="{0D756EA9-CAB9-D7EB-A5ED-C91241DE440B}"/>
              </a:ext>
            </a:extLst>
          </p:cNvPr>
          <p:cNvSpPr txBox="1"/>
          <p:nvPr/>
        </p:nvSpPr>
        <p:spPr>
          <a:xfrm>
            <a:off x="6966193" y="5434238"/>
            <a:ext cx="2387870" cy="677108"/>
          </a:xfrm>
          <a:prstGeom prst="rect">
            <a:avLst/>
          </a:prstGeom>
          <a:noFill/>
        </p:spPr>
        <p:txBody>
          <a:bodyPr wrap="square" rtlCol="0">
            <a:spAutoFit/>
          </a:bodyPr>
          <a:lstStyle/>
          <a:p>
            <a:pPr>
              <a:spcAft>
                <a:spcPts val="1200"/>
              </a:spcAft>
            </a:pPr>
            <a:r>
              <a:rPr lang="en-US" sz="1400" dirty="0">
                <a:latin typeface="Calibri" panose="020F0502020204030204" pitchFamily="34" charset="0"/>
                <a:cs typeface="Calibri" panose="020F0502020204030204" pitchFamily="34" charset="0"/>
              </a:rPr>
              <a:t>$25,000 + $9,000 + $60,000</a:t>
            </a:r>
          </a:p>
          <a:p>
            <a:pPr>
              <a:spcAft>
                <a:spcPts val="1200"/>
              </a:spcAft>
            </a:pPr>
            <a:r>
              <a:rPr lang="en-US" sz="1400" dirty="0">
                <a:latin typeface="Calibri" panose="020F0502020204030204" pitchFamily="34" charset="0"/>
                <a:cs typeface="Calibri" panose="020F0502020204030204" pitchFamily="34" charset="0"/>
              </a:rPr>
              <a:t>$25,000 + $1,200 + $50,000</a:t>
            </a:r>
          </a:p>
        </p:txBody>
      </p:sp>
      <p:sp>
        <p:nvSpPr>
          <p:cNvPr id="12" name="TextBox 11">
            <a:extLst>
              <a:ext uri="{FF2B5EF4-FFF2-40B4-BE49-F238E27FC236}">
                <a16:creationId xmlns:a16="http://schemas.microsoft.com/office/drawing/2014/main" id="{7FE22AB5-B16B-09D7-7456-4F9DDB495E75}"/>
              </a:ext>
            </a:extLst>
          </p:cNvPr>
          <p:cNvSpPr txBox="1"/>
          <p:nvPr/>
        </p:nvSpPr>
        <p:spPr>
          <a:xfrm>
            <a:off x="6978552" y="6537704"/>
            <a:ext cx="777777" cy="307777"/>
          </a:xfrm>
          <a:prstGeom prst="rect">
            <a:avLst/>
          </a:prstGeom>
          <a:noFill/>
        </p:spPr>
        <p:txBody>
          <a:bodyPr wrap="none" rtlCol="0">
            <a:spAutoFit/>
          </a:bodyPr>
          <a:lstStyle/>
          <a:p>
            <a:pPr>
              <a:spcAft>
                <a:spcPts val="1200"/>
              </a:spcAft>
            </a:pPr>
            <a:r>
              <a:rPr lang="en-US" sz="1400" dirty="0">
                <a:latin typeface="Calibri" panose="020F0502020204030204" pitchFamily="34" charset="0"/>
                <a:cs typeface="Calibri" panose="020F0502020204030204" pitchFamily="34" charset="0"/>
              </a:rPr>
              <a:t>$25,000</a:t>
            </a:r>
          </a:p>
        </p:txBody>
      </p:sp>
      <p:grpSp>
        <p:nvGrpSpPr>
          <p:cNvPr id="16" name="Group 15">
            <a:extLst>
              <a:ext uri="{FF2B5EF4-FFF2-40B4-BE49-F238E27FC236}">
                <a16:creationId xmlns:a16="http://schemas.microsoft.com/office/drawing/2014/main" id="{910F57E5-34E1-CCB2-8D7B-B0943FDF7CB3}"/>
              </a:ext>
            </a:extLst>
          </p:cNvPr>
          <p:cNvGrpSpPr/>
          <p:nvPr/>
        </p:nvGrpSpPr>
        <p:grpSpPr>
          <a:xfrm>
            <a:off x="666923" y="-12519"/>
            <a:ext cx="6348698" cy="6858000"/>
            <a:chOff x="997527" y="0"/>
            <a:chExt cx="6348698" cy="6858000"/>
          </a:xfrm>
        </p:grpSpPr>
        <p:grpSp>
          <p:nvGrpSpPr>
            <p:cNvPr id="17" name="Group 16">
              <a:extLst>
                <a:ext uri="{FF2B5EF4-FFF2-40B4-BE49-F238E27FC236}">
                  <a16:creationId xmlns:a16="http://schemas.microsoft.com/office/drawing/2014/main" id="{5B4CDC4D-43FD-F0DE-F4F8-56CDFE88536D}"/>
                </a:ext>
              </a:extLst>
            </p:cNvPr>
            <p:cNvGrpSpPr/>
            <p:nvPr/>
          </p:nvGrpSpPr>
          <p:grpSpPr>
            <a:xfrm>
              <a:off x="997527" y="0"/>
              <a:ext cx="6348698" cy="6858000"/>
              <a:chOff x="997527" y="0"/>
              <a:chExt cx="6348698" cy="6858000"/>
            </a:xfrm>
          </p:grpSpPr>
          <p:pic>
            <p:nvPicPr>
              <p:cNvPr id="19" name="Picture 18">
                <a:extLst>
                  <a:ext uri="{FF2B5EF4-FFF2-40B4-BE49-F238E27FC236}">
                    <a16:creationId xmlns:a16="http://schemas.microsoft.com/office/drawing/2014/main" id="{7300C099-9702-67CD-5178-E55D0ABABB4F}"/>
                  </a:ext>
                </a:extLst>
              </p:cNvPr>
              <p:cNvPicPr>
                <a:picLocks noChangeAspect="1"/>
              </p:cNvPicPr>
              <p:nvPr/>
            </p:nvPicPr>
            <p:blipFill rotWithShape="1">
              <a:blip r:embed="rId3"/>
              <a:srcRect l="26253" r="1265"/>
              <a:stretch/>
            </p:blipFill>
            <p:spPr>
              <a:xfrm>
                <a:off x="1733798" y="0"/>
                <a:ext cx="5612427" cy="6858000"/>
              </a:xfrm>
              <a:prstGeom prst="rect">
                <a:avLst/>
              </a:prstGeom>
            </p:spPr>
          </p:pic>
          <p:pic>
            <p:nvPicPr>
              <p:cNvPr id="20" name="Picture 19">
                <a:extLst>
                  <a:ext uri="{FF2B5EF4-FFF2-40B4-BE49-F238E27FC236}">
                    <a16:creationId xmlns:a16="http://schemas.microsoft.com/office/drawing/2014/main" id="{C1BA5E8C-CC10-D049-51B4-F2C814187801}"/>
                  </a:ext>
                </a:extLst>
              </p:cNvPr>
              <p:cNvPicPr>
                <a:picLocks noChangeAspect="1"/>
              </p:cNvPicPr>
              <p:nvPr/>
            </p:nvPicPr>
            <p:blipFill rotWithShape="1">
              <a:blip r:embed="rId3"/>
              <a:srcRect l="6008" r="84023"/>
              <a:stretch/>
            </p:blipFill>
            <p:spPr>
              <a:xfrm>
                <a:off x="997527" y="0"/>
                <a:ext cx="771896" cy="6858000"/>
              </a:xfrm>
              <a:prstGeom prst="rect">
                <a:avLst/>
              </a:prstGeom>
            </p:spPr>
          </p:pic>
        </p:grpSp>
        <p:sp>
          <p:nvSpPr>
            <p:cNvPr id="18" name="Rectangle 17">
              <a:extLst>
                <a:ext uri="{FF2B5EF4-FFF2-40B4-BE49-F238E27FC236}">
                  <a16:creationId xmlns:a16="http://schemas.microsoft.com/office/drawing/2014/main" id="{8FD347D8-1DE3-6186-CDCE-507BCDDDEBBF}"/>
                </a:ext>
              </a:extLst>
            </p:cNvPr>
            <p:cNvSpPr/>
            <p:nvPr/>
          </p:nvSpPr>
          <p:spPr>
            <a:xfrm>
              <a:off x="997527" y="3051958"/>
              <a:ext cx="344385" cy="261258"/>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126769976"/>
      </p:ext>
    </p:ext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61CA2E-CF7D-7941-A613-2CA92A44D8B6}"/>
              </a:ext>
            </a:extLst>
          </p:cNvPr>
          <p:cNvSpPr>
            <a:spLocks noGrp="1"/>
          </p:cNvSpPr>
          <p:nvPr>
            <p:ph type="title"/>
          </p:nvPr>
        </p:nvSpPr>
        <p:spPr/>
        <p:txBody>
          <a:bodyPr/>
          <a:lstStyle/>
          <a:p>
            <a:r>
              <a:rPr lang="en-US" dirty="0"/>
              <a:t>Table of Input Parameters</a:t>
            </a:r>
          </a:p>
        </p:txBody>
      </p:sp>
      <p:sp>
        <p:nvSpPr>
          <p:cNvPr id="4" name="Slide Number Placeholder 3">
            <a:extLst>
              <a:ext uri="{FF2B5EF4-FFF2-40B4-BE49-F238E27FC236}">
                <a16:creationId xmlns:a16="http://schemas.microsoft.com/office/drawing/2014/main" id="{BAC19606-801C-FB43-874F-ED512C365855}"/>
              </a:ext>
            </a:extLst>
          </p:cNvPr>
          <p:cNvSpPr>
            <a:spLocks noGrp="1"/>
          </p:cNvSpPr>
          <p:nvPr>
            <p:ph type="sldNum" sz="quarter" idx="12"/>
          </p:nvPr>
        </p:nvSpPr>
        <p:spPr/>
        <p:txBody>
          <a:bodyPr/>
          <a:lstStyle/>
          <a:p>
            <a:fld id="{0798D939-2D9E-2142-A80A-FFDECD1E5A9B}" type="slidenum">
              <a:rPr lang="en-US" smtClean="0"/>
              <a:t>8</a:t>
            </a:fld>
            <a:endParaRPr lang="en-US"/>
          </a:p>
        </p:txBody>
      </p:sp>
      <p:graphicFrame>
        <p:nvGraphicFramePr>
          <p:cNvPr id="5" name="Table 4">
            <a:extLst>
              <a:ext uri="{FF2B5EF4-FFF2-40B4-BE49-F238E27FC236}">
                <a16:creationId xmlns:a16="http://schemas.microsoft.com/office/drawing/2014/main" id="{BD7BC841-3602-D442-B75A-795284B513B2}"/>
              </a:ext>
            </a:extLst>
          </p:cNvPr>
          <p:cNvGraphicFramePr>
            <a:graphicFrameLocks noGrp="1"/>
          </p:cNvGraphicFramePr>
          <p:nvPr>
            <p:extLst>
              <p:ext uri="{D42A27DB-BD31-4B8C-83A1-F6EECF244321}">
                <p14:modId xmlns:p14="http://schemas.microsoft.com/office/powerpoint/2010/main" val="3841288629"/>
              </p:ext>
            </p:extLst>
          </p:nvPr>
        </p:nvGraphicFramePr>
        <p:xfrm>
          <a:off x="840432" y="1277236"/>
          <a:ext cx="7620000" cy="4222118"/>
        </p:xfrm>
        <a:graphic>
          <a:graphicData uri="http://schemas.openxmlformats.org/drawingml/2006/table">
            <a:tbl>
              <a:tblPr firstRow="1" firstCol="1" bandRow="1">
                <a:tableStyleId>{5C22544A-7EE6-4342-B048-85BDC9FD1C3A}</a:tableStyleId>
              </a:tblPr>
              <a:tblGrid>
                <a:gridCol w="4547114">
                  <a:extLst>
                    <a:ext uri="{9D8B030D-6E8A-4147-A177-3AD203B41FA5}">
                      <a16:colId xmlns:a16="http://schemas.microsoft.com/office/drawing/2014/main" val="3207948506"/>
                    </a:ext>
                  </a:extLst>
                </a:gridCol>
                <a:gridCol w="2088292">
                  <a:extLst>
                    <a:ext uri="{9D8B030D-6E8A-4147-A177-3AD203B41FA5}">
                      <a16:colId xmlns:a16="http://schemas.microsoft.com/office/drawing/2014/main" val="2670839471"/>
                    </a:ext>
                  </a:extLst>
                </a:gridCol>
                <a:gridCol w="984594">
                  <a:extLst>
                    <a:ext uri="{9D8B030D-6E8A-4147-A177-3AD203B41FA5}">
                      <a16:colId xmlns:a16="http://schemas.microsoft.com/office/drawing/2014/main" val="2356240407"/>
                    </a:ext>
                  </a:extLst>
                </a:gridCol>
              </a:tblGrid>
              <a:tr h="92075">
                <a:tc>
                  <a:txBody>
                    <a:bodyPr/>
                    <a:lstStyle/>
                    <a:p>
                      <a:pPr marL="0" marR="0">
                        <a:lnSpc>
                          <a:spcPct val="115000"/>
                        </a:lnSpc>
                        <a:spcBef>
                          <a:spcPts val="600"/>
                        </a:spcBef>
                        <a:spcAft>
                          <a:spcPts val="600"/>
                        </a:spcAft>
                        <a:tabLst>
                          <a:tab pos="1530350" algn="l"/>
                        </a:tabLst>
                      </a:pPr>
                      <a:r>
                        <a:rPr lang="en-US" sz="2400" b="1" dirty="0">
                          <a:effectLst/>
                          <a:latin typeface="Calibri" panose="020F0502020204030204" pitchFamily="34" charset="0"/>
                          <a:cs typeface="Calibri" panose="020F0502020204030204" pitchFamily="34" charset="0"/>
                        </a:rPr>
                        <a:t>Parameter</a:t>
                      </a:r>
                      <a:endParaRPr lang="en-US" sz="2400" b="1"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tc>
                  <a:txBody>
                    <a:bodyPr/>
                    <a:lstStyle/>
                    <a:p>
                      <a:pPr marL="0" marR="0">
                        <a:lnSpc>
                          <a:spcPct val="115000"/>
                        </a:lnSpc>
                        <a:spcBef>
                          <a:spcPts val="600"/>
                        </a:spcBef>
                        <a:spcAft>
                          <a:spcPts val="600"/>
                        </a:spcAft>
                        <a:tabLst>
                          <a:tab pos="1530350" algn="l"/>
                        </a:tabLst>
                      </a:pPr>
                      <a:r>
                        <a:rPr lang="en-US" sz="2400" b="1" dirty="0">
                          <a:effectLst/>
                          <a:latin typeface="Calibri" panose="020F0502020204030204" pitchFamily="34" charset="0"/>
                          <a:cs typeface="Calibri" panose="020F0502020204030204" pitchFamily="34" charset="0"/>
                        </a:rPr>
                        <a:t>Variable Name</a:t>
                      </a:r>
                      <a:endParaRPr lang="en-US" sz="2400" b="1"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tc>
                  <a:txBody>
                    <a:bodyPr/>
                    <a:lstStyle/>
                    <a:p>
                      <a:pPr marL="0" marR="0" algn="ctr">
                        <a:lnSpc>
                          <a:spcPct val="115000"/>
                        </a:lnSpc>
                        <a:spcBef>
                          <a:spcPts val="600"/>
                        </a:spcBef>
                        <a:spcAft>
                          <a:spcPts val="600"/>
                        </a:spcAft>
                        <a:tabLst>
                          <a:tab pos="1530350" algn="l"/>
                        </a:tabLst>
                      </a:pPr>
                      <a:r>
                        <a:rPr lang="en-US" sz="2400" b="1" dirty="0">
                          <a:effectLst/>
                          <a:latin typeface="Calibri" panose="020F0502020204030204" pitchFamily="34" charset="0"/>
                          <a:cs typeface="Calibri" panose="020F0502020204030204" pitchFamily="34" charset="0"/>
                        </a:rPr>
                        <a:t>Value</a:t>
                      </a:r>
                      <a:endParaRPr lang="en-US" sz="2400" b="1"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extLst>
                  <a:ext uri="{0D108BD9-81ED-4DB2-BD59-A6C34878D82A}">
                    <a16:rowId xmlns:a16="http://schemas.microsoft.com/office/drawing/2014/main" val="1617636759"/>
                  </a:ext>
                </a:extLst>
              </a:tr>
              <a:tr h="92075">
                <a:tc>
                  <a:txBody>
                    <a:bodyPr/>
                    <a:lstStyle/>
                    <a:p>
                      <a:pPr marL="0" marR="0">
                        <a:lnSpc>
                          <a:spcPct val="100000"/>
                        </a:lnSpc>
                        <a:spcBef>
                          <a:spcPts val="0"/>
                        </a:spcBef>
                        <a:spcAft>
                          <a:spcPts val="0"/>
                        </a:spcAft>
                        <a:tabLst>
                          <a:tab pos="1530350" algn="l"/>
                        </a:tabLst>
                      </a:pPr>
                      <a:r>
                        <a:rPr lang="en-US" sz="2200" b="0" dirty="0">
                          <a:effectLst/>
                          <a:latin typeface="Calibri" panose="020F0502020204030204" pitchFamily="34" charset="0"/>
                          <a:cs typeface="Calibri" panose="020F0502020204030204" pitchFamily="34" charset="0"/>
                        </a:rPr>
                        <a:t>Prevalence of HVE</a:t>
                      </a:r>
                      <a:endParaRPr lang="en-US" sz="2200" b="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tc>
                  <a:txBody>
                    <a:bodyPr/>
                    <a:lstStyle/>
                    <a:p>
                      <a:pPr marL="0" marR="0">
                        <a:lnSpc>
                          <a:spcPct val="115000"/>
                        </a:lnSpc>
                        <a:spcBef>
                          <a:spcPts val="0"/>
                        </a:spcBef>
                        <a:spcAft>
                          <a:spcPts val="1000"/>
                        </a:spcAft>
                        <a:tabLst>
                          <a:tab pos="1530350" algn="l"/>
                        </a:tabLst>
                      </a:pPr>
                      <a:r>
                        <a:rPr lang="en-US" sz="2200" dirty="0" err="1">
                          <a:effectLst/>
                          <a:latin typeface="Calibri" panose="020F0502020204030204" pitchFamily="34" charset="0"/>
                          <a:cs typeface="Calibri" panose="020F0502020204030204" pitchFamily="34" charset="0"/>
                        </a:rPr>
                        <a:t>p_HVE</a:t>
                      </a:r>
                      <a:endParaRPr lang="en-US" sz="22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tc>
                <a:tc>
                  <a:txBody>
                    <a:bodyPr/>
                    <a:lstStyle/>
                    <a:p>
                      <a:pPr marL="0" marR="0" algn="ctr">
                        <a:lnSpc>
                          <a:spcPct val="115000"/>
                        </a:lnSpc>
                        <a:spcBef>
                          <a:spcPts val="0"/>
                        </a:spcBef>
                        <a:spcAft>
                          <a:spcPts val="1000"/>
                        </a:spcAft>
                        <a:tabLst>
                          <a:tab pos="1530350" algn="l"/>
                        </a:tabLst>
                      </a:pPr>
                      <a:r>
                        <a:rPr lang="en-US" sz="2200" dirty="0">
                          <a:effectLst/>
                          <a:latin typeface="Calibri" panose="020F0502020204030204" pitchFamily="34" charset="0"/>
                          <a:cs typeface="Calibri" panose="020F0502020204030204" pitchFamily="34" charset="0"/>
                        </a:rPr>
                        <a:t>0.52</a:t>
                      </a:r>
                      <a:endParaRPr lang="en-US" sz="22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tc>
                <a:extLst>
                  <a:ext uri="{0D108BD9-81ED-4DB2-BD59-A6C34878D82A}">
                    <a16:rowId xmlns:a16="http://schemas.microsoft.com/office/drawing/2014/main" val="2214214277"/>
                  </a:ext>
                </a:extLst>
              </a:tr>
              <a:tr h="92075">
                <a:tc>
                  <a:txBody>
                    <a:bodyPr/>
                    <a:lstStyle/>
                    <a:p>
                      <a:pPr marL="0" marR="0">
                        <a:lnSpc>
                          <a:spcPct val="100000"/>
                        </a:lnSpc>
                        <a:spcBef>
                          <a:spcPts val="0"/>
                        </a:spcBef>
                        <a:spcAft>
                          <a:spcPts val="0"/>
                        </a:spcAft>
                        <a:tabLst>
                          <a:tab pos="1530350" algn="l"/>
                        </a:tabLst>
                      </a:pPr>
                      <a:r>
                        <a:rPr lang="en-US" sz="2200" b="0" dirty="0">
                          <a:effectLst/>
                          <a:latin typeface="Calibri" panose="020F0502020204030204" pitchFamily="34" charset="0"/>
                          <a:cs typeface="Calibri" panose="020F0502020204030204" pitchFamily="34" charset="0"/>
                        </a:rPr>
                        <a:t>Probability of complications without treatment</a:t>
                      </a:r>
                      <a:endParaRPr lang="en-US" sz="2200" b="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tc>
                <a:tc>
                  <a:txBody>
                    <a:bodyPr/>
                    <a:lstStyle/>
                    <a:p>
                      <a:pPr marL="0" marR="0">
                        <a:lnSpc>
                          <a:spcPct val="115000"/>
                        </a:lnSpc>
                        <a:spcBef>
                          <a:spcPts val="0"/>
                        </a:spcBef>
                        <a:spcAft>
                          <a:spcPts val="0"/>
                        </a:spcAft>
                        <a:tabLst>
                          <a:tab pos="1530350" algn="l"/>
                        </a:tabLst>
                      </a:pPr>
                      <a:r>
                        <a:rPr lang="en-US" sz="2200">
                          <a:effectLst/>
                          <a:latin typeface="Calibri" panose="020F0502020204030204" pitchFamily="34" charset="0"/>
                          <a:cs typeface="Calibri" panose="020F0502020204030204" pitchFamily="34" charset="0"/>
                        </a:rPr>
                        <a:t> </a:t>
                      </a:r>
                      <a:endParaRPr lang="en-US" sz="220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tc>
                <a:tc>
                  <a:txBody>
                    <a:bodyPr/>
                    <a:lstStyle/>
                    <a:p>
                      <a:pPr marL="0" marR="0" algn="ctr">
                        <a:lnSpc>
                          <a:spcPct val="115000"/>
                        </a:lnSpc>
                        <a:spcBef>
                          <a:spcPts val="0"/>
                        </a:spcBef>
                        <a:spcAft>
                          <a:spcPts val="0"/>
                        </a:spcAft>
                        <a:tabLst>
                          <a:tab pos="1530350" algn="l"/>
                        </a:tabLst>
                      </a:pPr>
                      <a:r>
                        <a:rPr lang="en-US" sz="2200" dirty="0">
                          <a:effectLst/>
                          <a:latin typeface="Calibri" panose="020F0502020204030204" pitchFamily="34" charset="0"/>
                          <a:cs typeface="Calibri" panose="020F0502020204030204" pitchFamily="34" charset="0"/>
                        </a:rPr>
                        <a:t> </a:t>
                      </a:r>
                      <a:endParaRPr lang="en-US" sz="22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tc>
                <a:extLst>
                  <a:ext uri="{0D108BD9-81ED-4DB2-BD59-A6C34878D82A}">
                    <a16:rowId xmlns:a16="http://schemas.microsoft.com/office/drawing/2014/main" val="998132809"/>
                  </a:ext>
                </a:extLst>
              </a:tr>
              <a:tr h="92075">
                <a:tc>
                  <a:txBody>
                    <a:bodyPr/>
                    <a:lstStyle/>
                    <a:p>
                      <a:pPr marL="228600" marR="0">
                        <a:lnSpc>
                          <a:spcPct val="100000"/>
                        </a:lnSpc>
                        <a:spcBef>
                          <a:spcPts val="0"/>
                        </a:spcBef>
                        <a:spcAft>
                          <a:spcPts val="0"/>
                        </a:spcAft>
                        <a:tabLst>
                          <a:tab pos="1530350" algn="l"/>
                        </a:tabLst>
                      </a:pPr>
                      <a:r>
                        <a:rPr lang="en-US" sz="2200" b="0" dirty="0">
                          <a:effectLst/>
                          <a:latin typeface="Calibri" panose="020F0502020204030204" pitchFamily="34" charset="0"/>
                          <a:cs typeface="Calibri" panose="020F0502020204030204" pitchFamily="34" charset="0"/>
                        </a:rPr>
                        <a:t>HVE</a:t>
                      </a:r>
                      <a:endParaRPr lang="en-US" sz="2200" b="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tc>
                <a:tc>
                  <a:txBody>
                    <a:bodyPr/>
                    <a:lstStyle/>
                    <a:p>
                      <a:pPr marL="0" marR="0">
                        <a:lnSpc>
                          <a:spcPct val="115000"/>
                        </a:lnSpc>
                        <a:spcBef>
                          <a:spcPts val="0"/>
                        </a:spcBef>
                        <a:spcAft>
                          <a:spcPts val="0"/>
                        </a:spcAft>
                        <a:tabLst>
                          <a:tab pos="1530350" algn="l"/>
                        </a:tabLst>
                      </a:pPr>
                      <a:r>
                        <a:rPr lang="en-US" sz="2200" dirty="0" err="1">
                          <a:effectLst/>
                          <a:latin typeface="Calibri" panose="020F0502020204030204" pitchFamily="34" charset="0"/>
                          <a:ea typeface="Calibri" panose="020F0502020204030204" pitchFamily="34" charset="0"/>
                          <a:cs typeface="Calibri" panose="020F0502020204030204" pitchFamily="34" charset="0"/>
                        </a:rPr>
                        <a:t>p_HVE_comp</a:t>
                      </a:r>
                      <a:endParaRPr lang="en-US" sz="22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tc>
                <a:tc>
                  <a:txBody>
                    <a:bodyPr/>
                    <a:lstStyle/>
                    <a:p>
                      <a:pPr marL="0" marR="0" algn="ctr">
                        <a:lnSpc>
                          <a:spcPct val="115000"/>
                        </a:lnSpc>
                        <a:spcBef>
                          <a:spcPts val="0"/>
                        </a:spcBef>
                        <a:spcAft>
                          <a:spcPts val="0"/>
                        </a:spcAft>
                        <a:tabLst>
                          <a:tab pos="1530350" algn="l"/>
                        </a:tabLst>
                      </a:pPr>
                      <a:r>
                        <a:rPr lang="en-US" sz="2200" dirty="0">
                          <a:effectLst/>
                          <a:latin typeface="Calibri" panose="020F0502020204030204" pitchFamily="34" charset="0"/>
                          <a:ea typeface="Calibri" panose="020F0502020204030204" pitchFamily="34" charset="0"/>
                          <a:cs typeface="Calibri" panose="020F0502020204030204" pitchFamily="34" charset="0"/>
                        </a:rPr>
                        <a:t>0.71</a:t>
                      </a:r>
                    </a:p>
                  </a:txBody>
                  <a:tcPr marL="68580" marR="68580" marT="0" marB="0"/>
                </a:tc>
                <a:extLst>
                  <a:ext uri="{0D108BD9-81ED-4DB2-BD59-A6C34878D82A}">
                    <a16:rowId xmlns:a16="http://schemas.microsoft.com/office/drawing/2014/main" val="962021209"/>
                  </a:ext>
                </a:extLst>
              </a:tr>
              <a:tr h="92075">
                <a:tc>
                  <a:txBody>
                    <a:bodyPr/>
                    <a:lstStyle/>
                    <a:p>
                      <a:pPr marL="228600" marR="0">
                        <a:lnSpc>
                          <a:spcPct val="100000"/>
                        </a:lnSpc>
                        <a:spcBef>
                          <a:spcPts val="0"/>
                        </a:spcBef>
                        <a:spcAft>
                          <a:spcPts val="0"/>
                        </a:spcAft>
                        <a:tabLst>
                          <a:tab pos="1530350" algn="l"/>
                        </a:tabLst>
                      </a:pPr>
                      <a:r>
                        <a:rPr lang="en-US" sz="2200" b="0" dirty="0">
                          <a:effectLst/>
                          <a:latin typeface="Calibri" panose="020F0502020204030204" pitchFamily="34" charset="0"/>
                          <a:cs typeface="Calibri" panose="020F0502020204030204" pitchFamily="34" charset="0"/>
                        </a:rPr>
                        <a:t>OVE</a:t>
                      </a:r>
                      <a:endParaRPr lang="en-US" sz="2200" b="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tc>
                <a:tc>
                  <a:txBody>
                    <a:bodyPr/>
                    <a:lstStyle/>
                    <a:p>
                      <a:pPr marL="0" marR="0">
                        <a:lnSpc>
                          <a:spcPct val="115000"/>
                        </a:lnSpc>
                        <a:spcBef>
                          <a:spcPts val="0"/>
                        </a:spcBef>
                        <a:spcAft>
                          <a:spcPts val="0"/>
                        </a:spcAft>
                        <a:tabLst>
                          <a:tab pos="1530350" algn="l"/>
                        </a:tabLst>
                      </a:pPr>
                      <a:r>
                        <a:rPr lang="en-US" sz="2200" dirty="0" err="1">
                          <a:effectLst/>
                          <a:latin typeface="Calibri" panose="020F0502020204030204" pitchFamily="34" charset="0"/>
                          <a:ea typeface="Calibri" panose="020F0502020204030204" pitchFamily="34" charset="0"/>
                          <a:cs typeface="Calibri" panose="020F0502020204030204" pitchFamily="34" charset="0"/>
                        </a:rPr>
                        <a:t>p_OVE_comp</a:t>
                      </a:r>
                      <a:endParaRPr lang="en-US" sz="22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tc>
                <a:tc>
                  <a:txBody>
                    <a:bodyPr/>
                    <a:lstStyle/>
                    <a:p>
                      <a:pPr marL="0" marR="0" algn="ctr">
                        <a:lnSpc>
                          <a:spcPct val="115000"/>
                        </a:lnSpc>
                        <a:spcBef>
                          <a:spcPts val="0"/>
                        </a:spcBef>
                        <a:spcAft>
                          <a:spcPts val="0"/>
                        </a:spcAft>
                        <a:tabLst>
                          <a:tab pos="1530350" algn="l"/>
                        </a:tabLst>
                      </a:pPr>
                      <a:r>
                        <a:rPr lang="en-US" sz="2200" dirty="0">
                          <a:effectLst/>
                          <a:latin typeface="Calibri" panose="020F0502020204030204" pitchFamily="34" charset="0"/>
                          <a:ea typeface="Calibri" panose="020F0502020204030204" pitchFamily="34" charset="0"/>
                          <a:cs typeface="Calibri" panose="020F0502020204030204" pitchFamily="34" charset="0"/>
                        </a:rPr>
                        <a:t>0.01</a:t>
                      </a:r>
                    </a:p>
                  </a:txBody>
                  <a:tcPr marL="68580" marR="68580" marT="0" marB="0"/>
                </a:tc>
                <a:extLst>
                  <a:ext uri="{0D108BD9-81ED-4DB2-BD59-A6C34878D82A}">
                    <a16:rowId xmlns:a16="http://schemas.microsoft.com/office/drawing/2014/main" val="1312982687"/>
                  </a:ext>
                </a:extLst>
              </a:tr>
              <a:tr h="92075">
                <a:tc>
                  <a:txBody>
                    <a:bodyPr/>
                    <a:lstStyle/>
                    <a:p>
                      <a:pPr marL="0" marR="0">
                        <a:lnSpc>
                          <a:spcPct val="100000"/>
                        </a:lnSpc>
                        <a:spcBef>
                          <a:spcPts val="0"/>
                        </a:spcBef>
                        <a:spcAft>
                          <a:spcPts val="0"/>
                        </a:spcAft>
                        <a:tabLst>
                          <a:tab pos="1530350" algn="l"/>
                        </a:tabLst>
                      </a:pPr>
                      <a:r>
                        <a:rPr lang="en-US" sz="2200" b="0" dirty="0">
                          <a:effectLst/>
                          <a:latin typeface="Calibri" panose="020F0502020204030204" pitchFamily="34" charset="0"/>
                          <a:cs typeface="Calibri" panose="020F0502020204030204" pitchFamily="34" charset="0"/>
                        </a:rPr>
                        <a:t>Probability of complications with vidarabine treatment</a:t>
                      </a:r>
                      <a:endParaRPr lang="en-US" sz="2200" b="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tc>
                <a:tc>
                  <a:txBody>
                    <a:bodyPr/>
                    <a:lstStyle/>
                    <a:p>
                      <a:pPr marL="0" marR="0">
                        <a:lnSpc>
                          <a:spcPct val="115000"/>
                        </a:lnSpc>
                        <a:spcBef>
                          <a:spcPts val="0"/>
                        </a:spcBef>
                        <a:spcAft>
                          <a:spcPts val="0"/>
                        </a:spcAft>
                        <a:tabLst>
                          <a:tab pos="1530350" algn="l"/>
                        </a:tabLst>
                      </a:pPr>
                      <a:endParaRPr lang="en-US" sz="22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tc>
                <a:tc>
                  <a:txBody>
                    <a:bodyPr/>
                    <a:lstStyle/>
                    <a:p>
                      <a:pPr marL="0" marR="0" algn="ctr">
                        <a:lnSpc>
                          <a:spcPct val="115000"/>
                        </a:lnSpc>
                        <a:spcBef>
                          <a:spcPts val="0"/>
                        </a:spcBef>
                        <a:spcAft>
                          <a:spcPts val="0"/>
                        </a:spcAft>
                        <a:tabLst>
                          <a:tab pos="1530350" algn="l"/>
                        </a:tabLst>
                      </a:pPr>
                      <a:endParaRPr lang="en-US" sz="22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tc>
                <a:extLst>
                  <a:ext uri="{0D108BD9-81ED-4DB2-BD59-A6C34878D82A}">
                    <a16:rowId xmlns:a16="http://schemas.microsoft.com/office/drawing/2014/main" val="585442263"/>
                  </a:ext>
                </a:extLst>
              </a:tr>
              <a:tr h="92075">
                <a:tc>
                  <a:txBody>
                    <a:bodyPr/>
                    <a:lstStyle/>
                    <a:p>
                      <a:pPr marL="228600" marR="0">
                        <a:lnSpc>
                          <a:spcPct val="100000"/>
                        </a:lnSpc>
                        <a:spcBef>
                          <a:spcPts val="0"/>
                        </a:spcBef>
                        <a:spcAft>
                          <a:spcPts val="0"/>
                        </a:spcAft>
                        <a:tabLst>
                          <a:tab pos="1530350" algn="l"/>
                        </a:tabLst>
                      </a:pPr>
                      <a:r>
                        <a:rPr lang="en-US" sz="2200" b="0" dirty="0">
                          <a:effectLst/>
                          <a:latin typeface="Calibri" panose="020F0502020204030204" pitchFamily="34" charset="0"/>
                          <a:cs typeface="Calibri" panose="020F0502020204030204" pitchFamily="34" charset="0"/>
                        </a:rPr>
                        <a:t>HVE</a:t>
                      </a:r>
                      <a:endParaRPr lang="en-US" sz="2200" b="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tc>
                <a:tc>
                  <a:txBody>
                    <a:bodyPr/>
                    <a:lstStyle/>
                    <a:p>
                      <a:pPr marL="0" marR="0">
                        <a:lnSpc>
                          <a:spcPct val="115000"/>
                        </a:lnSpc>
                        <a:spcBef>
                          <a:spcPts val="0"/>
                        </a:spcBef>
                        <a:spcAft>
                          <a:spcPts val="0"/>
                        </a:spcAft>
                        <a:tabLst>
                          <a:tab pos="1530350" algn="l"/>
                        </a:tabLst>
                      </a:pPr>
                      <a:r>
                        <a:rPr lang="en-US" sz="2200" dirty="0" err="1">
                          <a:effectLst/>
                          <a:latin typeface="Calibri" panose="020F0502020204030204" pitchFamily="34" charset="0"/>
                          <a:ea typeface="Calibri" panose="020F0502020204030204" pitchFamily="34" charset="0"/>
                          <a:cs typeface="Calibri" panose="020F0502020204030204" pitchFamily="34" charset="0"/>
                        </a:rPr>
                        <a:t>p_HVE_comp_tx</a:t>
                      </a:r>
                      <a:endParaRPr lang="en-US" sz="22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tc>
                <a:tc>
                  <a:txBody>
                    <a:bodyPr/>
                    <a:lstStyle/>
                    <a:p>
                      <a:pPr marL="0" marR="0" algn="ctr">
                        <a:lnSpc>
                          <a:spcPct val="115000"/>
                        </a:lnSpc>
                        <a:spcBef>
                          <a:spcPts val="0"/>
                        </a:spcBef>
                        <a:spcAft>
                          <a:spcPts val="0"/>
                        </a:spcAft>
                        <a:tabLst>
                          <a:tab pos="1530350" algn="l"/>
                        </a:tabLst>
                      </a:pPr>
                      <a:r>
                        <a:rPr lang="en-US" sz="2200" dirty="0">
                          <a:effectLst/>
                          <a:latin typeface="Calibri" panose="020F0502020204030204" pitchFamily="34" charset="0"/>
                          <a:ea typeface="Calibri" panose="020F0502020204030204" pitchFamily="34" charset="0"/>
                          <a:cs typeface="Calibri" panose="020F0502020204030204" pitchFamily="34" charset="0"/>
                        </a:rPr>
                        <a:t>0.36</a:t>
                      </a:r>
                    </a:p>
                  </a:txBody>
                  <a:tcPr marL="68580" marR="68580" marT="0" marB="0"/>
                </a:tc>
                <a:extLst>
                  <a:ext uri="{0D108BD9-81ED-4DB2-BD59-A6C34878D82A}">
                    <a16:rowId xmlns:a16="http://schemas.microsoft.com/office/drawing/2014/main" val="2885241264"/>
                  </a:ext>
                </a:extLst>
              </a:tr>
              <a:tr h="92075">
                <a:tc>
                  <a:txBody>
                    <a:bodyPr/>
                    <a:lstStyle/>
                    <a:p>
                      <a:pPr marL="228600" marR="0">
                        <a:lnSpc>
                          <a:spcPct val="100000"/>
                        </a:lnSpc>
                        <a:spcBef>
                          <a:spcPts val="0"/>
                        </a:spcBef>
                        <a:spcAft>
                          <a:spcPts val="0"/>
                        </a:spcAft>
                        <a:tabLst>
                          <a:tab pos="1530350" algn="l"/>
                        </a:tabLst>
                      </a:pPr>
                      <a:r>
                        <a:rPr lang="en-US" sz="2200" b="0" dirty="0">
                          <a:effectLst/>
                          <a:latin typeface="Calibri" panose="020F0502020204030204" pitchFamily="34" charset="0"/>
                          <a:cs typeface="Calibri" panose="020F0502020204030204" pitchFamily="34" charset="0"/>
                        </a:rPr>
                        <a:t>OVE</a:t>
                      </a:r>
                      <a:endParaRPr lang="en-US" sz="2200" b="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tc>
                <a:tc>
                  <a:txBody>
                    <a:bodyPr/>
                    <a:lstStyle/>
                    <a:p>
                      <a:pPr marL="0" marR="0">
                        <a:lnSpc>
                          <a:spcPct val="115000"/>
                        </a:lnSpc>
                        <a:spcBef>
                          <a:spcPts val="0"/>
                        </a:spcBef>
                        <a:spcAft>
                          <a:spcPts val="0"/>
                        </a:spcAft>
                        <a:tabLst>
                          <a:tab pos="1530350" algn="l"/>
                        </a:tabLst>
                      </a:pPr>
                      <a:r>
                        <a:rPr lang="en-US" sz="2200" dirty="0" err="1">
                          <a:effectLst/>
                          <a:latin typeface="Calibri" panose="020F0502020204030204" pitchFamily="34" charset="0"/>
                          <a:ea typeface="Calibri" panose="020F0502020204030204" pitchFamily="34" charset="0"/>
                          <a:cs typeface="Calibri" panose="020F0502020204030204" pitchFamily="34" charset="0"/>
                        </a:rPr>
                        <a:t>p_OVE_comp_tx</a:t>
                      </a:r>
                      <a:endParaRPr lang="en-US" sz="22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tc>
                <a:tc>
                  <a:txBody>
                    <a:bodyPr/>
                    <a:lstStyle/>
                    <a:p>
                      <a:pPr marL="0" marR="0" algn="ctr">
                        <a:lnSpc>
                          <a:spcPct val="115000"/>
                        </a:lnSpc>
                        <a:spcBef>
                          <a:spcPts val="0"/>
                        </a:spcBef>
                        <a:spcAft>
                          <a:spcPts val="0"/>
                        </a:spcAft>
                        <a:tabLst>
                          <a:tab pos="1530350" algn="l"/>
                        </a:tabLst>
                      </a:pPr>
                      <a:r>
                        <a:rPr lang="en-US" sz="2200" dirty="0">
                          <a:effectLst/>
                          <a:latin typeface="Calibri" panose="020F0502020204030204" pitchFamily="34" charset="0"/>
                          <a:ea typeface="Calibri" panose="020F0502020204030204" pitchFamily="34" charset="0"/>
                          <a:cs typeface="Calibri" panose="020F0502020204030204" pitchFamily="34" charset="0"/>
                        </a:rPr>
                        <a:t>0.20</a:t>
                      </a:r>
                    </a:p>
                  </a:txBody>
                  <a:tcPr marL="68580" marR="68580" marT="0" marB="0"/>
                </a:tc>
                <a:extLst>
                  <a:ext uri="{0D108BD9-81ED-4DB2-BD59-A6C34878D82A}">
                    <a16:rowId xmlns:a16="http://schemas.microsoft.com/office/drawing/2014/main" val="1765738343"/>
                  </a:ext>
                </a:extLst>
              </a:tr>
              <a:tr h="92075">
                <a:tc>
                  <a:txBody>
                    <a:bodyPr/>
                    <a:lstStyle/>
                    <a:p>
                      <a:pPr marL="11113" marR="0" indent="0">
                        <a:lnSpc>
                          <a:spcPct val="100000"/>
                        </a:lnSpc>
                        <a:spcBef>
                          <a:spcPts val="0"/>
                        </a:spcBef>
                        <a:spcAft>
                          <a:spcPts val="0"/>
                        </a:spcAft>
                        <a:tabLst>
                          <a:tab pos="1530350" algn="l"/>
                        </a:tabLst>
                      </a:pPr>
                      <a:r>
                        <a:rPr lang="en-US" sz="2200" b="0" dirty="0">
                          <a:solidFill>
                            <a:schemeClr val="bg1"/>
                          </a:solidFill>
                          <a:effectLst/>
                          <a:latin typeface="Calibri" panose="020F0502020204030204" pitchFamily="34" charset="0"/>
                          <a:ea typeface="Calibri" panose="020F0502020204030204" pitchFamily="34" charset="0"/>
                          <a:cs typeface="Calibri" panose="020F0502020204030204" pitchFamily="34" charset="0"/>
                        </a:rPr>
                        <a:t>Probability of complications due to brain biopsy</a:t>
                      </a:r>
                    </a:p>
                  </a:txBody>
                  <a:tcPr marL="68580" marR="68580" marT="0" marB="0"/>
                </a:tc>
                <a:tc>
                  <a:txBody>
                    <a:bodyPr/>
                    <a:lstStyle/>
                    <a:p>
                      <a:pPr marL="0" marR="0">
                        <a:lnSpc>
                          <a:spcPct val="115000"/>
                        </a:lnSpc>
                        <a:spcBef>
                          <a:spcPts val="0"/>
                        </a:spcBef>
                        <a:spcAft>
                          <a:spcPts val="0"/>
                        </a:spcAft>
                        <a:tabLst>
                          <a:tab pos="1530350" algn="l"/>
                        </a:tabLst>
                      </a:pPr>
                      <a:r>
                        <a:rPr lang="en-US" sz="2200" b="0" dirty="0" err="1">
                          <a:solidFill>
                            <a:schemeClr val="tx1"/>
                          </a:solidFill>
                          <a:effectLst/>
                          <a:latin typeface="Calibri" panose="020F0502020204030204" pitchFamily="34" charset="0"/>
                          <a:ea typeface="Calibri" panose="020F0502020204030204" pitchFamily="34" charset="0"/>
                          <a:cs typeface="Calibri" panose="020F0502020204030204" pitchFamily="34" charset="0"/>
                        </a:rPr>
                        <a:t>p_biopsy_comp</a:t>
                      </a:r>
                      <a:endParaRPr lang="en-US" sz="2200" b="0"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tc>
                  <a:txBody>
                    <a:bodyPr/>
                    <a:lstStyle/>
                    <a:p>
                      <a:pPr marL="0" marR="0" algn="ctr">
                        <a:lnSpc>
                          <a:spcPct val="115000"/>
                        </a:lnSpc>
                        <a:spcBef>
                          <a:spcPts val="0"/>
                        </a:spcBef>
                        <a:spcAft>
                          <a:spcPts val="0"/>
                        </a:spcAft>
                        <a:tabLst>
                          <a:tab pos="1530350" algn="l"/>
                        </a:tabLst>
                      </a:pPr>
                      <a:r>
                        <a:rPr lang="en-US" sz="2200" b="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0.05</a:t>
                      </a:r>
                    </a:p>
                  </a:txBody>
                  <a:tcPr marL="68580" marR="68580" marT="0" marB="0" anchor="ctr"/>
                </a:tc>
                <a:extLst>
                  <a:ext uri="{0D108BD9-81ED-4DB2-BD59-A6C34878D82A}">
                    <a16:rowId xmlns:a16="http://schemas.microsoft.com/office/drawing/2014/main" val="1418516384"/>
                  </a:ext>
                </a:extLst>
              </a:tr>
            </a:tbl>
          </a:graphicData>
        </a:graphic>
      </p:graphicFrame>
    </p:spTree>
    <p:extLst>
      <p:ext uri="{BB962C8B-B14F-4D97-AF65-F5344CB8AC3E}">
        <p14:creationId xmlns:p14="http://schemas.microsoft.com/office/powerpoint/2010/main" val="10261716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61CA2E-CF7D-7941-A613-2CA92A44D8B6}"/>
              </a:ext>
            </a:extLst>
          </p:cNvPr>
          <p:cNvSpPr>
            <a:spLocks noGrp="1"/>
          </p:cNvSpPr>
          <p:nvPr>
            <p:ph type="title"/>
          </p:nvPr>
        </p:nvSpPr>
        <p:spPr/>
        <p:txBody>
          <a:bodyPr/>
          <a:lstStyle/>
          <a:p>
            <a:r>
              <a:rPr lang="en-US" dirty="0"/>
              <a:t>Table of Input Parameters</a:t>
            </a:r>
          </a:p>
        </p:txBody>
      </p:sp>
      <p:sp>
        <p:nvSpPr>
          <p:cNvPr id="4" name="Slide Number Placeholder 3">
            <a:extLst>
              <a:ext uri="{FF2B5EF4-FFF2-40B4-BE49-F238E27FC236}">
                <a16:creationId xmlns:a16="http://schemas.microsoft.com/office/drawing/2014/main" id="{BAC19606-801C-FB43-874F-ED512C365855}"/>
              </a:ext>
            </a:extLst>
          </p:cNvPr>
          <p:cNvSpPr>
            <a:spLocks noGrp="1"/>
          </p:cNvSpPr>
          <p:nvPr>
            <p:ph type="sldNum" sz="quarter" idx="12"/>
          </p:nvPr>
        </p:nvSpPr>
        <p:spPr/>
        <p:txBody>
          <a:bodyPr/>
          <a:lstStyle/>
          <a:p>
            <a:fld id="{0798D939-2D9E-2142-A80A-FFDECD1E5A9B}" type="slidenum">
              <a:rPr lang="en-US" smtClean="0"/>
              <a:t>9</a:t>
            </a:fld>
            <a:endParaRPr lang="en-US"/>
          </a:p>
        </p:txBody>
      </p:sp>
      <p:graphicFrame>
        <p:nvGraphicFramePr>
          <p:cNvPr id="5" name="Table 4">
            <a:extLst>
              <a:ext uri="{FF2B5EF4-FFF2-40B4-BE49-F238E27FC236}">
                <a16:creationId xmlns:a16="http://schemas.microsoft.com/office/drawing/2014/main" id="{BD7BC841-3602-D442-B75A-795284B513B2}"/>
              </a:ext>
            </a:extLst>
          </p:cNvPr>
          <p:cNvGraphicFramePr>
            <a:graphicFrameLocks noGrp="1"/>
          </p:cNvGraphicFramePr>
          <p:nvPr>
            <p:extLst>
              <p:ext uri="{D42A27DB-BD31-4B8C-83A1-F6EECF244321}">
                <p14:modId xmlns:p14="http://schemas.microsoft.com/office/powerpoint/2010/main" val="750559950"/>
              </p:ext>
            </p:extLst>
          </p:nvPr>
        </p:nvGraphicFramePr>
        <p:xfrm>
          <a:off x="840432" y="1277236"/>
          <a:ext cx="7620000" cy="5366073"/>
        </p:xfrm>
        <a:graphic>
          <a:graphicData uri="http://schemas.openxmlformats.org/drawingml/2006/table">
            <a:tbl>
              <a:tblPr firstRow="1" firstCol="1" bandRow="1">
                <a:tableStyleId>{5C22544A-7EE6-4342-B048-85BDC9FD1C3A}</a:tableStyleId>
              </a:tblPr>
              <a:tblGrid>
                <a:gridCol w="4559471">
                  <a:extLst>
                    <a:ext uri="{9D8B030D-6E8A-4147-A177-3AD203B41FA5}">
                      <a16:colId xmlns:a16="http://schemas.microsoft.com/office/drawing/2014/main" val="3207948506"/>
                    </a:ext>
                  </a:extLst>
                </a:gridCol>
                <a:gridCol w="2063578">
                  <a:extLst>
                    <a:ext uri="{9D8B030D-6E8A-4147-A177-3AD203B41FA5}">
                      <a16:colId xmlns:a16="http://schemas.microsoft.com/office/drawing/2014/main" val="2670839471"/>
                    </a:ext>
                  </a:extLst>
                </a:gridCol>
                <a:gridCol w="996951">
                  <a:extLst>
                    <a:ext uri="{9D8B030D-6E8A-4147-A177-3AD203B41FA5}">
                      <a16:colId xmlns:a16="http://schemas.microsoft.com/office/drawing/2014/main" val="2356240407"/>
                    </a:ext>
                  </a:extLst>
                </a:gridCol>
              </a:tblGrid>
              <a:tr h="92075">
                <a:tc>
                  <a:txBody>
                    <a:bodyPr/>
                    <a:lstStyle/>
                    <a:p>
                      <a:pPr marL="0" marR="0">
                        <a:lnSpc>
                          <a:spcPct val="115000"/>
                        </a:lnSpc>
                        <a:spcBef>
                          <a:spcPts val="600"/>
                        </a:spcBef>
                        <a:spcAft>
                          <a:spcPts val="600"/>
                        </a:spcAft>
                        <a:tabLst>
                          <a:tab pos="1530350" algn="l"/>
                        </a:tabLst>
                      </a:pPr>
                      <a:r>
                        <a:rPr lang="en-US" sz="2400" b="1" dirty="0">
                          <a:effectLst/>
                          <a:latin typeface="Calibri" panose="020F0502020204030204" pitchFamily="34" charset="0"/>
                          <a:cs typeface="Calibri" panose="020F0502020204030204" pitchFamily="34" charset="0"/>
                        </a:rPr>
                        <a:t>Parameter</a:t>
                      </a:r>
                      <a:endParaRPr lang="en-US" sz="2400" b="1"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tc>
                  <a:txBody>
                    <a:bodyPr/>
                    <a:lstStyle/>
                    <a:p>
                      <a:pPr marL="0" marR="0">
                        <a:lnSpc>
                          <a:spcPct val="115000"/>
                        </a:lnSpc>
                        <a:spcBef>
                          <a:spcPts val="600"/>
                        </a:spcBef>
                        <a:spcAft>
                          <a:spcPts val="600"/>
                        </a:spcAft>
                        <a:tabLst>
                          <a:tab pos="1530350" algn="l"/>
                        </a:tabLst>
                      </a:pPr>
                      <a:r>
                        <a:rPr lang="en-US" sz="2400" b="1" dirty="0">
                          <a:effectLst/>
                          <a:latin typeface="Calibri" panose="020F0502020204030204" pitchFamily="34" charset="0"/>
                          <a:cs typeface="Calibri" panose="020F0502020204030204" pitchFamily="34" charset="0"/>
                        </a:rPr>
                        <a:t>Variable Name</a:t>
                      </a:r>
                      <a:endParaRPr lang="en-US" sz="2400" b="1"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tc>
                  <a:txBody>
                    <a:bodyPr/>
                    <a:lstStyle/>
                    <a:p>
                      <a:pPr marL="0" marR="0" algn="ctr">
                        <a:lnSpc>
                          <a:spcPct val="115000"/>
                        </a:lnSpc>
                        <a:spcBef>
                          <a:spcPts val="600"/>
                        </a:spcBef>
                        <a:spcAft>
                          <a:spcPts val="600"/>
                        </a:spcAft>
                        <a:tabLst>
                          <a:tab pos="1530350" algn="l"/>
                        </a:tabLst>
                      </a:pPr>
                      <a:r>
                        <a:rPr lang="en-US" sz="2400" b="1" dirty="0">
                          <a:effectLst/>
                          <a:latin typeface="Calibri" panose="020F0502020204030204" pitchFamily="34" charset="0"/>
                          <a:cs typeface="Calibri" panose="020F0502020204030204" pitchFamily="34" charset="0"/>
                        </a:rPr>
                        <a:t>Value</a:t>
                      </a:r>
                      <a:endParaRPr lang="en-US" sz="2400" b="1"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extLst>
                  <a:ext uri="{0D108BD9-81ED-4DB2-BD59-A6C34878D82A}">
                    <a16:rowId xmlns:a16="http://schemas.microsoft.com/office/drawing/2014/main" val="1617636759"/>
                  </a:ext>
                </a:extLst>
              </a:tr>
              <a:tr h="92075">
                <a:tc>
                  <a:txBody>
                    <a:bodyPr/>
                    <a:lstStyle/>
                    <a:p>
                      <a:pPr marL="0" marR="0">
                        <a:lnSpc>
                          <a:spcPct val="100000"/>
                        </a:lnSpc>
                        <a:spcBef>
                          <a:spcPts val="0"/>
                        </a:spcBef>
                        <a:spcAft>
                          <a:spcPts val="0"/>
                        </a:spcAft>
                        <a:tabLst>
                          <a:tab pos="1530350" algn="l"/>
                        </a:tabLst>
                      </a:pPr>
                      <a:r>
                        <a:rPr lang="en-US" sz="2200" b="0" dirty="0">
                          <a:effectLst/>
                          <a:latin typeface="Calibri" panose="020F0502020204030204" pitchFamily="34" charset="0"/>
                          <a:cs typeface="Calibri" panose="020F0502020204030204" pitchFamily="34" charset="0"/>
                        </a:rPr>
                        <a:t>QALYs</a:t>
                      </a:r>
                      <a:endParaRPr lang="en-US" sz="2200" b="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tc>
                  <a:txBody>
                    <a:bodyPr/>
                    <a:lstStyle/>
                    <a:p>
                      <a:pPr marL="0" marR="0">
                        <a:lnSpc>
                          <a:spcPct val="115000"/>
                        </a:lnSpc>
                        <a:spcBef>
                          <a:spcPts val="0"/>
                        </a:spcBef>
                        <a:spcAft>
                          <a:spcPts val="1000"/>
                        </a:spcAft>
                        <a:tabLst>
                          <a:tab pos="1530350" algn="l"/>
                        </a:tabLst>
                      </a:pPr>
                      <a:endParaRPr lang="en-US" sz="22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tc>
                <a:tc>
                  <a:txBody>
                    <a:bodyPr/>
                    <a:lstStyle/>
                    <a:p>
                      <a:pPr marL="0" marR="0" algn="ctr">
                        <a:lnSpc>
                          <a:spcPct val="115000"/>
                        </a:lnSpc>
                        <a:spcBef>
                          <a:spcPts val="0"/>
                        </a:spcBef>
                        <a:spcAft>
                          <a:spcPts val="1000"/>
                        </a:spcAft>
                        <a:tabLst>
                          <a:tab pos="1530350" algn="l"/>
                        </a:tabLst>
                      </a:pPr>
                      <a:endParaRPr lang="en-US" sz="22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tc>
                <a:extLst>
                  <a:ext uri="{0D108BD9-81ED-4DB2-BD59-A6C34878D82A}">
                    <a16:rowId xmlns:a16="http://schemas.microsoft.com/office/drawing/2014/main" val="2214214277"/>
                  </a:ext>
                </a:extLst>
              </a:tr>
              <a:tr h="92075">
                <a:tc>
                  <a:txBody>
                    <a:bodyPr/>
                    <a:lstStyle/>
                    <a:p>
                      <a:pPr marL="231775" marR="0" lvl="0" indent="0" algn="l" defTabSz="914400" rtl="0" eaLnBrk="1" fontAlgn="auto" latinLnBrk="0" hangingPunct="1">
                        <a:lnSpc>
                          <a:spcPct val="100000"/>
                        </a:lnSpc>
                        <a:spcBef>
                          <a:spcPts val="0"/>
                        </a:spcBef>
                        <a:spcAft>
                          <a:spcPts val="0"/>
                        </a:spcAft>
                        <a:buClrTx/>
                        <a:buSzTx/>
                        <a:buFontTx/>
                        <a:buNone/>
                        <a:tabLst>
                          <a:tab pos="1530350" algn="l"/>
                        </a:tabLst>
                        <a:defRPr/>
                      </a:pPr>
                      <a:r>
                        <a:rPr lang="en-US" sz="2200" b="0" dirty="0">
                          <a:effectLst/>
                          <a:latin typeface="Calibri" panose="020F0502020204030204" pitchFamily="34" charset="0"/>
                          <a:ea typeface="Calibri" panose="020F0502020204030204" pitchFamily="34" charset="0"/>
                          <a:cs typeface="Calibri" panose="020F0502020204030204" pitchFamily="34" charset="0"/>
                        </a:rPr>
                        <a:t>Remaining QALYs without complications </a:t>
                      </a:r>
                    </a:p>
                  </a:txBody>
                  <a:tcPr marL="68580" marR="68580" marT="0" marB="0"/>
                </a:tc>
                <a:tc>
                  <a:txBody>
                    <a:bodyPr/>
                    <a:lstStyle/>
                    <a:p>
                      <a:pPr marL="0" marR="0">
                        <a:lnSpc>
                          <a:spcPct val="115000"/>
                        </a:lnSpc>
                        <a:spcBef>
                          <a:spcPts val="0"/>
                        </a:spcBef>
                        <a:spcAft>
                          <a:spcPts val="0"/>
                        </a:spcAft>
                        <a:tabLst>
                          <a:tab pos="1530350" algn="l"/>
                        </a:tabLst>
                      </a:pPr>
                      <a:r>
                        <a:rPr lang="en-US" sz="2200" dirty="0" err="1">
                          <a:effectLst/>
                          <a:latin typeface="Calibri" panose="020F0502020204030204" pitchFamily="34" charset="0"/>
                          <a:ea typeface="Calibri" panose="020F0502020204030204" pitchFamily="34" charset="0"/>
                          <a:cs typeface="Calibri" panose="020F0502020204030204" pitchFamily="34" charset="0"/>
                        </a:rPr>
                        <a:t>q_VE</a:t>
                      </a:r>
                      <a:endParaRPr lang="en-US" sz="22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tc>
                <a:tc>
                  <a:txBody>
                    <a:bodyPr/>
                    <a:lstStyle/>
                    <a:p>
                      <a:pPr marL="0" marR="0" algn="ctr">
                        <a:lnSpc>
                          <a:spcPct val="115000"/>
                        </a:lnSpc>
                        <a:spcBef>
                          <a:spcPts val="0"/>
                        </a:spcBef>
                        <a:spcAft>
                          <a:spcPts val="0"/>
                        </a:spcAft>
                        <a:tabLst>
                          <a:tab pos="1530350" algn="l"/>
                        </a:tabLst>
                      </a:pPr>
                      <a:r>
                        <a:rPr lang="en-US" sz="2200" dirty="0">
                          <a:effectLst/>
                          <a:latin typeface="Calibri" panose="020F0502020204030204" pitchFamily="34" charset="0"/>
                          <a:ea typeface="Calibri" panose="020F0502020204030204" pitchFamily="34" charset="0"/>
                          <a:cs typeface="Calibri" panose="020F0502020204030204" pitchFamily="34" charset="0"/>
                        </a:rPr>
                        <a:t>20</a:t>
                      </a:r>
                    </a:p>
                  </a:txBody>
                  <a:tcPr marL="68580" marR="68580" marT="0" marB="0"/>
                </a:tc>
                <a:extLst>
                  <a:ext uri="{0D108BD9-81ED-4DB2-BD59-A6C34878D82A}">
                    <a16:rowId xmlns:a16="http://schemas.microsoft.com/office/drawing/2014/main" val="998132809"/>
                  </a:ext>
                </a:extLst>
              </a:tr>
              <a:tr h="92075">
                <a:tc>
                  <a:txBody>
                    <a:bodyPr/>
                    <a:lstStyle/>
                    <a:p>
                      <a:pPr marL="228600" marR="0">
                        <a:lnSpc>
                          <a:spcPct val="100000"/>
                        </a:lnSpc>
                        <a:spcBef>
                          <a:spcPts val="0"/>
                        </a:spcBef>
                        <a:spcAft>
                          <a:spcPts val="0"/>
                        </a:spcAft>
                        <a:tabLst>
                          <a:tab pos="1530350" algn="l"/>
                        </a:tabLst>
                      </a:pPr>
                      <a:r>
                        <a:rPr lang="en-US" sz="2200" b="0" dirty="0">
                          <a:effectLst/>
                          <a:latin typeface="Calibri" panose="020F0502020204030204" pitchFamily="34" charset="0"/>
                          <a:ea typeface="Calibri" panose="020F0502020204030204" pitchFamily="34" charset="0"/>
                          <a:cs typeface="Calibri" panose="020F0502020204030204" pitchFamily="34" charset="0"/>
                        </a:rPr>
                        <a:t>Remaining QALYs with complications </a:t>
                      </a:r>
                    </a:p>
                  </a:txBody>
                  <a:tcPr marL="68580" marR="68580" marT="0" marB="0"/>
                </a:tc>
                <a:tc>
                  <a:txBody>
                    <a:bodyPr/>
                    <a:lstStyle/>
                    <a:p>
                      <a:pPr marL="0" marR="0" lvl="0" indent="0" algn="l" defTabSz="914400" rtl="0" eaLnBrk="1" fontAlgn="auto" latinLnBrk="0" hangingPunct="1">
                        <a:lnSpc>
                          <a:spcPct val="115000"/>
                        </a:lnSpc>
                        <a:spcBef>
                          <a:spcPts val="0"/>
                        </a:spcBef>
                        <a:spcAft>
                          <a:spcPts val="0"/>
                        </a:spcAft>
                        <a:buClrTx/>
                        <a:buSzTx/>
                        <a:buFontTx/>
                        <a:buNone/>
                        <a:tabLst>
                          <a:tab pos="1530350" algn="l"/>
                        </a:tabLst>
                        <a:defRPr/>
                      </a:pPr>
                      <a:r>
                        <a:rPr lang="en-US" sz="2200" dirty="0" err="1">
                          <a:effectLst/>
                          <a:latin typeface="Calibri" panose="020F0502020204030204" pitchFamily="34" charset="0"/>
                          <a:ea typeface="Calibri" panose="020F0502020204030204" pitchFamily="34" charset="0"/>
                          <a:cs typeface="Calibri" panose="020F0502020204030204" pitchFamily="34" charset="0"/>
                        </a:rPr>
                        <a:t>q_VE_comp</a:t>
                      </a:r>
                      <a:endParaRPr lang="en-US" sz="22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tc>
                <a:tc>
                  <a:txBody>
                    <a:bodyPr/>
                    <a:lstStyle/>
                    <a:p>
                      <a:pPr marL="0" marR="0" algn="ctr">
                        <a:lnSpc>
                          <a:spcPct val="115000"/>
                        </a:lnSpc>
                        <a:spcBef>
                          <a:spcPts val="0"/>
                        </a:spcBef>
                        <a:spcAft>
                          <a:spcPts val="0"/>
                        </a:spcAft>
                        <a:tabLst>
                          <a:tab pos="1530350" algn="l"/>
                        </a:tabLst>
                      </a:pPr>
                      <a:r>
                        <a:rPr lang="en-US" sz="2200" dirty="0">
                          <a:effectLst/>
                          <a:latin typeface="Calibri" panose="020F0502020204030204" pitchFamily="34" charset="0"/>
                          <a:ea typeface="Calibri" panose="020F0502020204030204" pitchFamily="34" charset="0"/>
                          <a:cs typeface="Calibri" panose="020F0502020204030204" pitchFamily="34" charset="0"/>
                        </a:rPr>
                        <a:t>19</a:t>
                      </a:r>
                    </a:p>
                  </a:txBody>
                  <a:tcPr marL="68580" marR="68580" marT="0" marB="0"/>
                </a:tc>
                <a:extLst>
                  <a:ext uri="{0D108BD9-81ED-4DB2-BD59-A6C34878D82A}">
                    <a16:rowId xmlns:a16="http://schemas.microsoft.com/office/drawing/2014/main" val="962021209"/>
                  </a:ext>
                </a:extLst>
              </a:tr>
              <a:tr h="92075">
                <a:tc>
                  <a:txBody>
                    <a:bodyPr/>
                    <a:lstStyle/>
                    <a:p>
                      <a:pPr marL="228600" marR="0" lvl="0" indent="0" algn="l" defTabSz="914400" rtl="0" eaLnBrk="1" fontAlgn="auto" latinLnBrk="0" hangingPunct="1">
                        <a:lnSpc>
                          <a:spcPct val="100000"/>
                        </a:lnSpc>
                        <a:spcBef>
                          <a:spcPts val="0"/>
                        </a:spcBef>
                        <a:spcAft>
                          <a:spcPts val="0"/>
                        </a:spcAft>
                        <a:buClrTx/>
                        <a:buSzTx/>
                        <a:buFontTx/>
                        <a:buNone/>
                        <a:tabLst>
                          <a:tab pos="1530350" algn="l"/>
                        </a:tabLst>
                        <a:defRPr/>
                      </a:pPr>
                      <a:r>
                        <a:rPr lang="en-US" sz="2200" b="0" dirty="0">
                          <a:effectLst/>
                          <a:latin typeface="Calibri" panose="020F0502020204030204" pitchFamily="34" charset="0"/>
                          <a:ea typeface="Calibri" panose="020F0502020204030204" pitchFamily="34" charset="0"/>
                          <a:cs typeface="Calibri" panose="020F0502020204030204" pitchFamily="34" charset="0"/>
                        </a:rPr>
                        <a:t>Remaining QALYs if died during biopsy</a:t>
                      </a:r>
                    </a:p>
                  </a:txBody>
                  <a:tcPr marL="68580" marR="68580" marT="0" marB="0"/>
                </a:tc>
                <a:tc>
                  <a:txBody>
                    <a:bodyPr/>
                    <a:lstStyle/>
                    <a:p>
                      <a:pPr marL="0" marR="0">
                        <a:lnSpc>
                          <a:spcPct val="115000"/>
                        </a:lnSpc>
                        <a:spcBef>
                          <a:spcPts val="0"/>
                        </a:spcBef>
                        <a:spcAft>
                          <a:spcPts val="0"/>
                        </a:spcAft>
                        <a:tabLst>
                          <a:tab pos="1530350" algn="l"/>
                        </a:tabLst>
                      </a:pPr>
                      <a:r>
                        <a:rPr lang="en-US" sz="2200" dirty="0" err="1">
                          <a:effectLst/>
                          <a:latin typeface="Calibri" panose="020F0502020204030204" pitchFamily="34" charset="0"/>
                          <a:ea typeface="Calibri" panose="020F0502020204030204" pitchFamily="34" charset="0"/>
                          <a:cs typeface="Calibri" panose="020F0502020204030204" pitchFamily="34" charset="0"/>
                        </a:rPr>
                        <a:t>q_death_biopsy</a:t>
                      </a:r>
                      <a:endParaRPr lang="en-US" sz="22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tc>
                <a:tc>
                  <a:txBody>
                    <a:bodyPr/>
                    <a:lstStyle/>
                    <a:p>
                      <a:pPr marL="0" marR="0" algn="ctr">
                        <a:lnSpc>
                          <a:spcPct val="115000"/>
                        </a:lnSpc>
                        <a:spcBef>
                          <a:spcPts val="0"/>
                        </a:spcBef>
                        <a:spcAft>
                          <a:spcPts val="0"/>
                        </a:spcAft>
                        <a:tabLst>
                          <a:tab pos="1530350" algn="l"/>
                        </a:tabLst>
                      </a:pPr>
                      <a:r>
                        <a:rPr lang="en-US" sz="2200" dirty="0">
                          <a:effectLst/>
                          <a:latin typeface="Calibri" panose="020F0502020204030204" pitchFamily="34" charset="0"/>
                          <a:ea typeface="Calibri" panose="020F0502020204030204" pitchFamily="34" charset="0"/>
                          <a:cs typeface="Calibri" panose="020F0502020204030204" pitchFamily="34" charset="0"/>
                        </a:rPr>
                        <a:t>0</a:t>
                      </a:r>
                    </a:p>
                  </a:txBody>
                  <a:tcPr marL="68580" marR="68580" marT="0" marB="0"/>
                </a:tc>
                <a:extLst>
                  <a:ext uri="{0D108BD9-81ED-4DB2-BD59-A6C34878D82A}">
                    <a16:rowId xmlns:a16="http://schemas.microsoft.com/office/drawing/2014/main" val="1312982687"/>
                  </a:ext>
                </a:extLst>
              </a:tr>
              <a:tr h="92075">
                <a:tc>
                  <a:txBody>
                    <a:bodyPr/>
                    <a:lstStyle/>
                    <a:p>
                      <a:pPr marL="231775" marR="0" indent="0">
                        <a:lnSpc>
                          <a:spcPct val="100000"/>
                        </a:lnSpc>
                        <a:spcBef>
                          <a:spcPts val="0"/>
                        </a:spcBef>
                        <a:spcAft>
                          <a:spcPts val="0"/>
                        </a:spcAft>
                        <a:tabLst>
                          <a:tab pos="1530350" algn="l"/>
                        </a:tabLst>
                      </a:pPr>
                      <a:r>
                        <a:rPr lang="en-US" sz="2200" b="0" dirty="0">
                          <a:effectLst/>
                          <a:latin typeface="Calibri" panose="020F0502020204030204" pitchFamily="34" charset="0"/>
                          <a:ea typeface="Calibri" panose="020F0502020204030204" pitchFamily="34" charset="0"/>
                          <a:cs typeface="Calibri" panose="020F0502020204030204" pitchFamily="34" charset="0"/>
                        </a:rPr>
                        <a:t>One-time QALY loss due to biopsy</a:t>
                      </a:r>
                    </a:p>
                  </a:txBody>
                  <a:tcPr marL="68580" marR="68580" marT="0" marB="0"/>
                </a:tc>
                <a:tc>
                  <a:txBody>
                    <a:bodyPr/>
                    <a:lstStyle/>
                    <a:p>
                      <a:pPr marL="0" marR="0">
                        <a:lnSpc>
                          <a:spcPct val="115000"/>
                        </a:lnSpc>
                        <a:spcBef>
                          <a:spcPts val="0"/>
                        </a:spcBef>
                        <a:spcAft>
                          <a:spcPts val="0"/>
                        </a:spcAft>
                        <a:tabLst>
                          <a:tab pos="1530350" algn="l"/>
                        </a:tabLst>
                      </a:pPr>
                      <a:r>
                        <a:rPr lang="en-US" sz="2200" dirty="0" err="1">
                          <a:effectLst/>
                          <a:latin typeface="Calibri" panose="020F0502020204030204" pitchFamily="34" charset="0"/>
                          <a:ea typeface="Calibri" panose="020F0502020204030204" pitchFamily="34" charset="0"/>
                          <a:cs typeface="Calibri" panose="020F0502020204030204" pitchFamily="34" charset="0"/>
                        </a:rPr>
                        <a:t>q_loss_biopsy</a:t>
                      </a:r>
                      <a:endParaRPr lang="en-US" sz="22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tc>
                <a:tc>
                  <a:txBody>
                    <a:bodyPr/>
                    <a:lstStyle/>
                    <a:p>
                      <a:pPr marL="0" marR="0" algn="ctr">
                        <a:lnSpc>
                          <a:spcPct val="115000"/>
                        </a:lnSpc>
                        <a:spcBef>
                          <a:spcPts val="0"/>
                        </a:spcBef>
                        <a:spcAft>
                          <a:spcPts val="0"/>
                        </a:spcAft>
                        <a:tabLst>
                          <a:tab pos="1530350" algn="l"/>
                        </a:tabLst>
                      </a:pPr>
                      <a:r>
                        <a:rPr lang="en-US" sz="2200" dirty="0">
                          <a:effectLst/>
                          <a:latin typeface="Calibri" panose="020F0502020204030204" pitchFamily="34" charset="0"/>
                          <a:ea typeface="Calibri" panose="020F0502020204030204" pitchFamily="34" charset="0"/>
                          <a:cs typeface="Calibri" panose="020F0502020204030204" pitchFamily="34" charset="0"/>
                        </a:rPr>
                        <a:t>0.01</a:t>
                      </a:r>
                    </a:p>
                  </a:txBody>
                  <a:tcPr marL="68580" marR="68580" marT="0" marB="0"/>
                </a:tc>
                <a:extLst>
                  <a:ext uri="{0D108BD9-81ED-4DB2-BD59-A6C34878D82A}">
                    <a16:rowId xmlns:a16="http://schemas.microsoft.com/office/drawing/2014/main" val="585442263"/>
                  </a:ext>
                </a:extLst>
              </a:tr>
              <a:tr h="92075">
                <a:tc>
                  <a:txBody>
                    <a:bodyPr/>
                    <a:lstStyle/>
                    <a:p>
                      <a:pPr marL="11113" marR="0" indent="0">
                        <a:lnSpc>
                          <a:spcPct val="100000"/>
                        </a:lnSpc>
                        <a:spcBef>
                          <a:spcPts val="0"/>
                        </a:spcBef>
                        <a:spcAft>
                          <a:spcPts val="0"/>
                        </a:spcAft>
                        <a:tabLst>
                          <a:tab pos="1530350" algn="l"/>
                        </a:tabLst>
                      </a:pPr>
                      <a:r>
                        <a:rPr lang="en-US" sz="2200" b="0" dirty="0">
                          <a:effectLst/>
                          <a:latin typeface="Calibri" panose="020F0502020204030204" pitchFamily="34" charset="0"/>
                          <a:ea typeface="Calibri" panose="020F0502020204030204" pitchFamily="34" charset="0"/>
                          <a:cs typeface="Calibri" panose="020F0502020204030204" pitchFamily="34" charset="0"/>
                        </a:rPr>
                        <a:t>Costs</a:t>
                      </a:r>
                    </a:p>
                  </a:txBody>
                  <a:tcPr marL="68580" marR="68580" marT="0" marB="0"/>
                </a:tc>
                <a:tc>
                  <a:txBody>
                    <a:bodyPr/>
                    <a:lstStyle/>
                    <a:p>
                      <a:pPr marL="0" marR="0">
                        <a:lnSpc>
                          <a:spcPct val="115000"/>
                        </a:lnSpc>
                        <a:spcBef>
                          <a:spcPts val="0"/>
                        </a:spcBef>
                        <a:spcAft>
                          <a:spcPts val="0"/>
                        </a:spcAft>
                        <a:tabLst>
                          <a:tab pos="1530350" algn="l"/>
                        </a:tabLst>
                      </a:pPr>
                      <a:endParaRPr lang="en-US" sz="22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tc>
                <a:tc>
                  <a:txBody>
                    <a:bodyPr/>
                    <a:lstStyle/>
                    <a:p>
                      <a:pPr marL="0" marR="0" algn="ctr">
                        <a:lnSpc>
                          <a:spcPct val="115000"/>
                        </a:lnSpc>
                        <a:spcBef>
                          <a:spcPts val="0"/>
                        </a:spcBef>
                        <a:spcAft>
                          <a:spcPts val="0"/>
                        </a:spcAft>
                        <a:tabLst>
                          <a:tab pos="1530350" algn="l"/>
                        </a:tabLst>
                      </a:pPr>
                      <a:endParaRPr lang="en-US" sz="22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tc>
                <a:extLst>
                  <a:ext uri="{0D108BD9-81ED-4DB2-BD59-A6C34878D82A}">
                    <a16:rowId xmlns:a16="http://schemas.microsoft.com/office/drawing/2014/main" val="2885241264"/>
                  </a:ext>
                </a:extLst>
              </a:tr>
              <a:tr h="92075">
                <a:tc>
                  <a:txBody>
                    <a:bodyPr/>
                    <a:lstStyle/>
                    <a:p>
                      <a:pPr marL="228600" marR="0">
                        <a:lnSpc>
                          <a:spcPct val="100000"/>
                        </a:lnSpc>
                        <a:spcBef>
                          <a:spcPts val="0"/>
                        </a:spcBef>
                        <a:spcAft>
                          <a:spcPts val="0"/>
                        </a:spcAft>
                        <a:tabLst>
                          <a:tab pos="1530350" algn="l"/>
                        </a:tabLst>
                      </a:pPr>
                      <a:r>
                        <a:rPr lang="en-US" sz="2200" b="0" dirty="0">
                          <a:effectLst/>
                          <a:latin typeface="Calibri" panose="020F0502020204030204" pitchFamily="34" charset="0"/>
                          <a:ea typeface="Calibri" panose="020F0502020204030204" pitchFamily="34" charset="0"/>
                          <a:cs typeface="Calibri" panose="020F0502020204030204" pitchFamily="34" charset="0"/>
                        </a:rPr>
                        <a:t>Medical care without complications</a:t>
                      </a:r>
                    </a:p>
                  </a:txBody>
                  <a:tcPr marL="68580" marR="68580" marT="0" marB="0"/>
                </a:tc>
                <a:tc>
                  <a:txBody>
                    <a:bodyPr/>
                    <a:lstStyle/>
                    <a:p>
                      <a:pPr marL="0" marR="0">
                        <a:lnSpc>
                          <a:spcPct val="115000"/>
                        </a:lnSpc>
                        <a:spcBef>
                          <a:spcPts val="0"/>
                        </a:spcBef>
                        <a:spcAft>
                          <a:spcPts val="0"/>
                        </a:spcAft>
                        <a:tabLst>
                          <a:tab pos="1530350" algn="l"/>
                        </a:tabLst>
                      </a:pPr>
                      <a:r>
                        <a:rPr lang="en-US" sz="2200" dirty="0" err="1">
                          <a:effectLst/>
                          <a:latin typeface="Calibri" panose="020F0502020204030204" pitchFamily="34" charset="0"/>
                          <a:ea typeface="Calibri" panose="020F0502020204030204" pitchFamily="34" charset="0"/>
                          <a:cs typeface="Calibri" panose="020F0502020204030204" pitchFamily="34" charset="0"/>
                        </a:rPr>
                        <a:t>c_VE</a:t>
                      </a:r>
                      <a:endParaRPr lang="en-US" sz="22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tc>
                <a:tc>
                  <a:txBody>
                    <a:bodyPr/>
                    <a:lstStyle/>
                    <a:p>
                      <a:pPr marL="0" marR="0" algn="ctr">
                        <a:lnSpc>
                          <a:spcPct val="115000"/>
                        </a:lnSpc>
                        <a:spcBef>
                          <a:spcPts val="0"/>
                        </a:spcBef>
                        <a:spcAft>
                          <a:spcPts val="0"/>
                        </a:spcAft>
                        <a:tabLst>
                          <a:tab pos="1530350" algn="l"/>
                        </a:tabLst>
                      </a:pPr>
                      <a:r>
                        <a:rPr lang="en-US" sz="2200" dirty="0">
                          <a:effectLst/>
                          <a:latin typeface="Calibri" panose="020F0502020204030204" pitchFamily="34" charset="0"/>
                          <a:ea typeface="Calibri" panose="020F0502020204030204" pitchFamily="34" charset="0"/>
                          <a:cs typeface="Calibri" panose="020F0502020204030204" pitchFamily="34" charset="0"/>
                        </a:rPr>
                        <a:t>1,200</a:t>
                      </a:r>
                    </a:p>
                  </a:txBody>
                  <a:tcPr marL="68580" marR="68580" marT="0" marB="0"/>
                </a:tc>
                <a:extLst>
                  <a:ext uri="{0D108BD9-81ED-4DB2-BD59-A6C34878D82A}">
                    <a16:rowId xmlns:a16="http://schemas.microsoft.com/office/drawing/2014/main" val="1765738343"/>
                  </a:ext>
                </a:extLst>
              </a:tr>
              <a:tr h="92075">
                <a:tc>
                  <a:txBody>
                    <a:bodyPr/>
                    <a:lstStyle/>
                    <a:p>
                      <a:pPr marL="231775" marR="0" indent="0">
                        <a:lnSpc>
                          <a:spcPct val="100000"/>
                        </a:lnSpc>
                        <a:spcBef>
                          <a:spcPts val="0"/>
                        </a:spcBef>
                        <a:spcAft>
                          <a:spcPts val="0"/>
                        </a:spcAft>
                        <a:tabLst>
                          <a:tab pos="1530350" algn="l"/>
                        </a:tabLst>
                      </a:pPr>
                      <a:r>
                        <a:rPr lang="en-US" sz="2200" b="0" dirty="0">
                          <a:solidFill>
                            <a:schemeClr val="bg1"/>
                          </a:solidFill>
                          <a:effectLst/>
                          <a:latin typeface="Calibri" panose="020F0502020204030204" pitchFamily="34" charset="0"/>
                          <a:ea typeface="Calibri" panose="020F0502020204030204" pitchFamily="34" charset="0"/>
                          <a:cs typeface="Calibri" panose="020F0502020204030204" pitchFamily="34" charset="0"/>
                        </a:rPr>
                        <a:t>Medical care with complications</a:t>
                      </a:r>
                    </a:p>
                  </a:txBody>
                  <a:tcPr marL="68580" marR="68580" marT="0" marB="0"/>
                </a:tc>
                <a:tc>
                  <a:txBody>
                    <a:bodyPr/>
                    <a:lstStyle/>
                    <a:p>
                      <a:pPr marL="0" marR="0">
                        <a:lnSpc>
                          <a:spcPct val="115000"/>
                        </a:lnSpc>
                        <a:spcBef>
                          <a:spcPts val="0"/>
                        </a:spcBef>
                        <a:spcAft>
                          <a:spcPts val="0"/>
                        </a:spcAft>
                        <a:tabLst>
                          <a:tab pos="1530350" algn="l"/>
                        </a:tabLst>
                      </a:pPr>
                      <a:r>
                        <a:rPr lang="en-US" sz="2200" b="0" dirty="0" err="1">
                          <a:solidFill>
                            <a:schemeClr val="tx1"/>
                          </a:solidFill>
                          <a:effectLst/>
                          <a:latin typeface="Calibri" panose="020F0502020204030204" pitchFamily="34" charset="0"/>
                          <a:ea typeface="Calibri" panose="020F0502020204030204" pitchFamily="34" charset="0"/>
                          <a:cs typeface="Calibri" panose="020F0502020204030204" pitchFamily="34" charset="0"/>
                        </a:rPr>
                        <a:t>c_VE_comp</a:t>
                      </a:r>
                      <a:endParaRPr lang="en-US" sz="2200" b="0"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tc>
                  <a:txBody>
                    <a:bodyPr/>
                    <a:lstStyle/>
                    <a:p>
                      <a:pPr marL="0" marR="0" algn="ctr">
                        <a:lnSpc>
                          <a:spcPct val="115000"/>
                        </a:lnSpc>
                        <a:spcBef>
                          <a:spcPts val="0"/>
                        </a:spcBef>
                        <a:spcAft>
                          <a:spcPts val="0"/>
                        </a:spcAft>
                        <a:tabLst>
                          <a:tab pos="1530350" algn="l"/>
                        </a:tabLst>
                      </a:pPr>
                      <a:r>
                        <a:rPr lang="en-US" sz="2200" b="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9,000</a:t>
                      </a:r>
                    </a:p>
                  </a:txBody>
                  <a:tcPr marL="68580" marR="68580" marT="0" marB="0" anchor="ctr"/>
                </a:tc>
                <a:extLst>
                  <a:ext uri="{0D108BD9-81ED-4DB2-BD59-A6C34878D82A}">
                    <a16:rowId xmlns:a16="http://schemas.microsoft.com/office/drawing/2014/main" val="1418516384"/>
                  </a:ext>
                </a:extLst>
              </a:tr>
              <a:tr h="92075">
                <a:tc>
                  <a:txBody>
                    <a:bodyPr/>
                    <a:lstStyle/>
                    <a:p>
                      <a:pPr marL="231775" marR="0" indent="0">
                        <a:lnSpc>
                          <a:spcPct val="100000"/>
                        </a:lnSpc>
                        <a:spcBef>
                          <a:spcPts val="0"/>
                        </a:spcBef>
                        <a:spcAft>
                          <a:spcPts val="0"/>
                        </a:spcAft>
                        <a:tabLst>
                          <a:tab pos="1530350" algn="l"/>
                        </a:tabLst>
                      </a:pPr>
                      <a:r>
                        <a:rPr lang="en-US" sz="2200" b="0" dirty="0">
                          <a:solidFill>
                            <a:schemeClr val="bg1"/>
                          </a:solidFill>
                          <a:effectLst/>
                          <a:latin typeface="Calibri" panose="020F0502020204030204" pitchFamily="34" charset="0"/>
                          <a:ea typeface="Calibri" panose="020F0502020204030204" pitchFamily="34" charset="0"/>
                          <a:cs typeface="Calibri" panose="020F0502020204030204" pitchFamily="34" charset="0"/>
                        </a:rPr>
                        <a:t>Vidarabine</a:t>
                      </a:r>
                    </a:p>
                  </a:txBody>
                  <a:tcPr marL="68580" marR="68580" marT="0" marB="0"/>
                </a:tc>
                <a:tc>
                  <a:txBody>
                    <a:bodyPr/>
                    <a:lstStyle/>
                    <a:p>
                      <a:pPr marL="0" marR="0">
                        <a:lnSpc>
                          <a:spcPct val="115000"/>
                        </a:lnSpc>
                        <a:spcBef>
                          <a:spcPts val="0"/>
                        </a:spcBef>
                        <a:spcAft>
                          <a:spcPts val="0"/>
                        </a:spcAft>
                        <a:tabLst>
                          <a:tab pos="1530350" algn="l"/>
                        </a:tabLst>
                      </a:pPr>
                      <a:r>
                        <a:rPr lang="en-US" sz="2200" b="0" dirty="0" err="1">
                          <a:solidFill>
                            <a:schemeClr val="tx1"/>
                          </a:solidFill>
                          <a:effectLst/>
                          <a:latin typeface="Calibri" panose="020F0502020204030204" pitchFamily="34" charset="0"/>
                          <a:ea typeface="Calibri" panose="020F0502020204030204" pitchFamily="34" charset="0"/>
                          <a:cs typeface="Calibri" panose="020F0502020204030204" pitchFamily="34" charset="0"/>
                        </a:rPr>
                        <a:t>c_tx</a:t>
                      </a:r>
                      <a:endParaRPr lang="en-US" sz="2200" b="0"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tc>
                  <a:txBody>
                    <a:bodyPr/>
                    <a:lstStyle/>
                    <a:p>
                      <a:pPr marL="0" marR="0" algn="ctr">
                        <a:lnSpc>
                          <a:spcPct val="115000"/>
                        </a:lnSpc>
                        <a:spcBef>
                          <a:spcPts val="0"/>
                        </a:spcBef>
                        <a:spcAft>
                          <a:spcPts val="0"/>
                        </a:spcAft>
                        <a:tabLst>
                          <a:tab pos="1530350" algn="l"/>
                        </a:tabLst>
                      </a:pPr>
                      <a:r>
                        <a:rPr lang="en-US" sz="2200" b="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9,500</a:t>
                      </a:r>
                    </a:p>
                  </a:txBody>
                  <a:tcPr marL="68580" marR="68580" marT="0" marB="0" anchor="ctr"/>
                </a:tc>
                <a:extLst>
                  <a:ext uri="{0D108BD9-81ED-4DB2-BD59-A6C34878D82A}">
                    <a16:rowId xmlns:a16="http://schemas.microsoft.com/office/drawing/2014/main" val="2987293792"/>
                  </a:ext>
                </a:extLst>
              </a:tr>
              <a:tr h="92075">
                <a:tc>
                  <a:txBody>
                    <a:bodyPr/>
                    <a:lstStyle/>
                    <a:p>
                      <a:pPr marL="231775" marR="0" indent="0">
                        <a:lnSpc>
                          <a:spcPct val="100000"/>
                        </a:lnSpc>
                        <a:spcBef>
                          <a:spcPts val="0"/>
                        </a:spcBef>
                        <a:spcAft>
                          <a:spcPts val="0"/>
                        </a:spcAft>
                        <a:tabLst>
                          <a:tab pos="1530350" algn="l"/>
                        </a:tabLst>
                      </a:pPr>
                      <a:r>
                        <a:rPr lang="en-US" sz="2200" b="0" dirty="0">
                          <a:solidFill>
                            <a:schemeClr val="bg1"/>
                          </a:solidFill>
                          <a:effectLst/>
                          <a:latin typeface="Calibri" panose="020F0502020204030204" pitchFamily="34" charset="0"/>
                          <a:ea typeface="Calibri" panose="020F0502020204030204" pitchFamily="34" charset="0"/>
                          <a:cs typeface="Calibri" panose="020F0502020204030204" pitchFamily="34" charset="0"/>
                        </a:rPr>
                        <a:t>Biopsy</a:t>
                      </a:r>
                    </a:p>
                  </a:txBody>
                  <a:tcPr marL="68580" marR="68580" marT="0" marB="0"/>
                </a:tc>
                <a:tc>
                  <a:txBody>
                    <a:bodyPr/>
                    <a:lstStyle/>
                    <a:p>
                      <a:pPr marL="0" marR="0">
                        <a:lnSpc>
                          <a:spcPct val="115000"/>
                        </a:lnSpc>
                        <a:spcBef>
                          <a:spcPts val="0"/>
                        </a:spcBef>
                        <a:spcAft>
                          <a:spcPts val="0"/>
                        </a:spcAft>
                        <a:tabLst>
                          <a:tab pos="1530350" algn="l"/>
                        </a:tabLst>
                      </a:pPr>
                      <a:r>
                        <a:rPr lang="en-US" sz="2200" b="0" dirty="0" err="1">
                          <a:solidFill>
                            <a:schemeClr val="tx1"/>
                          </a:solidFill>
                          <a:effectLst/>
                          <a:latin typeface="Calibri" panose="020F0502020204030204" pitchFamily="34" charset="0"/>
                          <a:ea typeface="Calibri" panose="020F0502020204030204" pitchFamily="34" charset="0"/>
                          <a:cs typeface="Calibri" panose="020F0502020204030204" pitchFamily="34" charset="0"/>
                        </a:rPr>
                        <a:t>c_biopsy</a:t>
                      </a:r>
                      <a:endParaRPr lang="en-US" sz="2200" b="0"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tc>
                  <a:txBody>
                    <a:bodyPr/>
                    <a:lstStyle/>
                    <a:p>
                      <a:pPr marL="0" marR="0" algn="ctr">
                        <a:lnSpc>
                          <a:spcPct val="115000"/>
                        </a:lnSpc>
                        <a:spcBef>
                          <a:spcPts val="0"/>
                        </a:spcBef>
                        <a:spcAft>
                          <a:spcPts val="0"/>
                        </a:spcAft>
                        <a:tabLst>
                          <a:tab pos="1530350" algn="l"/>
                        </a:tabLst>
                      </a:pPr>
                      <a:r>
                        <a:rPr lang="en-US" sz="2200" b="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25,000</a:t>
                      </a:r>
                    </a:p>
                  </a:txBody>
                  <a:tcPr marL="68580" marR="68580" marT="0" marB="0" anchor="ctr"/>
                </a:tc>
                <a:extLst>
                  <a:ext uri="{0D108BD9-81ED-4DB2-BD59-A6C34878D82A}">
                    <a16:rowId xmlns:a16="http://schemas.microsoft.com/office/drawing/2014/main" val="2844953895"/>
                  </a:ext>
                </a:extLst>
              </a:tr>
              <a:tr h="92075">
                <a:tc>
                  <a:txBody>
                    <a:bodyPr/>
                    <a:lstStyle/>
                    <a:p>
                      <a:pPr marL="231775" marR="0" indent="0">
                        <a:lnSpc>
                          <a:spcPct val="100000"/>
                        </a:lnSpc>
                        <a:spcBef>
                          <a:spcPts val="0"/>
                        </a:spcBef>
                        <a:spcAft>
                          <a:spcPts val="0"/>
                        </a:spcAft>
                        <a:tabLst>
                          <a:tab pos="1530350" algn="l"/>
                        </a:tabLst>
                      </a:pPr>
                      <a:r>
                        <a:rPr lang="en-US" sz="2200" b="0" dirty="0">
                          <a:solidFill>
                            <a:schemeClr val="bg1"/>
                          </a:solidFill>
                          <a:effectLst/>
                          <a:latin typeface="Calibri" panose="020F0502020204030204" pitchFamily="34" charset="0"/>
                          <a:ea typeface="Calibri" panose="020F0502020204030204" pitchFamily="34" charset="0"/>
                          <a:cs typeface="Calibri" panose="020F0502020204030204" pitchFamily="34" charset="0"/>
                        </a:rPr>
                        <a:t>Lifetime without complications</a:t>
                      </a:r>
                    </a:p>
                  </a:txBody>
                  <a:tcPr marL="68580" marR="68580" marT="0" marB="0"/>
                </a:tc>
                <a:tc>
                  <a:txBody>
                    <a:bodyPr/>
                    <a:lstStyle/>
                    <a:p>
                      <a:pPr marL="0" marR="0">
                        <a:lnSpc>
                          <a:spcPct val="115000"/>
                        </a:lnSpc>
                        <a:spcBef>
                          <a:spcPts val="0"/>
                        </a:spcBef>
                        <a:spcAft>
                          <a:spcPts val="0"/>
                        </a:spcAft>
                        <a:tabLst>
                          <a:tab pos="1530350" algn="l"/>
                        </a:tabLst>
                      </a:pPr>
                      <a:r>
                        <a:rPr lang="en-US" sz="2200" b="0" dirty="0" err="1">
                          <a:solidFill>
                            <a:schemeClr val="tx1"/>
                          </a:solidFill>
                          <a:effectLst/>
                          <a:latin typeface="Calibri" panose="020F0502020204030204" pitchFamily="34" charset="0"/>
                          <a:ea typeface="Calibri" panose="020F0502020204030204" pitchFamily="34" charset="0"/>
                          <a:cs typeface="Calibri" panose="020F0502020204030204" pitchFamily="34" charset="0"/>
                        </a:rPr>
                        <a:t>c_lifetime</a:t>
                      </a:r>
                      <a:endParaRPr lang="en-US" sz="2200" b="0"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tc>
                  <a:txBody>
                    <a:bodyPr/>
                    <a:lstStyle/>
                    <a:p>
                      <a:pPr marL="0" marR="0" algn="ctr">
                        <a:lnSpc>
                          <a:spcPct val="115000"/>
                        </a:lnSpc>
                        <a:spcBef>
                          <a:spcPts val="0"/>
                        </a:spcBef>
                        <a:spcAft>
                          <a:spcPts val="0"/>
                        </a:spcAft>
                        <a:tabLst>
                          <a:tab pos="1530350" algn="l"/>
                        </a:tabLst>
                      </a:pPr>
                      <a:r>
                        <a:rPr lang="en-US" sz="2200" b="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50,000</a:t>
                      </a:r>
                    </a:p>
                  </a:txBody>
                  <a:tcPr marL="68580" marR="68580" marT="0" marB="0" anchor="ctr"/>
                </a:tc>
                <a:extLst>
                  <a:ext uri="{0D108BD9-81ED-4DB2-BD59-A6C34878D82A}">
                    <a16:rowId xmlns:a16="http://schemas.microsoft.com/office/drawing/2014/main" val="2418605096"/>
                  </a:ext>
                </a:extLst>
              </a:tr>
              <a:tr h="92075">
                <a:tc>
                  <a:txBody>
                    <a:bodyPr/>
                    <a:lstStyle/>
                    <a:p>
                      <a:pPr marL="231775" marR="0" lvl="0" indent="0" algn="l" defTabSz="914400" rtl="0" eaLnBrk="1" fontAlgn="auto" latinLnBrk="0" hangingPunct="1">
                        <a:lnSpc>
                          <a:spcPct val="100000"/>
                        </a:lnSpc>
                        <a:spcBef>
                          <a:spcPts val="0"/>
                        </a:spcBef>
                        <a:spcAft>
                          <a:spcPts val="0"/>
                        </a:spcAft>
                        <a:buClrTx/>
                        <a:buSzTx/>
                        <a:buFontTx/>
                        <a:buNone/>
                        <a:tabLst>
                          <a:tab pos="1530350" algn="l"/>
                        </a:tabLst>
                        <a:defRPr/>
                      </a:pPr>
                      <a:r>
                        <a:rPr lang="en-US" sz="2200" b="0" dirty="0">
                          <a:solidFill>
                            <a:schemeClr val="bg1"/>
                          </a:solidFill>
                          <a:effectLst/>
                          <a:latin typeface="Calibri" panose="020F0502020204030204" pitchFamily="34" charset="0"/>
                          <a:ea typeface="Calibri" panose="020F0502020204030204" pitchFamily="34" charset="0"/>
                          <a:cs typeface="Calibri" panose="020F0502020204030204" pitchFamily="34" charset="0"/>
                        </a:rPr>
                        <a:t>Lifetime with complications</a:t>
                      </a:r>
                    </a:p>
                  </a:txBody>
                  <a:tcPr marL="68580" marR="68580" marT="0" marB="0"/>
                </a:tc>
                <a:tc>
                  <a:txBody>
                    <a:bodyPr/>
                    <a:lstStyle/>
                    <a:p>
                      <a:pPr marL="0" marR="0">
                        <a:lnSpc>
                          <a:spcPct val="115000"/>
                        </a:lnSpc>
                        <a:spcBef>
                          <a:spcPts val="0"/>
                        </a:spcBef>
                        <a:spcAft>
                          <a:spcPts val="0"/>
                        </a:spcAft>
                        <a:tabLst>
                          <a:tab pos="1530350" algn="l"/>
                        </a:tabLst>
                      </a:pPr>
                      <a:r>
                        <a:rPr lang="en-US" sz="2200" b="0" dirty="0" err="1">
                          <a:solidFill>
                            <a:schemeClr val="tx1"/>
                          </a:solidFill>
                          <a:effectLst/>
                          <a:latin typeface="Calibri" panose="020F0502020204030204" pitchFamily="34" charset="0"/>
                          <a:ea typeface="Calibri" panose="020F0502020204030204" pitchFamily="34" charset="0"/>
                          <a:cs typeface="Calibri" panose="020F0502020204030204" pitchFamily="34" charset="0"/>
                        </a:rPr>
                        <a:t>c_lifetime_comp</a:t>
                      </a:r>
                      <a:endParaRPr lang="en-US" sz="2200" b="0"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tc>
                  <a:txBody>
                    <a:bodyPr/>
                    <a:lstStyle/>
                    <a:p>
                      <a:pPr marL="0" marR="0" algn="ctr">
                        <a:lnSpc>
                          <a:spcPct val="115000"/>
                        </a:lnSpc>
                        <a:spcBef>
                          <a:spcPts val="0"/>
                        </a:spcBef>
                        <a:spcAft>
                          <a:spcPts val="0"/>
                        </a:spcAft>
                        <a:tabLst>
                          <a:tab pos="1530350" algn="l"/>
                        </a:tabLst>
                      </a:pPr>
                      <a:r>
                        <a:rPr lang="en-US" sz="2200" b="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60,000</a:t>
                      </a:r>
                    </a:p>
                  </a:txBody>
                  <a:tcPr marL="68580" marR="68580" marT="0" marB="0" anchor="ctr"/>
                </a:tc>
                <a:extLst>
                  <a:ext uri="{0D108BD9-81ED-4DB2-BD59-A6C34878D82A}">
                    <a16:rowId xmlns:a16="http://schemas.microsoft.com/office/drawing/2014/main" val="1368428082"/>
                  </a:ext>
                </a:extLst>
              </a:tr>
            </a:tbl>
          </a:graphicData>
        </a:graphic>
      </p:graphicFrame>
    </p:spTree>
    <p:extLst>
      <p:ext uri="{BB962C8B-B14F-4D97-AF65-F5344CB8AC3E}">
        <p14:creationId xmlns:p14="http://schemas.microsoft.com/office/powerpoint/2010/main" val="162231475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hemeDARTH">
  <a:themeElements>
    <a:clrScheme name="DARTH">
      <a:dk1>
        <a:sysClr val="windowText" lastClr="000000"/>
      </a:dk1>
      <a:lt1>
        <a:sysClr val="window" lastClr="FFFFFF"/>
      </a:lt1>
      <a:dk2>
        <a:srgbClr val="696367"/>
      </a:dk2>
      <a:lt2>
        <a:srgbClr val="D9CFC5"/>
      </a:lt2>
      <a:accent1>
        <a:srgbClr val="009999"/>
      </a:accent1>
      <a:accent2>
        <a:srgbClr val="64B636"/>
      </a:accent2>
      <a:accent3>
        <a:srgbClr val="004D99"/>
      </a:accent3>
      <a:accent4>
        <a:srgbClr val="378369"/>
      </a:accent4>
      <a:accent5>
        <a:srgbClr val="F7730B"/>
      </a:accent5>
      <a:accent6>
        <a:srgbClr val="C19859"/>
      </a:accent6>
      <a:hlink>
        <a:srgbClr val="6B9F25"/>
      </a:hlink>
      <a:folHlink>
        <a:srgbClr val="FDAD1E"/>
      </a:folHlink>
    </a:clrScheme>
    <a:fontScheme name="Aspect">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djacency">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extLst>
    <a:ext uri="{05A4C25C-085E-4340-85A3-A5531E510DB2}">
      <thm15:themeFamily xmlns:thm15="http://schemas.microsoft.com/office/thememl/2012/main" name="ThemeDARTH" id="{9AAB4819-0B17-CB4D-852A-5F76AF0F5A64}" vid="{72784F96-721B-7543-B42D-15A68327EA42}"/>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DARTH">
    <a:dk1>
      <a:sysClr val="windowText" lastClr="000000"/>
    </a:dk1>
    <a:lt1>
      <a:sysClr val="window" lastClr="FFFFFF"/>
    </a:lt1>
    <a:dk2>
      <a:srgbClr val="696367"/>
    </a:dk2>
    <a:lt2>
      <a:srgbClr val="D9CFC5"/>
    </a:lt2>
    <a:accent1>
      <a:srgbClr val="009999"/>
    </a:accent1>
    <a:accent2>
      <a:srgbClr val="64B636"/>
    </a:accent2>
    <a:accent3>
      <a:srgbClr val="004D99"/>
    </a:accent3>
    <a:accent4>
      <a:srgbClr val="378369"/>
    </a:accent4>
    <a:accent5>
      <a:srgbClr val="F7730B"/>
    </a:accent5>
    <a:accent6>
      <a:srgbClr val="C19859"/>
    </a:accent6>
    <a:hlink>
      <a:srgbClr val="6B9F25"/>
    </a:hlink>
    <a:folHlink>
      <a:srgbClr val="FDAD1E"/>
    </a:folHlink>
  </a:clrScheme>
</a:themeOverride>
</file>

<file path=docProps/app.xml><?xml version="1.0" encoding="utf-8"?>
<Properties xmlns="http://schemas.openxmlformats.org/officeDocument/2006/extended-properties" xmlns:vt="http://schemas.openxmlformats.org/officeDocument/2006/docPropsVTypes">
  <TotalTime>3700</TotalTime>
  <Words>496</Words>
  <Application>Microsoft Macintosh PowerPoint</Application>
  <PresentationFormat>On-screen Show (4:3)</PresentationFormat>
  <Paragraphs>129</Paragraphs>
  <Slides>11</Slides>
  <Notes>7</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Arial</vt:lpstr>
      <vt:lpstr>Calibri</vt:lpstr>
      <vt:lpstr>Courier New</vt:lpstr>
      <vt:lpstr>Verdana</vt:lpstr>
      <vt:lpstr>ThemeDARTH</vt:lpstr>
      <vt:lpstr>Decision Tree Modeling in R: Example</vt:lpstr>
      <vt:lpstr>Decision Tree Example</vt:lpstr>
      <vt:lpstr>Decision Tree Example</vt:lpstr>
      <vt:lpstr>Decision Tree Example</vt:lpstr>
      <vt:lpstr>PowerPoint Presentation</vt:lpstr>
      <vt:lpstr>PowerPoint Presentation</vt:lpstr>
      <vt:lpstr>PowerPoint Presentation</vt:lpstr>
      <vt:lpstr>Table of Input Parameters</vt:lpstr>
      <vt:lpstr>Table of Input Parameters</vt:lpstr>
      <vt:lpstr>R Session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Decision Tree Modeling in R</dc:title>
  <dc:creator>Alan Yang</dc:creator>
  <cp:lastModifiedBy>Eva Enns</cp:lastModifiedBy>
  <cp:revision>48</cp:revision>
  <cp:lastPrinted>2023-08-21T18:07:54Z</cp:lastPrinted>
  <dcterms:created xsi:type="dcterms:W3CDTF">2020-07-17T19:28:17Z</dcterms:created>
  <dcterms:modified xsi:type="dcterms:W3CDTF">2023-08-21T18:08:00Z</dcterms:modified>
</cp:coreProperties>
</file>