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23"/>
  </p:notesMasterIdLst>
  <p:sldIdLst>
    <p:sldId id="271" r:id="rId2"/>
    <p:sldId id="259" r:id="rId3"/>
    <p:sldId id="260" r:id="rId4"/>
    <p:sldId id="752" r:id="rId5"/>
    <p:sldId id="266" r:id="rId6"/>
    <p:sldId id="290" r:id="rId7"/>
    <p:sldId id="758" r:id="rId8"/>
    <p:sldId id="292" r:id="rId9"/>
    <p:sldId id="756" r:id="rId10"/>
    <p:sldId id="264" r:id="rId11"/>
    <p:sldId id="760" r:id="rId12"/>
    <p:sldId id="759" r:id="rId13"/>
    <p:sldId id="261" r:id="rId14"/>
    <p:sldId id="284" r:id="rId15"/>
    <p:sldId id="265" r:id="rId16"/>
    <p:sldId id="753" r:id="rId17"/>
    <p:sldId id="506" r:id="rId18"/>
    <p:sldId id="522" r:id="rId19"/>
    <p:sldId id="515" r:id="rId20"/>
    <p:sldId id="761" r:id="rId21"/>
    <p:sldId id="29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os Pechlivanoglou" initials="PP" lastIdx="1" clrIdx="0">
    <p:extLst>
      <p:ext uri="{19B8F6BF-5375-455C-9EA6-DF929625EA0E}">
        <p15:presenceInfo xmlns:p15="http://schemas.microsoft.com/office/powerpoint/2012/main" userId="2af05fd9a07126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FE451C-57C5-4C63-9DD7-E24E8389DFCD}" v="6" dt="2026-06-08T20:13:01.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582"/>
    <p:restoredTop sz="94646"/>
  </p:normalViewPr>
  <p:slideViewPr>
    <p:cSldViewPr snapToGrid="0" snapToObjects="1">
      <p:cViewPr varScale="1">
        <p:scale>
          <a:sx n="111" d="100"/>
          <a:sy n="111" d="100"/>
        </p:scale>
        <p:origin x="1212" y="7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Moskalewicz" userId="67899713-eea5-478b-a4d6-677551d8b9a2" providerId="ADAL" clId="{EF381BEB-345A-4724-BAA5-955C60195034}"/>
    <pc:docChg chg="custSel delSld modSld">
      <pc:chgData name="Alexandra Moskalewicz" userId="67899713-eea5-478b-a4d6-677551d8b9a2" providerId="ADAL" clId="{EF381BEB-345A-4724-BAA5-955C60195034}" dt="2026-06-08T20:13:01.030" v="46" actId="478"/>
      <pc:docMkLst>
        <pc:docMk/>
      </pc:docMkLst>
      <pc:sldChg chg="modSp mod">
        <pc:chgData name="Alexandra Moskalewicz" userId="67899713-eea5-478b-a4d6-677551d8b9a2" providerId="ADAL" clId="{EF381BEB-345A-4724-BAA5-955C60195034}" dt="2026-06-08T20:11:22.425" v="5" actId="1076"/>
        <pc:sldMkLst>
          <pc:docMk/>
          <pc:sldMk cId="959953062" sldId="259"/>
        </pc:sldMkLst>
        <pc:spChg chg="mod">
          <ac:chgData name="Alexandra Moskalewicz" userId="67899713-eea5-478b-a4d6-677551d8b9a2" providerId="ADAL" clId="{EF381BEB-345A-4724-BAA5-955C60195034}" dt="2026-06-08T20:11:22.425" v="5" actId="1076"/>
          <ac:spMkLst>
            <pc:docMk/>
            <pc:sldMk cId="959953062" sldId="259"/>
            <ac:spMk id="3" creationId="{00000000-0000-0000-0000-000000000000}"/>
          </ac:spMkLst>
        </pc:spChg>
        <pc:picChg chg="mod">
          <ac:chgData name="Alexandra Moskalewicz" userId="67899713-eea5-478b-a4d6-677551d8b9a2" providerId="ADAL" clId="{EF381BEB-345A-4724-BAA5-955C60195034}" dt="2026-06-08T20:11:15.251" v="1" actId="1076"/>
          <ac:picMkLst>
            <pc:docMk/>
            <pc:sldMk cId="959953062" sldId="259"/>
            <ac:picMk id="2052" creationId="{8B717B59-222A-C285-AADE-9DDF63EBA8DB}"/>
          </ac:picMkLst>
        </pc:picChg>
      </pc:sldChg>
      <pc:sldChg chg="delSp modSp mod">
        <pc:chgData name="Alexandra Moskalewicz" userId="67899713-eea5-478b-a4d6-677551d8b9a2" providerId="ADAL" clId="{EF381BEB-345A-4724-BAA5-955C60195034}" dt="2026-06-08T20:12:15.551" v="35" actId="13926"/>
        <pc:sldMkLst>
          <pc:docMk/>
          <pc:sldMk cId="3053072931" sldId="292"/>
        </pc:sldMkLst>
        <pc:spChg chg="mod">
          <ac:chgData name="Alexandra Moskalewicz" userId="67899713-eea5-478b-a4d6-677551d8b9a2" providerId="ADAL" clId="{EF381BEB-345A-4724-BAA5-955C60195034}" dt="2026-06-08T20:12:15.551" v="35" actId="13926"/>
          <ac:spMkLst>
            <pc:docMk/>
            <pc:sldMk cId="3053072931" sldId="292"/>
            <ac:spMk id="2" creationId="{F369DCFC-26E6-4940-92C2-93BBEAEFCF8F}"/>
          </ac:spMkLst>
        </pc:spChg>
        <pc:picChg chg="del">
          <ac:chgData name="Alexandra Moskalewicz" userId="67899713-eea5-478b-a4d6-677551d8b9a2" providerId="ADAL" clId="{EF381BEB-345A-4724-BAA5-955C60195034}" dt="2026-06-08T20:12:06.877" v="34" actId="478"/>
          <ac:picMkLst>
            <pc:docMk/>
            <pc:sldMk cId="3053072931" sldId="292"/>
            <ac:picMk id="9" creationId="{78E1524A-A755-29E6-A03C-A26DBEEEB950}"/>
          </ac:picMkLst>
        </pc:picChg>
      </pc:sldChg>
      <pc:sldChg chg="addSp delSp">
        <pc:chgData name="Alexandra Moskalewicz" userId="67899713-eea5-478b-a4d6-677551d8b9a2" providerId="ADAL" clId="{EF381BEB-345A-4724-BAA5-955C60195034}" dt="2026-06-08T20:13:01.030" v="46" actId="478"/>
        <pc:sldMkLst>
          <pc:docMk/>
          <pc:sldMk cId="4047374990" sldId="753"/>
        </pc:sldMkLst>
        <pc:picChg chg="add del">
          <ac:chgData name="Alexandra Moskalewicz" userId="67899713-eea5-478b-a4d6-677551d8b9a2" providerId="ADAL" clId="{EF381BEB-345A-4724-BAA5-955C60195034}" dt="2026-06-08T20:13:01.030" v="46" actId="478"/>
          <ac:picMkLst>
            <pc:docMk/>
            <pc:sldMk cId="4047374990" sldId="753"/>
            <ac:picMk id="1026" creationId="{69AC0954-A91E-3A6B-3E68-E3C0389B8521}"/>
          </ac:picMkLst>
        </pc:picChg>
      </pc:sldChg>
      <pc:sldChg chg="del">
        <pc:chgData name="Alexandra Moskalewicz" userId="67899713-eea5-478b-a4d6-677551d8b9a2" providerId="ADAL" clId="{EF381BEB-345A-4724-BAA5-955C60195034}" dt="2026-06-08T20:12:20.929" v="36" actId="47"/>
        <pc:sldMkLst>
          <pc:docMk/>
          <pc:sldMk cId="815812597" sldId="757"/>
        </pc:sldMkLst>
      </pc:sldChg>
      <pc:sldChg chg="modSp mod">
        <pc:chgData name="Alexandra Moskalewicz" userId="67899713-eea5-478b-a4d6-677551d8b9a2" providerId="ADAL" clId="{EF381BEB-345A-4724-BAA5-955C60195034}" dt="2026-06-08T20:11:51.838" v="10" actId="20577"/>
        <pc:sldMkLst>
          <pc:docMk/>
          <pc:sldMk cId="1747507072" sldId="758"/>
        </pc:sldMkLst>
        <pc:spChg chg="mod">
          <ac:chgData name="Alexandra Moskalewicz" userId="67899713-eea5-478b-a4d6-677551d8b9a2" providerId="ADAL" clId="{EF381BEB-345A-4724-BAA5-955C60195034}" dt="2026-06-08T20:11:51.838" v="10" actId="20577"/>
          <ac:spMkLst>
            <pc:docMk/>
            <pc:sldMk cId="1747507072" sldId="758"/>
            <ac:spMk id="4" creationId="{2ADAD27A-E494-4F7F-81E0-9E82E38F6CBE}"/>
          </ac:spMkLst>
        </pc:spChg>
      </pc:sldChg>
      <pc:sldChg chg="delSp modSp mod">
        <pc:chgData name="Alexandra Moskalewicz" userId="67899713-eea5-478b-a4d6-677551d8b9a2" providerId="ADAL" clId="{EF381BEB-345A-4724-BAA5-955C60195034}" dt="2026-06-08T20:12:41.834" v="44" actId="1076"/>
        <pc:sldMkLst>
          <pc:docMk/>
          <pc:sldMk cId="2963545747" sldId="759"/>
        </pc:sldMkLst>
        <pc:spChg chg="del">
          <ac:chgData name="Alexandra Moskalewicz" userId="67899713-eea5-478b-a4d6-677551d8b9a2" providerId="ADAL" clId="{EF381BEB-345A-4724-BAA5-955C60195034}" dt="2026-06-08T20:12:26.127" v="37" actId="478"/>
          <ac:spMkLst>
            <pc:docMk/>
            <pc:sldMk cId="2963545747" sldId="759"/>
            <ac:spMk id="4" creationId="{8AB74A0C-DE2D-FB00-D5A2-D8D6DE700DB3}"/>
          </ac:spMkLst>
        </pc:spChg>
        <pc:spChg chg="mod">
          <ac:chgData name="Alexandra Moskalewicz" userId="67899713-eea5-478b-a4d6-677551d8b9a2" providerId="ADAL" clId="{EF381BEB-345A-4724-BAA5-955C60195034}" dt="2026-06-08T20:12:39.325" v="43" actId="1076"/>
          <ac:spMkLst>
            <pc:docMk/>
            <pc:sldMk cId="2963545747" sldId="759"/>
            <ac:spMk id="7" creationId="{726CEAD1-3707-1561-0E2B-6154BEFCC01A}"/>
          </ac:spMkLst>
        </pc:spChg>
        <pc:picChg chg="del">
          <ac:chgData name="Alexandra Moskalewicz" userId="67899713-eea5-478b-a4d6-677551d8b9a2" providerId="ADAL" clId="{EF381BEB-345A-4724-BAA5-955C60195034}" dt="2026-06-08T20:12:29.499" v="39" actId="478"/>
          <ac:picMkLst>
            <pc:docMk/>
            <pc:sldMk cId="2963545747" sldId="759"/>
            <ac:picMk id="6" creationId="{CB7A8A8C-02AD-F368-5B8A-A010149E879B}"/>
          </ac:picMkLst>
        </pc:picChg>
        <pc:picChg chg="del">
          <ac:chgData name="Alexandra Moskalewicz" userId="67899713-eea5-478b-a4d6-677551d8b9a2" providerId="ADAL" clId="{EF381BEB-345A-4724-BAA5-955C60195034}" dt="2026-06-08T20:12:31.192" v="40" actId="478"/>
          <ac:picMkLst>
            <pc:docMk/>
            <pc:sldMk cId="2963545747" sldId="759"/>
            <ac:picMk id="9" creationId="{3ABD7627-4288-C54D-26D7-369EFB23602C}"/>
          </ac:picMkLst>
        </pc:picChg>
        <pc:picChg chg="del">
          <ac:chgData name="Alexandra Moskalewicz" userId="67899713-eea5-478b-a4d6-677551d8b9a2" providerId="ADAL" clId="{EF381BEB-345A-4724-BAA5-955C60195034}" dt="2026-06-08T20:12:26.910" v="38" actId="478"/>
          <ac:picMkLst>
            <pc:docMk/>
            <pc:sldMk cId="2963545747" sldId="759"/>
            <ac:picMk id="10" creationId="{00E9CF59-4859-E2A4-ED34-5EFB43758837}"/>
          </ac:picMkLst>
        </pc:picChg>
        <pc:picChg chg="mod">
          <ac:chgData name="Alexandra Moskalewicz" userId="67899713-eea5-478b-a4d6-677551d8b9a2" providerId="ADAL" clId="{EF381BEB-345A-4724-BAA5-955C60195034}" dt="2026-06-08T20:12:41.834" v="44" actId="1076"/>
          <ac:picMkLst>
            <pc:docMk/>
            <pc:sldMk cId="2963545747" sldId="759"/>
            <ac:picMk id="2054" creationId="{D2F9442E-2696-A095-D54A-EC902781C1A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22054-F6B9-B04E-9F80-BE6C2BED9348}" type="datetimeFigureOut">
              <a:rPr lang="en-US" smtClean="0"/>
              <a:t>2026-06-08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55542-5B12-4B47-9288-A13A79668078}" type="slidenum">
              <a:rPr lang="en-US" smtClean="0"/>
              <a:t>‹#›</a:t>
            </a:fld>
            <a:endParaRPr lang="en-US"/>
          </a:p>
        </p:txBody>
      </p:sp>
    </p:spTree>
    <p:extLst>
      <p:ext uri="{BB962C8B-B14F-4D97-AF65-F5344CB8AC3E}">
        <p14:creationId xmlns:p14="http://schemas.microsoft.com/office/powerpoint/2010/main" val="181711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2ddbe0e68f_0_14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2ddbe0e68f_0_14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21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4b9d4685eb_0_2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4b9d4685eb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900">
                <a:solidFill>
                  <a:srgbClr val="002327"/>
                </a:solidFill>
                <a:latin typeface="Arial"/>
                <a:ea typeface="Arial"/>
                <a:cs typeface="Arial"/>
                <a:sym typeface="Arial"/>
              </a:rPr>
              <a:t>Before we move on to the basics of R for decision sciences - questions?</a:t>
            </a:r>
            <a:endParaRPr sz="900">
              <a:solidFill>
                <a:srgbClr val="002327"/>
              </a:solidFill>
              <a:latin typeface="Arial"/>
              <a:ea typeface="Arial"/>
              <a:cs typeface="Arial"/>
              <a:sym typeface="Arial"/>
            </a:endParaRPr>
          </a:p>
          <a:p>
            <a:pPr marL="0" lvl="0" indent="0" algn="l" rtl="0">
              <a:spcBef>
                <a:spcPts val="0"/>
              </a:spcBef>
              <a:spcAft>
                <a:spcPts val="0"/>
              </a:spcAft>
              <a:buNone/>
            </a:pPr>
            <a:r>
              <a:rPr lang="nl-NL" sz="900">
                <a:solidFill>
                  <a:srgbClr val="002327"/>
                </a:solidFill>
                <a:latin typeface="Arial"/>
                <a:ea typeface="Arial"/>
                <a:cs typeface="Arial"/>
                <a:sym typeface="Arial"/>
              </a:rPr>
              <a:t>This next section will be a live coding section, we encourage you to follow allong</a:t>
            </a:r>
            <a:endParaRPr sz="900">
              <a:solidFill>
                <a:srgbClr val="002327"/>
              </a:solidFill>
              <a:latin typeface="Arial"/>
              <a:ea typeface="Arial"/>
              <a:cs typeface="Arial"/>
              <a:sym typeface="Arial"/>
            </a:endParaRPr>
          </a:p>
          <a:p>
            <a:pPr marL="0" lvl="0" indent="0" algn="l" rtl="0">
              <a:spcBef>
                <a:spcPts val="0"/>
              </a:spcBef>
              <a:spcAft>
                <a:spcPts val="0"/>
              </a:spcAft>
              <a:buNone/>
            </a:pPr>
            <a:endParaRPr sz="900">
              <a:solidFill>
                <a:srgbClr val="002327"/>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nl-NL" sz="1800" b="1">
                <a:solidFill>
                  <a:srgbClr val="004D99"/>
                </a:solidFill>
              </a:rPr>
              <a:t>Introduction to R outline</a:t>
            </a:r>
            <a:endParaRPr sz="1800" b="1">
              <a:solidFill>
                <a:srgbClr val="004D99"/>
              </a:solidFill>
            </a:endParaRPr>
          </a:p>
          <a:p>
            <a:pPr marL="0" lvl="0" indent="0" algn="l" rtl="0">
              <a:lnSpc>
                <a:spcPct val="115000"/>
              </a:lnSpc>
              <a:spcBef>
                <a:spcPts val="0"/>
              </a:spcBef>
              <a:spcAft>
                <a:spcPts val="0"/>
              </a:spcAft>
              <a:buClr>
                <a:schemeClr val="dk1"/>
              </a:buClr>
              <a:buSzPts val="1100"/>
              <a:buFont typeface="Arial"/>
              <a:buNone/>
            </a:pPr>
            <a:endParaRPr sz="1800"/>
          </a:p>
          <a:p>
            <a:pPr marL="0" lvl="0" indent="0" algn="l" rtl="0">
              <a:lnSpc>
                <a:spcPct val="115000"/>
              </a:lnSpc>
              <a:spcBef>
                <a:spcPts val="0"/>
              </a:spcBef>
              <a:spcAft>
                <a:spcPts val="0"/>
              </a:spcAft>
              <a:buClr>
                <a:schemeClr val="dk1"/>
              </a:buClr>
              <a:buSzPts val="1100"/>
              <a:buFont typeface="Arial"/>
              <a:buNone/>
            </a:pPr>
            <a:r>
              <a:rPr lang="nl-NL" sz="1100"/>
              <a:t>9.00am - 9.15am	Breakfast - meet and greet </a:t>
            </a:r>
            <a:endParaRPr sz="1100"/>
          </a:p>
          <a:p>
            <a:pPr marL="0" lvl="0" indent="0" algn="l" rtl="0">
              <a:lnSpc>
                <a:spcPct val="115000"/>
              </a:lnSpc>
              <a:spcBef>
                <a:spcPts val="0"/>
              </a:spcBef>
              <a:spcAft>
                <a:spcPts val="0"/>
              </a:spcAft>
              <a:buClr>
                <a:schemeClr val="dk1"/>
              </a:buClr>
              <a:buSzPts val="1100"/>
              <a:buFont typeface="Arial"/>
              <a:buNone/>
            </a:pPr>
            <a:r>
              <a:rPr lang="nl-NL" sz="1100"/>
              <a:t>9.15 am - 10.00am	Introduction to R: An overview</a:t>
            </a:r>
            <a:endParaRPr sz="1100"/>
          </a:p>
          <a:p>
            <a:pPr marL="0" lvl="0" indent="0" algn="l" rtl="0">
              <a:lnSpc>
                <a:spcPct val="115000"/>
              </a:lnSpc>
              <a:spcBef>
                <a:spcPts val="0"/>
              </a:spcBef>
              <a:spcAft>
                <a:spcPts val="0"/>
              </a:spcAft>
              <a:buClr>
                <a:schemeClr val="dk1"/>
              </a:buClr>
              <a:buSzPts val="1100"/>
              <a:buFont typeface="Arial"/>
              <a:buNone/>
            </a:pPr>
            <a:r>
              <a:rPr lang="nl-NL" sz="1100"/>
              <a:t>		Graphical Interface</a:t>
            </a:r>
            <a:endParaRPr sz="1100"/>
          </a:p>
          <a:p>
            <a:pPr marL="0" lvl="0" indent="0" algn="l" rtl="0">
              <a:lnSpc>
                <a:spcPct val="115000"/>
              </a:lnSpc>
              <a:spcBef>
                <a:spcPts val="0"/>
              </a:spcBef>
              <a:spcAft>
                <a:spcPts val="0"/>
              </a:spcAft>
              <a:buClr>
                <a:schemeClr val="dk1"/>
              </a:buClr>
              <a:buSzPts val="1100"/>
              <a:buFont typeface="Arial"/>
              <a:buNone/>
            </a:pPr>
            <a:r>
              <a:rPr lang="nl-NL" sz="1100"/>
              <a:t>		Getting help</a:t>
            </a:r>
            <a:endParaRPr sz="1100"/>
          </a:p>
          <a:p>
            <a:pPr marL="0" lvl="0" indent="0" algn="l" rtl="0">
              <a:lnSpc>
                <a:spcPct val="115000"/>
              </a:lnSpc>
              <a:spcBef>
                <a:spcPts val="0"/>
              </a:spcBef>
              <a:spcAft>
                <a:spcPts val="0"/>
              </a:spcAft>
              <a:buClr>
                <a:schemeClr val="dk1"/>
              </a:buClr>
              <a:buSzPts val="1100"/>
              <a:buFont typeface="Arial"/>
              <a:buNone/>
            </a:pPr>
            <a:r>
              <a:rPr lang="nl-NL" sz="1100"/>
              <a:t>		Libraries</a:t>
            </a:r>
            <a:endParaRPr sz="1100"/>
          </a:p>
          <a:p>
            <a:pPr marL="0" lvl="0" indent="0" algn="l" rtl="0">
              <a:lnSpc>
                <a:spcPct val="115000"/>
              </a:lnSpc>
              <a:spcBef>
                <a:spcPts val="0"/>
              </a:spcBef>
              <a:spcAft>
                <a:spcPts val="0"/>
              </a:spcAft>
              <a:buClr>
                <a:schemeClr val="dk1"/>
              </a:buClr>
              <a:buSzPts val="1100"/>
              <a:buFont typeface="Arial"/>
              <a:buNone/>
            </a:pPr>
            <a:r>
              <a:rPr lang="nl-NL" sz="1100"/>
              <a:t>		Simple operations</a:t>
            </a:r>
            <a:endParaRPr sz="1100"/>
          </a:p>
          <a:p>
            <a:pPr marL="0" lvl="0" indent="0" algn="l" rtl="0">
              <a:lnSpc>
                <a:spcPct val="115000"/>
              </a:lnSpc>
              <a:spcBef>
                <a:spcPts val="0"/>
              </a:spcBef>
              <a:spcAft>
                <a:spcPts val="0"/>
              </a:spcAft>
              <a:buClr>
                <a:schemeClr val="dk1"/>
              </a:buClr>
              <a:buSzPts val="1100"/>
              <a:buFont typeface="Arial"/>
              <a:buNone/>
            </a:pPr>
            <a:r>
              <a:rPr lang="nl-NL" sz="1100"/>
              <a:t>10.00am - 10.45am 	Mathematics and statistics in R</a:t>
            </a:r>
            <a:endParaRPr sz="1100"/>
          </a:p>
          <a:p>
            <a:pPr marL="0" lvl="0" indent="0" algn="l" rtl="0">
              <a:lnSpc>
                <a:spcPct val="115000"/>
              </a:lnSpc>
              <a:spcBef>
                <a:spcPts val="0"/>
              </a:spcBef>
              <a:spcAft>
                <a:spcPts val="0"/>
              </a:spcAft>
              <a:buClr>
                <a:schemeClr val="dk1"/>
              </a:buClr>
              <a:buSzPts val="1100"/>
              <a:buFont typeface="Arial"/>
              <a:buNone/>
            </a:pPr>
            <a:r>
              <a:rPr lang="nl-NL" sz="1100"/>
              <a:t>		Assigning values </a:t>
            </a:r>
            <a:endParaRPr sz="1100"/>
          </a:p>
          <a:p>
            <a:pPr marL="0" lvl="0" indent="0" algn="l" rtl="0">
              <a:lnSpc>
                <a:spcPct val="115000"/>
              </a:lnSpc>
              <a:spcBef>
                <a:spcPts val="0"/>
              </a:spcBef>
              <a:spcAft>
                <a:spcPts val="0"/>
              </a:spcAft>
              <a:buClr>
                <a:schemeClr val="dk1"/>
              </a:buClr>
              <a:buSzPts val="1100"/>
              <a:buFont typeface="Arial"/>
              <a:buNone/>
            </a:pPr>
            <a:r>
              <a:rPr lang="nl-NL" sz="1100"/>
              <a:t>		Elements vectors and matrices</a:t>
            </a:r>
            <a:endParaRPr sz="1100"/>
          </a:p>
          <a:p>
            <a:pPr marL="0" lvl="0" indent="0" algn="l" rtl="0">
              <a:lnSpc>
                <a:spcPct val="115000"/>
              </a:lnSpc>
              <a:spcBef>
                <a:spcPts val="0"/>
              </a:spcBef>
              <a:spcAft>
                <a:spcPts val="0"/>
              </a:spcAft>
              <a:buClr>
                <a:schemeClr val="dk1"/>
              </a:buClr>
              <a:buSzPts val="1100"/>
              <a:buFont typeface="Arial"/>
              <a:buNone/>
            </a:pPr>
            <a:r>
              <a:rPr lang="nl-NL" sz="1100"/>
              <a:t>		Vector and matrix operations</a:t>
            </a:r>
            <a:endParaRPr sz="1100"/>
          </a:p>
          <a:p>
            <a:pPr marL="0" lvl="0" indent="0" algn="l" rtl="0">
              <a:lnSpc>
                <a:spcPct val="115000"/>
              </a:lnSpc>
              <a:spcBef>
                <a:spcPts val="0"/>
              </a:spcBef>
              <a:spcAft>
                <a:spcPts val="0"/>
              </a:spcAft>
              <a:buClr>
                <a:schemeClr val="dk1"/>
              </a:buClr>
              <a:buSzPts val="1100"/>
              <a:buFont typeface="Arial"/>
              <a:buNone/>
            </a:pPr>
            <a:r>
              <a:rPr lang="nl-NL" sz="1100"/>
              <a:t>		Distributions</a:t>
            </a:r>
            <a:endParaRPr sz="1100"/>
          </a:p>
          <a:p>
            <a:pPr marL="0" lvl="0" indent="0" algn="l" rtl="0">
              <a:lnSpc>
                <a:spcPct val="115000"/>
              </a:lnSpc>
              <a:spcBef>
                <a:spcPts val="0"/>
              </a:spcBef>
              <a:spcAft>
                <a:spcPts val="0"/>
              </a:spcAft>
              <a:buClr>
                <a:schemeClr val="dk1"/>
              </a:buClr>
              <a:buSzPts val="1100"/>
              <a:buFont typeface="Arial"/>
              <a:buNone/>
            </a:pPr>
            <a:r>
              <a:rPr lang="nl-NL" sz="1100"/>
              <a:t>10.45am - 11.00am 	Coffee break</a:t>
            </a:r>
            <a:endParaRPr sz="1100"/>
          </a:p>
          <a:p>
            <a:pPr marL="0" lvl="0" indent="0" algn="l" rtl="0">
              <a:lnSpc>
                <a:spcPct val="115000"/>
              </a:lnSpc>
              <a:spcBef>
                <a:spcPts val="0"/>
              </a:spcBef>
              <a:spcAft>
                <a:spcPts val="0"/>
              </a:spcAft>
              <a:buClr>
                <a:schemeClr val="dk1"/>
              </a:buClr>
              <a:buSzPts val="1100"/>
              <a:buFont typeface="Arial"/>
              <a:buNone/>
            </a:pPr>
            <a:r>
              <a:rPr lang="nl-NL" sz="1100"/>
              <a:t>11.00am - 12.00pm	Data manipulation and data handling </a:t>
            </a:r>
            <a:endParaRPr sz="1100"/>
          </a:p>
          <a:p>
            <a:pPr marL="0" lvl="0" indent="0" algn="l" rtl="0">
              <a:lnSpc>
                <a:spcPct val="115000"/>
              </a:lnSpc>
              <a:spcBef>
                <a:spcPts val="0"/>
              </a:spcBef>
              <a:spcAft>
                <a:spcPts val="0"/>
              </a:spcAft>
              <a:buClr>
                <a:schemeClr val="dk1"/>
              </a:buClr>
              <a:buSzPts val="1100"/>
              <a:buFont typeface="Arial"/>
              <a:buNone/>
            </a:pPr>
            <a:r>
              <a:rPr lang="nl-NL" sz="1100"/>
              <a:t>		Data input output</a:t>
            </a:r>
            <a:endParaRPr sz="1100"/>
          </a:p>
          <a:p>
            <a:pPr marL="0" lvl="0" indent="0" algn="l" rtl="0">
              <a:lnSpc>
                <a:spcPct val="115000"/>
              </a:lnSpc>
              <a:spcBef>
                <a:spcPts val="0"/>
              </a:spcBef>
              <a:spcAft>
                <a:spcPts val="0"/>
              </a:spcAft>
              <a:buClr>
                <a:schemeClr val="dk1"/>
              </a:buClr>
              <a:buSzPts val="1100"/>
              <a:buFont typeface="Arial"/>
              <a:buNone/>
            </a:pPr>
            <a:r>
              <a:rPr lang="nl-NL" sz="1100"/>
              <a:t>		Data selection</a:t>
            </a:r>
            <a:endParaRPr sz="1100"/>
          </a:p>
          <a:p>
            <a:pPr marL="0" lvl="0" indent="0" algn="l" rtl="0">
              <a:lnSpc>
                <a:spcPct val="115000"/>
              </a:lnSpc>
              <a:spcBef>
                <a:spcPts val="0"/>
              </a:spcBef>
              <a:spcAft>
                <a:spcPts val="0"/>
              </a:spcAft>
              <a:buClr>
                <a:schemeClr val="dk1"/>
              </a:buClr>
              <a:buSzPts val="1100"/>
              <a:buFont typeface="Arial"/>
              <a:buNone/>
            </a:pPr>
            <a:r>
              <a:rPr lang="nl-NL" sz="1100"/>
              <a:t>		Replacing data </a:t>
            </a:r>
            <a:endParaRPr sz="1100"/>
          </a:p>
          <a:p>
            <a:pPr marL="0" lvl="0" indent="0" algn="l" rtl="0">
              <a:lnSpc>
                <a:spcPct val="115000"/>
              </a:lnSpc>
              <a:spcBef>
                <a:spcPts val="0"/>
              </a:spcBef>
              <a:spcAft>
                <a:spcPts val="0"/>
              </a:spcAft>
              <a:buClr>
                <a:schemeClr val="dk1"/>
              </a:buClr>
              <a:buSzPts val="1100"/>
              <a:buFont typeface="Arial"/>
              <a:buNone/>
            </a:pPr>
            <a:r>
              <a:rPr lang="nl-NL" sz="1100"/>
              <a:t>		Converting variables with logical expressions	</a:t>
            </a:r>
            <a:endParaRPr sz="1100"/>
          </a:p>
          <a:p>
            <a:pPr marL="0" lvl="0" indent="0" algn="l" rtl="0">
              <a:lnSpc>
                <a:spcPct val="115000"/>
              </a:lnSpc>
              <a:spcBef>
                <a:spcPts val="0"/>
              </a:spcBef>
              <a:spcAft>
                <a:spcPts val="0"/>
              </a:spcAft>
              <a:buClr>
                <a:schemeClr val="dk1"/>
              </a:buClr>
              <a:buSzPts val="1100"/>
              <a:buFont typeface="Arial"/>
              <a:buNone/>
            </a:pPr>
            <a:r>
              <a:rPr lang="nl-NL" sz="1100"/>
              <a:t>12.00pm - 1.00pm	Lunch Break</a:t>
            </a:r>
            <a:endParaRPr sz="1100"/>
          </a:p>
          <a:p>
            <a:pPr marL="0" lvl="0" indent="0" algn="l" rtl="0">
              <a:lnSpc>
                <a:spcPct val="115000"/>
              </a:lnSpc>
              <a:spcBef>
                <a:spcPts val="0"/>
              </a:spcBef>
              <a:spcAft>
                <a:spcPts val="0"/>
              </a:spcAft>
              <a:buClr>
                <a:schemeClr val="dk1"/>
              </a:buClr>
              <a:buSzPts val="1100"/>
              <a:buFont typeface="Arial"/>
              <a:buNone/>
            </a:pPr>
            <a:r>
              <a:rPr lang="nl-NL" sz="1100"/>
              <a:t>1.00pm - 1.45pm	Plotting in R</a:t>
            </a:r>
            <a:endParaRPr sz="1100"/>
          </a:p>
          <a:p>
            <a:pPr marL="0" lvl="0" indent="0" algn="l" rtl="0">
              <a:lnSpc>
                <a:spcPct val="115000"/>
              </a:lnSpc>
              <a:spcBef>
                <a:spcPts val="0"/>
              </a:spcBef>
              <a:spcAft>
                <a:spcPts val="0"/>
              </a:spcAft>
              <a:buClr>
                <a:schemeClr val="dk1"/>
              </a:buClr>
              <a:buSzPts val="1100"/>
              <a:buFont typeface="Arial"/>
              <a:buNone/>
            </a:pPr>
            <a:r>
              <a:rPr lang="nl-NL" sz="1100"/>
              <a:t>		Scatterplots</a:t>
            </a:r>
            <a:endParaRPr sz="1100"/>
          </a:p>
          <a:p>
            <a:pPr marL="0" lvl="0" indent="0" algn="l" rtl="0">
              <a:lnSpc>
                <a:spcPct val="115000"/>
              </a:lnSpc>
              <a:spcBef>
                <a:spcPts val="0"/>
              </a:spcBef>
              <a:spcAft>
                <a:spcPts val="0"/>
              </a:spcAft>
              <a:buClr>
                <a:schemeClr val="dk1"/>
              </a:buClr>
              <a:buSzPts val="1100"/>
              <a:buFont typeface="Arial"/>
              <a:buNone/>
            </a:pPr>
            <a:r>
              <a:rPr lang="nl-NL" sz="1100"/>
              <a:t>		Bar Plots</a:t>
            </a:r>
            <a:endParaRPr sz="1100"/>
          </a:p>
          <a:p>
            <a:pPr marL="0" lvl="0" indent="0" algn="l" rtl="0">
              <a:lnSpc>
                <a:spcPct val="115000"/>
              </a:lnSpc>
              <a:spcBef>
                <a:spcPts val="0"/>
              </a:spcBef>
              <a:spcAft>
                <a:spcPts val="0"/>
              </a:spcAft>
              <a:buClr>
                <a:schemeClr val="dk1"/>
              </a:buClr>
              <a:buSzPts val="1100"/>
              <a:buFont typeface="Arial"/>
              <a:buNone/>
            </a:pPr>
            <a:r>
              <a:rPr lang="nl-NL" sz="1100"/>
              <a:t> 		Histograms</a:t>
            </a:r>
            <a:endParaRPr sz="1100"/>
          </a:p>
          <a:p>
            <a:pPr marL="0" lvl="0" indent="0" algn="l" rtl="0">
              <a:lnSpc>
                <a:spcPct val="115000"/>
              </a:lnSpc>
              <a:spcBef>
                <a:spcPts val="0"/>
              </a:spcBef>
              <a:spcAft>
                <a:spcPts val="0"/>
              </a:spcAft>
              <a:buClr>
                <a:schemeClr val="dk1"/>
              </a:buClr>
              <a:buSzPts val="1100"/>
              <a:buFont typeface="Arial"/>
              <a:buNone/>
            </a:pPr>
            <a:r>
              <a:rPr lang="nl-NL" sz="1100"/>
              <a:t>		The ggplot package</a:t>
            </a:r>
            <a:endParaRPr sz="1100"/>
          </a:p>
          <a:p>
            <a:pPr marL="0" lvl="0" indent="0" algn="l" rtl="0">
              <a:lnSpc>
                <a:spcPct val="115000"/>
              </a:lnSpc>
              <a:spcBef>
                <a:spcPts val="0"/>
              </a:spcBef>
              <a:spcAft>
                <a:spcPts val="0"/>
              </a:spcAft>
              <a:buClr>
                <a:schemeClr val="dk1"/>
              </a:buClr>
              <a:buSzPts val="1100"/>
              <a:buFont typeface="Arial"/>
              <a:buNone/>
            </a:pPr>
            <a:r>
              <a:rPr lang="nl-NL" sz="1100"/>
              <a:t>1.45pm - 2.30pm	Exercise I &amp; Discussion </a:t>
            </a:r>
            <a:endParaRPr sz="1100"/>
          </a:p>
          <a:p>
            <a:pPr marL="0" lvl="0" indent="0" algn="l" rtl="0">
              <a:lnSpc>
                <a:spcPct val="115000"/>
              </a:lnSpc>
              <a:spcBef>
                <a:spcPts val="0"/>
              </a:spcBef>
              <a:spcAft>
                <a:spcPts val="0"/>
              </a:spcAft>
              <a:buClr>
                <a:schemeClr val="dk1"/>
              </a:buClr>
              <a:buSzPts val="1100"/>
              <a:buFont typeface="Arial"/>
              <a:buNone/>
            </a:pPr>
            <a:r>
              <a:rPr lang="nl-NL" sz="1100"/>
              <a:t>2.30 pm - 2.45pm	Coffee Break</a:t>
            </a:r>
            <a:endParaRPr sz="1100"/>
          </a:p>
          <a:p>
            <a:pPr marL="0" lvl="0" indent="0" algn="l" rtl="0">
              <a:lnSpc>
                <a:spcPct val="115000"/>
              </a:lnSpc>
              <a:spcBef>
                <a:spcPts val="0"/>
              </a:spcBef>
              <a:spcAft>
                <a:spcPts val="0"/>
              </a:spcAft>
              <a:buClr>
                <a:schemeClr val="dk1"/>
              </a:buClr>
              <a:buSzPts val="1100"/>
              <a:buFont typeface="Arial"/>
              <a:buNone/>
            </a:pPr>
            <a:r>
              <a:rPr lang="nl-NL" sz="1100"/>
              <a:t>2.45pm - 3.15pm             Statistical analysis in R</a:t>
            </a:r>
            <a:endParaRPr sz="1100"/>
          </a:p>
          <a:p>
            <a:pPr marL="0" lvl="0" indent="0" algn="l" rtl="0">
              <a:lnSpc>
                <a:spcPct val="115000"/>
              </a:lnSpc>
              <a:spcBef>
                <a:spcPts val="0"/>
              </a:spcBef>
              <a:spcAft>
                <a:spcPts val="0"/>
              </a:spcAft>
              <a:buClr>
                <a:schemeClr val="dk1"/>
              </a:buClr>
              <a:buSzPts val="1100"/>
              <a:buFont typeface="Arial"/>
              <a:buNone/>
            </a:pPr>
            <a:r>
              <a:rPr lang="nl-NL" sz="1100"/>
              <a:t>		Mean, variance, correlations</a:t>
            </a:r>
            <a:endParaRPr sz="1100"/>
          </a:p>
          <a:p>
            <a:pPr marL="0" lvl="0" indent="0" algn="l" rtl="0">
              <a:lnSpc>
                <a:spcPct val="115000"/>
              </a:lnSpc>
              <a:spcBef>
                <a:spcPts val="0"/>
              </a:spcBef>
              <a:spcAft>
                <a:spcPts val="0"/>
              </a:spcAft>
              <a:buClr>
                <a:schemeClr val="dk1"/>
              </a:buClr>
              <a:buSzPts val="1100"/>
              <a:buFont typeface="Arial"/>
              <a:buNone/>
            </a:pPr>
            <a:r>
              <a:rPr lang="nl-NL" sz="1100"/>
              <a:t>		Linear (multiple) regression</a:t>
            </a:r>
            <a:endParaRPr sz="1100"/>
          </a:p>
          <a:p>
            <a:pPr marL="0" lvl="0" indent="0" algn="l" rtl="0">
              <a:lnSpc>
                <a:spcPct val="115000"/>
              </a:lnSpc>
              <a:spcBef>
                <a:spcPts val="0"/>
              </a:spcBef>
              <a:spcAft>
                <a:spcPts val="0"/>
              </a:spcAft>
              <a:buClr>
                <a:schemeClr val="dk1"/>
              </a:buClr>
              <a:buSzPts val="1100"/>
              <a:buFont typeface="Arial"/>
              <a:buNone/>
            </a:pPr>
            <a:r>
              <a:rPr lang="nl-NL" sz="1100"/>
              <a:t>		Regression diagnostics</a:t>
            </a:r>
            <a:endParaRPr sz="1100"/>
          </a:p>
          <a:p>
            <a:pPr marL="0" lvl="0" indent="0" algn="l" rtl="0">
              <a:lnSpc>
                <a:spcPct val="115000"/>
              </a:lnSpc>
              <a:spcBef>
                <a:spcPts val="0"/>
              </a:spcBef>
              <a:spcAft>
                <a:spcPts val="0"/>
              </a:spcAft>
              <a:buClr>
                <a:schemeClr val="dk1"/>
              </a:buClr>
              <a:buSzPts val="1100"/>
              <a:buFont typeface="Arial"/>
              <a:buNone/>
            </a:pPr>
            <a:r>
              <a:rPr lang="nl-NL" sz="1100"/>
              <a:t>		Exercise II &amp; Discussion</a:t>
            </a:r>
            <a:endParaRPr sz="1100"/>
          </a:p>
          <a:p>
            <a:pPr marL="0" lvl="0" indent="0" algn="l" rtl="0">
              <a:lnSpc>
                <a:spcPct val="115000"/>
              </a:lnSpc>
              <a:spcBef>
                <a:spcPts val="0"/>
              </a:spcBef>
              <a:spcAft>
                <a:spcPts val="0"/>
              </a:spcAft>
              <a:buClr>
                <a:schemeClr val="dk1"/>
              </a:buClr>
              <a:buSzPts val="1100"/>
              <a:buFont typeface="Arial"/>
              <a:buNone/>
            </a:pPr>
            <a:r>
              <a:rPr lang="nl-NL" sz="1100"/>
              <a:t>3.15pm - 4.15pm	Advanced data handling in R</a:t>
            </a:r>
            <a:endParaRPr sz="1100"/>
          </a:p>
          <a:p>
            <a:pPr marL="0" lvl="0" indent="0" algn="l" rtl="0">
              <a:lnSpc>
                <a:spcPct val="115000"/>
              </a:lnSpc>
              <a:spcBef>
                <a:spcPts val="0"/>
              </a:spcBef>
              <a:spcAft>
                <a:spcPts val="0"/>
              </a:spcAft>
              <a:buClr>
                <a:schemeClr val="dk1"/>
              </a:buClr>
              <a:buSzPts val="1100"/>
              <a:buFont typeface="Arial"/>
              <a:buNone/>
            </a:pPr>
            <a:r>
              <a:rPr lang="nl-NL" sz="1100"/>
              <a:t>		The dplyr package</a:t>
            </a:r>
            <a:endParaRPr sz="1100"/>
          </a:p>
          <a:p>
            <a:pPr marL="0" lvl="0" indent="0" algn="l" rtl="0">
              <a:lnSpc>
                <a:spcPct val="115000"/>
              </a:lnSpc>
              <a:spcBef>
                <a:spcPts val="0"/>
              </a:spcBef>
              <a:spcAft>
                <a:spcPts val="0"/>
              </a:spcAft>
              <a:buClr>
                <a:schemeClr val="dk1"/>
              </a:buClr>
              <a:buSzPts val="1100"/>
              <a:buFont typeface="Arial"/>
              <a:buNone/>
            </a:pPr>
            <a:r>
              <a:rPr lang="nl-NL" sz="1100"/>
              <a:t>4.15pm - 5.00pm	Logical expressions and random sampling in R</a:t>
            </a:r>
            <a:endParaRPr sz="1100"/>
          </a:p>
          <a:p>
            <a:pPr marL="0" lvl="0" indent="0" algn="l" rtl="0">
              <a:lnSpc>
                <a:spcPct val="115000"/>
              </a:lnSpc>
              <a:spcBef>
                <a:spcPts val="0"/>
              </a:spcBef>
              <a:spcAft>
                <a:spcPts val="0"/>
              </a:spcAft>
              <a:buClr>
                <a:schemeClr val="dk1"/>
              </a:buClr>
              <a:buSzPts val="1100"/>
              <a:buFont typeface="Arial"/>
              <a:buNone/>
            </a:pPr>
            <a:r>
              <a:rPr lang="nl-NL" sz="1100"/>
              <a:t>		Logical expressions </a:t>
            </a:r>
            <a:endParaRPr sz="1100"/>
          </a:p>
          <a:p>
            <a:pPr marL="0" lvl="0" indent="0" algn="l" rtl="0">
              <a:lnSpc>
                <a:spcPct val="115000"/>
              </a:lnSpc>
              <a:spcBef>
                <a:spcPts val="0"/>
              </a:spcBef>
              <a:spcAft>
                <a:spcPts val="0"/>
              </a:spcAft>
              <a:buClr>
                <a:schemeClr val="dk1"/>
              </a:buClr>
              <a:buSzPts val="1100"/>
              <a:buFont typeface="Arial"/>
              <a:buNone/>
            </a:pPr>
            <a:r>
              <a:rPr lang="nl-NL" sz="1100"/>
              <a:t>		Iterative processes </a:t>
            </a:r>
            <a:endParaRPr sz="1100"/>
          </a:p>
          <a:p>
            <a:pPr marL="0" lvl="0" indent="0" algn="l" rtl="0">
              <a:lnSpc>
                <a:spcPct val="115000"/>
              </a:lnSpc>
              <a:spcBef>
                <a:spcPts val="0"/>
              </a:spcBef>
              <a:spcAft>
                <a:spcPts val="0"/>
              </a:spcAft>
              <a:buClr>
                <a:schemeClr val="dk1"/>
              </a:buClr>
              <a:buSzPts val="1100"/>
              <a:buFont typeface="Arial"/>
              <a:buNone/>
            </a:pPr>
            <a:r>
              <a:rPr lang="nl-NL" sz="1100"/>
              <a:t>		Vectorization	</a:t>
            </a:r>
            <a:endParaRPr sz="1100"/>
          </a:p>
          <a:p>
            <a:pPr marL="0" lvl="0" indent="0" algn="l" rtl="0">
              <a:lnSpc>
                <a:spcPct val="115000"/>
              </a:lnSpc>
              <a:spcBef>
                <a:spcPts val="0"/>
              </a:spcBef>
              <a:spcAft>
                <a:spcPts val="0"/>
              </a:spcAft>
              <a:buClr>
                <a:schemeClr val="dk1"/>
              </a:buClr>
              <a:buSzPts val="1100"/>
              <a:buFont typeface="Arial"/>
              <a:buNone/>
            </a:pPr>
            <a:r>
              <a:rPr lang="nl-NL" sz="1100"/>
              <a:t>		Random sampling in R</a:t>
            </a:r>
            <a:endParaRPr sz="1100"/>
          </a:p>
          <a:p>
            <a:pPr marL="0" lvl="0" indent="0" algn="l" rtl="0">
              <a:lnSpc>
                <a:spcPct val="115000"/>
              </a:lnSpc>
              <a:spcBef>
                <a:spcPts val="0"/>
              </a:spcBef>
              <a:spcAft>
                <a:spcPts val="0"/>
              </a:spcAft>
              <a:buClr>
                <a:schemeClr val="dk1"/>
              </a:buClr>
              <a:buSzPts val="1100"/>
              <a:buFont typeface="Arial"/>
              <a:buNone/>
            </a:pPr>
            <a:r>
              <a:rPr lang="nl-NL" sz="1100"/>
              <a:t>				Exercise III &amp; Discussion</a:t>
            </a:r>
            <a:endParaRPr sz="1100"/>
          </a:p>
          <a:p>
            <a:pPr marL="0" lvl="0" indent="0" algn="l" rtl="0">
              <a:spcBef>
                <a:spcPts val="1000"/>
              </a:spcBef>
              <a:spcAft>
                <a:spcPts val="0"/>
              </a:spcAft>
              <a:buNone/>
            </a:pPr>
            <a:endParaRPr sz="900">
              <a:solidFill>
                <a:srgbClr val="002327"/>
              </a:solidFill>
              <a:latin typeface="Arial"/>
              <a:ea typeface="Arial"/>
              <a:cs typeface="Arial"/>
              <a:sym typeface="Arial"/>
            </a:endParaRPr>
          </a:p>
          <a:p>
            <a:pPr marL="0" lvl="0" indent="0" algn="l" rtl="0">
              <a:spcBef>
                <a:spcPts val="0"/>
              </a:spcBef>
              <a:spcAft>
                <a:spcPts val="0"/>
              </a:spcAft>
              <a:buNone/>
            </a:pPr>
            <a:endParaRPr sz="1400"/>
          </a:p>
        </p:txBody>
      </p:sp>
      <p:sp>
        <p:nvSpPr>
          <p:cNvPr id="1197" name="Google Shape;1197;g4b9d4685eb_0_2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6</a:t>
            </a:fld>
            <a:endParaRPr/>
          </a:p>
        </p:txBody>
      </p:sp>
    </p:spTree>
    <p:extLst>
      <p:ext uri="{BB962C8B-B14F-4D97-AF65-F5344CB8AC3E}">
        <p14:creationId xmlns:p14="http://schemas.microsoft.com/office/powerpoint/2010/main" val="701840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4e1cb93c6e_0_7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342900" lvl="0" indent="-88900" algn="l" rtl="0">
              <a:spcBef>
                <a:spcPts val="440"/>
              </a:spcBef>
              <a:spcAft>
                <a:spcPts val="0"/>
              </a:spcAft>
              <a:buClr>
                <a:schemeClr val="dk1"/>
              </a:buClr>
              <a:buSzPts val="1100"/>
              <a:buFont typeface="Arial"/>
              <a:buNone/>
            </a:pPr>
            <a:r>
              <a:rPr lang="nl-NL" sz="1200">
                <a:solidFill>
                  <a:schemeClr val="dk1"/>
                </a:solidFill>
                <a:latin typeface="Verdana"/>
                <a:ea typeface="Verdana"/>
                <a:cs typeface="Verdana"/>
                <a:sym typeface="Verdana"/>
              </a:rPr>
              <a:t>Three main approaches </a:t>
            </a:r>
            <a:endParaRPr sz="1200">
              <a:solidFill>
                <a:schemeClr val="dk1"/>
              </a:solidFill>
              <a:latin typeface="Verdana"/>
              <a:ea typeface="Verdana"/>
              <a:cs typeface="Verdana"/>
              <a:sym typeface="Verdana"/>
            </a:endParaRPr>
          </a:p>
          <a:p>
            <a:pPr marL="457200" lvl="0" indent="-304800" algn="l" rtl="0">
              <a:spcBef>
                <a:spcPts val="440"/>
              </a:spcBef>
              <a:spcAft>
                <a:spcPts val="0"/>
              </a:spcAft>
              <a:buClr>
                <a:srgbClr val="009999"/>
              </a:buClr>
              <a:buSzPts val="1200"/>
              <a:buChar char="•"/>
            </a:pPr>
            <a:r>
              <a:rPr lang="nl-NL" sz="1200">
                <a:solidFill>
                  <a:schemeClr val="dk1"/>
                </a:solidFill>
                <a:latin typeface="Verdana"/>
                <a:ea typeface="Verdana"/>
                <a:cs typeface="Verdana"/>
                <a:sym typeface="Verdana"/>
              </a:rPr>
              <a:t>Specialized decision modeling software</a:t>
            </a:r>
            <a:endParaRPr sz="1200">
              <a:solidFill>
                <a:schemeClr val="dk1"/>
              </a:solidFill>
              <a:latin typeface="Verdana"/>
              <a:ea typeface="Verdana"/>
              <a:cs typeface="Verdana"/>
              <a:sym typeface="Verdana"/>
            </a:endParaRPr>
          </a:p>
          <a:p>
            <a:pPr marL="914400" lvl="1" indent="-304800" algn="l" rtl="0">
              <a:spcBef>
                <a:spcPts val="0"/>
              </a:spcBef>
              <a:spcAft>
                <a:spcPts val="0"/>
              </a:spcAft>
              <a:buClr>
                <a:srgbClr val="64B636"/>
              </a:buClr>
              <a:buSzPts val="1200"/>
              <a:buChar char="•"/>
            </a:pPr>
            <a:r>
              <a:rPr lang="nl-NL" sz="1200">
                <a:solidFill>
                  <a:schemeClr val="dk1"/>
                </a:solidFill>
                <a:latin typeface="Verdana"/>
                <a:ea typeface="Verdana"/>
                <a:cs typeface="Verdana"/>
                <a:sym typeface="Verdana"/>
              </a:rPr>
              <a:t>TreeAge, Data, Crystal8, Arena etc.</a:t>
            </a:r>
            <a:endParaRPr sz="1200">
              <a:solidFill>
                <a:schemeClr val="dk1"/>
              </a:solidFill>
              <a:latin typeface="Verdana"/>
              <a:ea typeface="Verdana"/>
              <a:cs typeface="Verdana"/>
              <a:sym typeface="Verdana"/>
            </a:endParaRPr>
          </a:p>
          <a:p>
            <a:pPr marL="457200" lvl="0" indent="-304800" algn="l" rtl="0">
              <a:spcBef>
                <a:spcPts val="0"/>
              </a:spcBef>
              <a:spcAft>
                <a:spcPts val="0"/>
              </a:spcAft>
              <a:buClr>
                <a:srgbClr val="009999"/>
              </a:buClr>
              <a:buSzPts val="1200"/>
              <a:buChar char="•"/>
            </a:pPr>
            <a:r>
              <a:rPr lang="nl-NL" sz="1200">
                <a:solidFill>
                  <a:schemeClr val="dk1"/>
                </a:solidFill>
                <a:latin typeface="Verdana"/>
                <a:ea typeface="Verdana"/>
                <a:cs typeface="Verdana"/>
                <a:sym typeface="Verdana"/>
              </a:rPr>
              <a:t>Spreadsheet software</a:t>
            </a:r>
            <a:endParaRPr sz="1200">
              <a:solidFill>
                <a:schemeClr val="dk1"/>
              </a:solidFill>
              <a:latin typeface="Verdana"/>
              <a:ea typeface="Verdana"/>
              <a:cs typeface="Verdana"/>
              <a:sym typeface="Verdana"/>
            </a:endParaRPr>
          </a:p>
          <a:p>
            <a:pPr marL="914400" lvl="1" indent="-304800" algn="l" rtl="0">
              <a:spcBef>
                <a:spcPts val="0"/>
              </a:spcBef>
              <a:spcAft>
                <a:spcPts val="0"/>
              </a:spcAft>
              <a:buClr>
                <a:srgbClr val="64B636"/>
              </a:buClr>
              <a:buSzPts val="1200"/>
              <a:buChar char="•"/>
            </a:pPr>
            <a:r>
              <a:rPr lang="nl-NL" sz="1200">
                <a:solidFill>
                  <a:schemeClr val="dk1"/>
                </a:solidFill>
                <a:latin typeface="Verdana"/>
                <a:ea typeface="Verdana"/>
                <a:cs typeface="Verdana"/>
                <a:sym typeface="Verdana"/>
              </a:rPr>
              <a:t>Microsoft Excel, Open/Libre Office</a:t>
            </a:r>
            <a:endParaRPr sz="1200">
              <a:solidFill>
                <a:schemeClr val="dk1"/>
              </a:solidFill>
              <a:latin typeface="Verdana"/>
              <a:ea typeface="Verdana"/>
              <a:cs typeface="Verdana"/>
              <a:sym typeface="Verdana"/>
            </a:endParaRPr>
          </a:p>
          <a:p>
            <a:pPr marL="457200" lvl="0" indent="-304800" algn="l" rtl="0">
              <a:spcBef>
                <a:spcPts val="0"/>
              </a:spcBef>
              <a:spcAft>
                <a:spcPts val="0"/>
              </a:spcAft>
              <a:buClr>
                <a:srgbClr val="009999"/>
              </a:buClr>
              <a:buSzPts val="1200"/>
              <a:buChar char="•"/>
            </a:pPr>
            <a:r>
              <a:rPr lang="nl-NL" sz="1200">
                <a:solidFill>
                  <a:schemeClr val="dk1"/>
                </a:solidFill>
                <a:latin typeface="Verdana"/>
                <a:ea typeface="Verdana"/>
                <a:cs typeface="Verdana"/>
                <a:sym typeface="Verdana"/>
              </a:rPr>
              <a:t>Statistical/ Computer programing software</a:t>
            </a:r>
            <a:endParaRPr sz="1200">
              <a:solidFill>
                <a:schemeClr val="dk1"/>
              </a:solidFill>
              <a:latin typeface="Verdana"/>
              <a:ea typeface="Verdana"/>
              <a:cs typeface="Verdana"/>
              <a:sym typeface="Verdana"/>
            </a:endParaRPr>
          </a:p>
          <a:p>
            <a:pPr marL="914400" lvl="1" indent="-304800" algn="l" rtl="0">
              <a:spcBef>
                <a:spcPts val="0"/>
              </a:spcBef>
              <a:spcAft>
                <a:spcPts val="0"/>
              </a:spcAft>
              <a:buClr>
                <a:srgbClr val="64B636"/>
              </a:buClr>
              <a:buSzPts val="1200"/>
              <a:buChar char="•"/>
            </a:pPr>
            <a:r>
              <a:rPr lang="nl-NL" sz="1200">
                <a:solidFill>
                  <a:schemeClr val="dk1"/>
                </a:solidFill>
                <a:latin typeface="Verdana"/>
                <a:ea typeface="Verdana"/>
                <a:cs typeface="Verdana"/>
                <a:sym typeface="Verdana"/>
              </a:rPr>
              <a:t>Matlab, R, C++, Python, WinBUGS, etc</a:t>
            </a:r>
            <a:endParaRPr sz="1200"/>
          </a:p>
        </p:txBody>
      </p:sp>
      <p:sp>
        <p:nvSpPr>
          <p:cNvPr id="1013" name="Google Shape;1013;g4e1cb93c6e_0_7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938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4e1cb93c6e_0_9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g4e1cb93c6e_0_9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812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err="1">
                <a:solidFill>
                  <a:srgbClr val="000000"/>
                </a:solidFill>
                <a:effectLst/>
                <a:latin typeface=".SF NS"/>
              </a:rPr>
              <a:t>Modeling</a:t>
            </a:r>
            <a:r>
              <a:rPr lang="en-GB" dirty="0">
                <a:solidFill>
                  <a:srgbClr val="000000"/>
                </a:solidFill>
                <a:effectLst/>
                <a:latin typeface=".SF NS"/>
              </a:rPr>
              <a:t> </a:t>
            </a:r>
            <a:r>
              <a:rPr lang="en-GB" dirty="0" err="1">
                <a:solidFill>
                  <a:srgbClr val="000000"/>
                </a:solidFill>
                <a:effectLst/>
                <a:latin typeface=".SF NS"/>
              </a:rPr>
              <a:t>recurreing</a:t>
            </a:r>
            <a:r>
              <a:rPr lang="en-GB" dirty="0">
                <a:solidFill>
                  <a:srgbClr val="000000"/>
                </a:solidFill>
                <a:effectLst/>
                <a:latin typeface=".SF NS"/>
              </a:rPr>
              <a:t> events </a:t>
            </a:r>
          </a:p>
          <a:p>
            <a:endParaRPr lang="en-NL"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rgbClr val="000000"/>
                </a:solidFill>
                <a:effectLst/>
                <a:latin typeface=".SF NS"/>
              </a:rPr>
              <a:t>events of time, ongoing risk over time, competing risk, prognosis</a:t>
            </a:r>
          </a:p>
          <a:p>
            <a:endParaRPr lang="en-NL" dirty="0"/>
          </a:p>
        </p:txBody>
      </p:sp>
      <p:sp>
        <p:nvSpPr>
          <p:cNvPr id="4" name="Slide Number Placeholder 3"/>
          <p:cNvSpPr>
            <a:spLocks noGrp="1"/>
          </p:cNvSpPr>
          <p:nvPr>
            <p:ph type="sldNum" sz="quarter" idx="5"/>
          </p:nvPr>
        </p:nvSpPr>
        <p:spPr/>
        <p:txBody>
          <a:bodyPr/>
          <a:lstStyle/>
          <a:p>
            <a:fld id="{6B41B592-CD91-4953-AB19-08737633D8BB}" type="slidenum">
              <a:rPr lang="en-US" smtClean="0"/>
              <a:pPr/>
              <a:t>17</a:t>
            </a:fld>
            <a:endParaRPr lang="en-US"/>
          </a:p>
        </p:txBody>
      </p:sp>
    </p:spTree>
    <p:extLst>
      <p:ext uri="{BB962C8B-B14F-4D97-AF65-F5344CB8AC3E}">
        <p14:creationId xmlns:p14="http://schemas.microsoft.com/office/powerpoint/2010/main" val="1517647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44717-2170-6521-C969-C064B0DA7A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A0E74-6468-FCA9-2699-78F546F522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A5D6F-E9D6-28B3-C567-A07A9316038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err="1">
                <a:solidFill>
                  <a:srgbClr val="000000"/>
                </a:solidFill>
                <a:effectLst/>
                <a:latin typeface=".SF NS"/>
              </a:rPr>
              <a:t>Modeling</a:t>
            </a:r>
            <a:r>
              <a:rPr lang="en-GB" dirty="0">
                <a:solidFill>
                  <a:srgbClr val="000000"/>
                </a:solidFill>
                <a:effectLst/>
                <a:latin typeface=".SF NS"/>
              </a:rPr>
              <a:t> </a:t>
            </a:r>
            <a:r>
              <a:rPr lang="en-GB" dirty="0" err="1">
                <a:solidFill>
                  <a:srgbClr val="000000"/>
                </a:solidFill>
                <a:effectLst/>
                <a:latin typeface=".SF NS"/>
              </a:rPr>
              <a:t>recurreing</a:t>
            </a:r>
            <a:r>
              <a:rPr lang="en-GB" dirty="0">
                <a:solidFill>
                  <a:srgbClr val="000000"/>
                </a:solidFill>
                <a:effectLst/>
                <a:latin typeface=".SF NS"/>
              </a:rPr>
              <a:t> events </a:t>
            </a:r>
          </a:p>
          <a:p>
            <a:endParaRPr lang="en-NL"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rgbClr val="000000"/>
                </a:solidFill>
                <a:effectLst/>
                <a:latin typeface=".SF NS"/>
              </a:rPr>
              <a:t>events of time, ongoing risk over time, competing risk, prognosis</a:t>
            </a:r>
          </a:p>
          <a:p>
            <a:endParaRPr lang="en-NL" dirty="0"/>
          </a:p>
        </p:txBody>
      </p:sp>
      <p:sp>
        <p:nvSpPr>
          <p:cNvPr id="4" name="Slide Number Placeholder 3">
            <a:extLst>
              <a:ext uri="{FF2B5EF4-FFF2-40B4-BE49-F238E27FC236}">
                <a16:creationId xmlns:a16="http://schemas.microsoft.com/office/drawing/2014/main" id="{CC327A41-AB37-1605-5E8E-8B6ED5A76672}"/>
              </a:ext>
            </a:extLst>
          </p:cNvPr>
          <p:cNvSpPr>
            <a:spLocks noGrp="1"/>
          </p:cNvSpPr>
          <p:nvPr>
            <p:ph type="sldNum" sz="quarter" idx="5"/>
          </p:nvPr>
        </p:nvSpPr>
        <p:spPr/>
        <p:txBody>
          <a:bodyPr/>
          <a:lstStyle/>
          <a:p>
            <a:fld id="{6B41B592-CD91-4953-AB19-08737633D8BB}" type="slidenum">
              <a:rPr lang="en-US" smtClean="0"/>
              <a:pPr/>
              <a:t>18</a:t>
            </a:fld>
            <a:endParaRPr lang="en-US"/>
          </a:p>
        </p:txBody>
      </p:sp>
    </p:spTree>
    <p:extLst>
      <p:ext uri="{BB962C8B-B14F-4D97-AF65-F5344CB8AC3E}">
        <p14:creationId xmlns:p14="http://schemas.microsoft.com/office/powerpoint/2010/main" val="304654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DE4FA-0E7F-35E7-3F73-B12ECBCC0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B606C-8451-2017-5ABB-45AE0F284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DD4696-CA9C-23D8-F560-BA4F97CA680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err="1">
                <a:solidFill>
                  <a:srgbClr val="000000"/>
                </a:solidFill>
                <a:effectLst/>
                <a:latin typeface=".SF NS"/>
              </a:rPr>
              <a:t>Modeling</a:t>
            </a:r>
            <a:r>
              <a:rPr lang="en-GB" dirty="0">
                <a:solidFill>
                  <a:srgbClr val="000000"/>
                </a:solidFill>
                <a:effectLst/>
                <a:latin typeface=".SF NS"/>
              </a:rPr>
              <a:t> </a:t>
            </a:r>
            <a:r>
              <a:rPr lang="en-GB" dirty="0" err="1">
                <a:solidFill>
                  <a:srgbClr val="000000"/>
                </a:solidFill>
                <a:effectLst/>
                <a:latin typeface=".SF NS"/>
              </a:rPr>
              <a:t>recurreing</a:t>
            </a:r>
            <a:r>
              <a:rPr lang="en-GB" dirty="0">
                <a:solidFill>
                  <a:srgbClr val="000000"/>
                </a:solidFill>
                <a:effectLst/>
                <a:latin typeface=".SF NS"/>
              </a:rPr>
              <a:t> events </a:t>
            </a:r>
          </a:p>
          <a:p>
            <a:endParaRPr lang="en-NL"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rgbClr val="000000"/>
                </a:solidFill>
                <a:effectLst/>
                <a:latin typeface=".SF NS"/>
              </a:rPr>
              <a:t>events of time, ongoing risk over time, competing risk, prognosis</a:t>
            </a:r>
          </a:p>
          <a:p>
            <a:endParaRPr lang="en-NL" dirty="0"/>
          </a:p>
        </p:txBody>
      </p:sp>
      <p:sp>
        <p:nvSpPr>
          <p:cNvPr id="4" name="Slide Number Placeholder 3">
            <a:extLst>
              <a:ext uri="{FF2B5EF4-FFF2-40B4-BE49-F238E27FC236}">
                <a16:creationId xmlns:a16="http://schemas.microsoft.com/office/drawing/2014/main" id="{680E92BE-FECA-6DB0-EE8B-93494C9D46D2}"/>
              </a:ext>
            </a:extLst>
          </p:cNvPr>
          <p:cNvSpPr>
            <a:spLocks noGrp="1"/>
          </p:cNvSpPr>
          <p:nvPr>
            <p:ph type="sldNum" sz="quarter" idx="5"/>
          </p:nvPr>
        </p:nvSpPr>
        <p:spPr/>
        <p:txBody>
          <a:bodyPr/>
          <a:lstStyle/>
          <a:p>
            <a:fld id="{6B41B592-CD91-4953-AB19-08737633D8BB}" type="slidenum">
              <a:rPr lang="en-US" smtClean="0"/>
              <a:pPr/>
              <a:t>19</a:t>
            </a:fld>
            <a:endParaRPr lang="en-US"/>
          </a:p>
        </p:txBody>
      </p:sp>
    </p:spTree>
    <p:extLst>
      <p:ext uri="{BB962C8B-B14F-4D97-AF65-F5344CB8AC3E}">
        <p14:creationId xmlns:p14="http://schemas.microsoft.com/office/powerpoint/2010/main" val="191241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8.gi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rgbClr val="0099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3501008"/>
            <a:ext cx="6461760" cy="1066800"/>
          </a:xfrm>
        </p:spPr>
        <p:txBody>
          <a:bodyPr anchor="t">
            <a:normAutofit/>
          </a:bodyPr>
          <a:lstStyle>
            <a:lvl1pPr marL="0" indent="0" algn="l">
              <a:buNone/>
              <a:defRPr sz="2000">
                <a:solidFill>
                  <a:srgbClr val="FEF8F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a:ln>
            <a:noFill/>
          </a:ln>
        </p:spPr>
        <p:txBody>
          <a:bodyPr/>
          <a:lstStyle/>
          <a:p>
            <a:fld id="{0798D939-2D9E-2142-A80A-FFDECD1E5A9B}" type="slidenum">
              <a:rPr lang="en-US" smtClean="0"/>
              <a:t>‹#›</a:t>
            </a:fld>
            <a:endParaRPr lang="en-US"/>
          </a:p>
        </p:txBody>
      </p:sp>
      <p:sp>
        <p:nvSpPr>
          <p:cNvPr id="8" name="Footer Placeholder 4"/>
          <p:cNvSpPr>
            <a:spLocks noGrp="1"/>
          </p:cNvSpPr>
          <p:nvPr>
            <p:ph type="ftr" sz="quarter" idx="3"/>
          </p:nvPr>
        </p:nvSpPr>
        <p:spPr>
          <a:xfrm>
            <a:off x="649288" y="6453336"/>
            <a:ext cx="4786808" cy="374587"/>
          </a:xfrm>
          <a:prstGeom prst="rect">
            <a:avLst/>
          </a:prstGeom>
          <a:noFill/>
        </p:spPr>
        <p:txBody>
          <a:bodyPr vert="horz" lIns="91440" tIns="45720" rIns="91440" bIns="45720" rtlCol="0" anchor="ctr"/>
          <a:lstStyle>
            <a:lvl1pPr algn="l">
              <a:defRPr sz="1200">
                <a:solidFill>
                  <a:schemeClr val="bg1"/>
                </a:solidFill>
              </a:defRPr>
            </a:lvl1pPr>
          </a:lstStyle>
          <a:p>
            <a:endParaRPr lang="en-US"/>
          </a:p>
        </p:txBody>
      </p:sp>
      <p:sp>
        <p:nvSpPr>
          <p:cNvPr id="11" name="Rectangle 10"/>
          <p:cNvSpPr/>
          <p:nvPr/>
        </p:nvSpPr>
        <p:spPr>
          <a:xfrm>
            <a:off x="1815852" y="764704"/>
            <a:ext cx="7308304" cy="2376264"/>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4D99"/>
              </a:solidFill>
            </a:endParaRPr>
          </a:p>
        </p:txBody>
      </p:sp>
      <p:sp>
        <p:nvSpPr>
          <p:cNvPr id="2" name="Title 1"/>
          <p:cNvSpPr>
            <a:spLocks noGrp="1"/>
          </p:cNvSpPr>
          <p:nvPr>
            <p:ph type="ctrTitle"/>
          </p:nvPr>
        </p:nvSpPr>
        <p:spPr>
          <a:xfrm>
            <a:off x="1815852" y="764704"/>
            <a:ext cx="7357120" cy="2384623"/>
          </a:xfrm>
        </p:spPr>
        <p:txBody>
          <a:bodyPr anchor="b"/>
          <a:lstStyle>
            <a:lvl1pPr>
              <a:defRPr sz="6600">
                <a:ln>
                  <a:noFill/>
                </a:ln>
                <a:solidFill>
                  <a:srgbClr val="004D99"/>
                </a:solidFill>
              </a:defRPr>
            </a:lvl1pPr>
          </a:lstStyle>
          <a:p>
            <a:r>
              <a:rPr lang="en-US"/>
              <a:t>Click to edit Master title style</a:t>
            </a:r>
            <a:endParaRPr lang="en-US" dirty="0"/>
          </a:p>
        </p:txBody>
      </p:sp>
      <p:sp>
        <p:nvSpPr>
          <p:cNvPr id="7" name="TextBox 6"/>
          <p:cNvSpPr txBox="1"/>
          <p:nvPr/>
        </p:nvSpPr>
        <p:spPr>
          <a:xfrm>
            <a:off x="653822" y="5807005"/>
            <a:ext cx="7850043" cy="646331"/>
          </a:xfrm>
          <a:prstGeom prst="rect">
            <a:avLst/>
          </a:prstGeom>
          <a:noFill/>
        </p:spPr>
        <p:txBody>
          <a:bodyPr wrap="square" rtlCol="0">
            <a:spAutoFit/>
          </a:bodyPr>
          <a:lstStyle/>
          <a:p>
            <a:r>
              <a:rPr lang="en-US" sz="900" b="1" i="0" kern="1200" dirty="0">
                <a:solidFill>
                  <a:schemeClr val="bg1"/>
                </a:solidFill>
                <a:effectLst/>
                <a:latin typeface="+mn-lt"/>
                <a:ea typeface="+mn-ea"/>
                <a:cs typeface="+mn-cs"/>
              </a:rPr>
              <a:t>© Copyright 2017, THE HOSPITAL FOR SICK CHILDREN AND THE COLLABORATING INSTITUTIONS.</a:t>
            </a:r>
            <a:r>
              <a:rPr lang="en-US" sz="900" b="0" i="0" kern="1200" dirty="0">
                <a:solidFill>
                  <a:schemeClr val="bg1"/>
                </a:solidFill>
                <a:effectLst/>
                <a:latin typeface="+mn-lt"/>
                <a:ea typeface="+mn-ea"/>
                <a:cs typeface="+mn-cs"/>
              </a:rPr>
              <a:t> </a:t>
            </a:r>
          </a:p>
          <a:p>
            <a:r>
              <a:rPr lang="en-US" sz="900" b="0" i="0" kern="1200" dirty="0">
                <a:solidFill>
                  <a:schemeClr val="bg1"/>
                </a:solidFill>
                <a:effectLst/>
                <a:latin typeface="+mn-lt"/>
                <a:ea typeface="+mn-ea"/>
                <a:cs typeface="+mn-cs"/>
              </a:rPr>
              <a:t> 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a:t>
            </a:r>
            <a:endParaRPr lang="en-GB" sz="900" dirty="0">
              <a:solidFill>
                <a:schemeClr val="bg1"/>
              </a:solidFill>
            </a:endParaRPr>
          </a:p>
        </p:txBody>
      </p:sp>
    </p:spTree>
    <p:extLst>
      <p:ext uri="{BB962C8B-B14F-4D97-AF65-F5344CB8AC3E}">
        <p14:creationId xmlns:p14="http://schemas.microsoft.com/office/powerpoint/2010/main" val="239185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76064" y="5315288"/>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976062" y="5915744"/>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2EFF7C-6B03-1149-BC94-C670E2915E06}" type="datetime1">
              <a:rPr lang="en-US" smtClean="0"/>
              <a:t>2026-06-08</a:t>
            </a:fld>
            <a:endParaRPr lang="en-US"/>
          </a:p>
        </p:txBody>
      </p:sp>
      <p:sp>
        <p:nvSpPr>
          <p:cNvPr id="7" name="Slide Number Placeholder 6"/>
          <p:cNvSpPr>
            <a:spLocks noGrp="1"/>
          </p:cNvSpPr>
          <p:nvPr>
            <p:ph type="sldNum" sz="quarter" idx="12"/>
          </p:nvPr>
        </p:nvSpPr>
        <p:spPr/>
        <p:txBody>
          <a:bodyPr/>
          <a:lstStyle/>
          <a:p>
            <a:fld id="{0798D939-2D9E-2142-A80A-FFDECD1E5A9B}" type="slidenum">
              <a:rPr lang="en-US" smtClean="0"/>
              <a:t>‹#›</a:t>
            </a:fld>
            <a:endParaRPr lang="en-US"/>
          </a:p>
        </p:txBody>
      </p:sp>
      <p:sp>
        <p:nvSpPr>
          <p:cNvPr id="9" name="Content Placeholder 8"/>
          <p:cNvSpPr>
            <a:spLocks noGrp="1"/>
          </p:cNvSpPr>
          <p:nvPr>
            <p:ph sz="quarter" idx="13"/>
          </p:nvPr>
        </p:nvSpPr>
        <p:spPr>
          <a:xfrm>
            <a:off x="976063" y="200744"/>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190923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52056" y="5085184"/>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50304" y="0"/>
            <a:ext cx="8458200" cy="4941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52056" y="5685906"/>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F5758B0-CFF6-8C46-BE61-5308A724B3CF}" type="datetime1">
              <a:rPr lang="en-US" smtClean="0"/>
              <a:t>2026-06-08</a:t>
            </a:fld>
            <a:endParaRPr lang="en-US"/>
          </a:p>
        </p:txBody>
      </p:sp>
      <p:sp>
        <p:nvSpPr>
          <p:cNvPr id="9" name="Slide Number Placeholder 8"/>
          <p:cNvSpPr>
            <a:spLocks noGrp="1"/>
          </p:cNvSpPr>
          <p:nvPr>
            <p:ph type="sldNum" sz="quarter" idx="11"/>
          </p:nvPr>
        </p:nvSpPr>
        <p:spPr/>
        <p:txBody>
          <a:bodyPr/>
          <a:lstStyle/>
          <a:p>
            <a:fld id="{0798D939-2D9E-2142-A80A-FFDECD1E5A9B}" type="slidenum">
              <a:rPr lang="en-US" smtClean="0"/>
              <a:t>‹#›</a:t>
            </a:fld>
            <a:endParaRPr lang="en-US"/>
          </a:p>
        </p:txBody>
      </p:sp>
      <p:sp>
        <p:nvSpPr>
          <p:cNvPr id="11"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278860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984448" y="1556792"/>
            <a:ext cx="7620000" cy="46805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4B699-890C-9145-90AF-A40EFFFD3FDC}" type="datetime1">
              <a:rPr lang="en-US" smtClean="0"/>
              <a:t>2026-06-08</a:t>
            </a:fld>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3334361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872"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95672"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49D94-4E0E-5449-9488-4AAD2A7BBA1A}" type="datetime1">
              <a:rPr lang="en-US" smtClean="0"/>
              <a:t>2026-06-08</a:t>
            </a:fld>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2578897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0798D939-2D9E-2142-A80A-FFDECD1E5A9B}" type="slidenum">
              <a:rPr lang="en-US" smtClean="0"/>
              <a:t>‹#›</a:t>
            </a:fld>
            <a:endParaRPr lang="en-US"/>
          </a:p>
        </p:txBody>
      </p:sp>
      <p:sp>
        <p:nvSpPr>
          <p:cNvPr id="5" name="Date Placeholder 4"/>
          <p:cNvSpPr>
            <a:spLocks noGrp="1"/>
          </p:cNvSpPr>
          <p:nvPr>
            <p:ph type="dt" sz="half" idx="12"/>
          </p:nvPr>
        </p:nvSpPr>
        <p:spPr/>
        <p:txBody>
          <a:bodyPr/>
          <a:lstStyle/>
          <a:p>
            <a:fld id="{F6C17BA6-F75E-C04F-A5E3-69E4E65512C6}" type="datetime1">
              <a:rPr lang="en-US" smtClean="0"/>
              <a:t>2026-06-08</a:t>
            </a:fld>
            <a:endParaRPr lang="en-US"/>
          </a:p>
        </p:txBody>
      </p:sp>
      <p:sp>
        <p:nvSpPr>
          <p:cNvPr id="6"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2102614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st slide 2" preserve="1">
  <p:cSld name="Last slide 2">
    <p:bg>
      <p:bgPr>
        <a:solidFill>
          <a:srgbClr val="009999"/>
        </a:solidFill>
        <a:effectLst/>
      </p:bgPr>
    </p:bg>
    <p:spTree>
      <p:nvGrpSpPr>
        <p:cNvPr id="1" name="Shape 144"/>
        <p:cNvGrpSpPr/>
        <p:nvPr/>
      </p:nvGrpSpPr>
      <p:grpSpPr>
        <a:xfrm>
          <a:off x="0" y="0"/>
          <a:ext cx="0" cy="0"/>
          <a:chOff x="0" y="0"/>
          <a:chExt cx="0" cy="0"/>
        </a:xfrm>
      </p:grpSpPr>
      <p:sp>
        <p:nvSpPr>
          <p:cNvPr id="145" name="Google Shape;145;p21"/>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fld id="{9E926637-2292-8D44-AE8C-01E117719C29}" type="datetime1">
              <a:rPr lang="en-US" smtClean="0"/>
              <a:t>2026-06-08</a:t>
            </a:fld>
            <a:endParaRPr lang="en-US"/>
          </a:p>
        </p:txBody>
      </p:sp>
      <p:pic>
        <p:nvPicPr>
          <p:cNvPr id="146" name="Google Shape;146;p21" descr="Image result for website icon white"/>
          <p:cNvPicPr preferRelativeResize="0"/>
          <p:nvPr/>
        </p:nvPicPr>
        <p:blipFill rotWithShape="1">
          <a:blip r:embed="rId2">
            <a:alphaModFix/>
          </a:blip>
          <a:srcRect/>
          <a:stretch/>
        </p:blipFill>
        <p:spPr>
          <a:xfrm>
            <a:off x="1835696" y="2243336"/>
            <a:ext cx="540000" cy="540000"/>
          </a:xfrm>
          <a:prstGeom prst="rect">
            <a:avLst/>
          </a:prstGeom>
          <a:noFill/>
          <a:ln>
            <a:noFill/>
          </a:ln>
        </p:spPr>
      </p:pic>
      <p:sp>
        <p:nvSpPr>
          <p:cNvPr id="147" name="Google Shape;147;p21"/>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lang="en-US"/>
          </a:p>
        </p:txBody>
      </p:sp>
      <p:sp>
        <p:nvSpPr>
          <p:cNvPr id="148" name="Google Shape;148;p21"/>
          <p:cNvSpPr>
            <a:spLocks noGrp="1"/>
          </p:cNvSpPr>
          <p:nvPr>
            <p:ph type="sldNum" idx="12"/>
          </p:nvPr>
        </p:nvSpPr>
        <p:spPr>
          <a:xfrm>
            <a:off x="8559864" y="6453336"/>
            <a:ext cx="548700" cy="396300"/>
          </a:xfrm>
          <a:prstGeom prst="bracketPair">
            <a:avLst/>
          </a:prstGeom>
          <a:noFill/>
          <a:ln>
            <a:noFill/>
          </a:ln>
        </p:spPr>
        <p:txBody>
          <a:bodyPr spcFirstLastPara="1" wrap="square" lIns="0" tIns="0" rIns="0" bIns="0" anchor="ctr" anchorCtr="0">
            <a:noAutofit/>
          </a:bodyPr>
          <a:lstStyle>
            <a:lvl1pPr marL="0" marR="0" lvl="0" indent="0" algn="ctr" rtl="0">
              <a:spcBef>
                <a:spcPts val="0"/>
              </a:spcBef>
              <a:buNone/>
              <a:defRPr sz="1800">
                <a:solidFill>
                  <a:schemeClr val="lt1"/>
                </a:solidFill>
                <a:latin typeface="Verdana"/>
                <a:ea typeface="Verdana"/>
                <a:cs typeface="Verdana"/>
                <a:sym typeface="Verdana"/>
              </a:defRPr>
            </a:lvl1pPr>
            <a:lvl2pPr marL="0" marR="0" lvl="1" indent="0" algn="ctr" rtl="0">
              <a:spcBef>
                <a:spcPts val="0"/>
              </a:spcBef>
              <a:buNone/>
              <a:defRPr sz="1800">
                <a:solidFill>
                  <a:schemeClr val="lt1"/>
                </a:solidFill>
                <a:latin typeface="Verdana"/>
                <a:ea typeface="Verdana"/>
                <a:cs typeface="Verdana"/>
                <a:sym typeface="Verdana"/>
              </a:defRPr>
            </a:lvl2pPr>
            <a:lvl3pPr marL="0" marR="0" lvl="2" indent="0" algn="ctr" rtl="0">
              <a:spcBef>
                <a:spcPts val="0"/>
              </a:spcBef>
              <a:buNone/>
              <a:defRPr sz="1800">
                <a:solidFill>
                  <a:schemeClr val="lt1"/>
                </a:solidFill>
                <a:latin typeface="Verdana"/>
                <a:ea typeface="Verdana"/>
                <a:cs typeface="Verdana"/>
                <a:sym typeface="Verdana"/>
              </a:defRPr>
            </a:lvl3pPr>
            <a:lvl4pPr marL="0" marR="0" lvl="3" indent="0" algn="ctr" rtl="0">
              <a:spcBef>
                <a:spcPts val="0"/>
              </a:spcBef>
              <a:buNone/>
              <a:defRPr sz="1800">
                <a:solidFill>
                  <a:schemeClr val="lt1"/>
                </a:solidFill>
                <a:latin typeface="Verdana"/>
                <a:ea typeface="Verdana"/>
                <a:cs typeface="Verdana"/>
                <a:sym typeface="Verdana"/>
              </a:defRPr>
            </a:lvl4pPr>
            <a:lvl5pPr marL="0" marR="0" lvl="4" indent="0" algn="ctr" rtl="0">
              <a:spcBef>
                <a:spcPts val="0"/>
              </a:spcBef>
              <a:buNone/>
              <a:defRPr sz="1800">
                <a:solidFill>
                  <a:schemeClr val="lt1"/>
                </a:solidFill>
                <a:latin typeface="Verdana"/>
                <a:ea typeface="Verdana"/>
                <a:cs typeface="Verdana"/>
                <a:sym typeface="Verdana"/>
              </a:defRPr>
            </a:lvl5pPr>
            <a:lvl6pPr marL="0" marR="0" lvl="5" indent="0" algn="ctr" rtl="0">
              <a:spcBef>
                <a:spcPts val="0"/>
              </a:spcBef>
              <a:buNone/>
              <a:defRPr sz="1800">
                <a:solidFill>
                  <a:schemeClr val="lt1"/>
                </a:solidFill>
                <a:latin typeface="Verdana"/>
                <a:ea typeface="Verdana"/>
                <a:cs typeface="Verdana"/>
                <a:sym typeface="Verdana"/>
              </a:defRPr>
            </a:lvl6pPr>
            <a:lvl7pPr marL="0" marR="0" lvl="6" indent="0" algn="ctr" rtl="0">
              <a:spcBef>
                <a:spcPts val="0"/>
              </a:spcBef>
              <a:buNone/>
              <a:defRPr sz="1800">
                <a:solidFill>
                  <a:schemeClr val="lt1"/>
                </a:solidFill>
                <a:latin typeface="Verdana"/>
                <a:ea typeface="Verdana"/>
                <a:cs typeface="Verdana"/>
                <a:sym typeface="Verdana"/>
              </a:defRPr>
            </a:lvl7pPr>
            <a:lvl8pPr marL="0" marR="0" lvl="7" indent="0" algn="ctr" rtl="0">
              <a:spcBef>
                <a:spcPts val="0"/>
              </a:spcBef>
              <a:buNone/>
              <a:defRPr sz="1800">
                <a:solidFill>
                  <a:schemeClr val="lt1"/>
                </a:solidFill>
                <a:latin typeface="Verdana"/>
                <a:ea typeface="Verdana"/>
                <a:cs typeface="Verdana"/>
                <a:sym typeface="Verdana"/>
              </a:defRPr>
            </a:lvl8pPr>
            <a:lvl9pPr marL="0" marR="0" lvl="8" indent="0" algn="ctr" rtl="0">
              <a:spcBef>
                <a:spcPts val="0"/>
              </a:spcBef>
              <a:buNone/>
              <a:defRPr sz="1800">
                <a:solidFill>
                  <a:schemeClr val="lt1"/>
                </a:solidFill>
                <a:latin typeface="Verdana"/>
                <a:ea typeface="Verdana"/>
                <a:cs typeface="Verdana"/>
                <a:sym typeface="Verdana"/>
              </a:defRPr>
            </a:lvl9pPr>
          </a:lstStyle>
          <a:p>
            <a:fld id="{0798D939-2D9E-2142-A80A-FFDECD1E5A9B}" type="slidenum">
              <a:rPr lang="en-US" smtClean="0"/>
              <a:t>‹#›</a:t>
            </a:fld>
            <a:endParaRPr lang="en-US"/>
          </a:p>
        </p:txBody>
      </p:sp>
      <p:pic>
        <p:nvPicPr>
          <p:cNvPr id="149" name="Google Shape;149;p21"/>
          <p:cNvPicPr preferRelativeResize="0"/>
          <p:nvPr/>
        </p:nvPicPr>
        <p:blipFill rotWithShape="1">
          <a:blip r:embed="rId3">
            <a:alphaModFix/>
          </a:blip>
          <a:srcRect/>
          <a:stretch/>
        </p:blipFill>
        <p:spPr>
          <a:xfrm>
            <a:off x="1835696" y="2927472"/>
            <a:ext cx="576000" cy="576000"/>
          </a:xfrm>
          <a:prstGeom prst="rect">
            <a:avLst/>
          </a:prstGeom>
          <a:noFill/>
          <a:ln>
            <a:noFill/>
          </a:ln>
        </p:spPr>
      </p:pic>
      <p:pic>
        <p:nvPicPr>
          <p:cNvPr id="150" name="Google Shape;150;p21"/>
          <p:cNvPicPr preferRelativeResize="0"/>
          <p:nvPr/>
        </p:nvPicPr>
        <p:blipFill rotWithShape="1">
          <a:blip r:embed="rId4">
            <a:alphaModFix/>
          </a:blip>
          <a:srcRect/>
          <a:stretch/>
        </p:blipFill>
        <p:spPr>
          <a:xfrm>
            <a:off x="1856233" y="3719560"/>
            <a:ext cx="540000" cy="540000"/>
          </a:xfrm>
          <a:prstGeom prst="rect">
            <a:avLst/>
          </a:prstGeom>
          <a:noFill/>
          <a:ln>
            <a:noFill/>
          </a:ln>
        </p:spPr>
      </p:pic>
      <p:sp>
        <p:nvSpPr>
          <p:cNvPr id="151" name="Google Shape;151;p21"/>
          <p:cNvSpPr txBox="1"/>
          <p:nvPr/>
        </p:nvSpPr>
        <p:spPr>
          <a:xfrm>
            <a:off x="2588275" y="3835675"/>
            <a:ext cx="5121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https://www.linkedin.com/groups/8635339</a:t>
            </a:r>
            <a:endParaRPr sz="1400">
              <a:solidFill>
                <a:schemeClr val="lt1"/>
              </a:solidFill>
              <a:latin typeface="Verdana"/>
              <a:ea typeface="Verdana"/>
              <a:cs typeface="Verdana"/>
              <a:sym typeface="Verdana"/>
            </a:endParaRPr>
          </a:p>
        </p:txBody>
      </p:sp>
      <p:sp>
        <p:nvSpPr>
          <p:cNvPr id="152" name="Google Shape;152;p21"/>
          <p:cNvSpPr txBox="1"/>
          <p:nvPr/>
        </p:nvSpPr>
        <p:spPr>
          <a:xfrm>
            <a:off x="2588275" y="3071488"/>
            <a:ext cx="5574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https://github.com/organizations/DARTH-git</a:t>
            </a:r>
            <a:endParaRPr sz="1400">
              <a:solidFill>
                <a:schemeClr val="lt1"/>
              </a:solidFill>
              <a:latin typeface="Verdana"/>
              <a:ea typeface="Verdana"/>
              <a:cs typeface="Verdana"/>
              <a:sym typeface="Verdana"/>
            </a:endParaRPr>
          </a:p>
        </p:txBody>
      </p:sp>
      <p:sp>
        <p:nvSpPr>
          <p:cNvPr id="153" name="Google Shape;153;p21"/>
          <p:cNvSpPr txBox="1"/>
          <p:nvPr/>
        </p:nvSpPr>
        <p:spPr>
          <a:xfrm>
            <a:off x="653822" y="5807005"/>
            <a:ext cx="7850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900" b="1" i="0" dirty="0">
                <a:solidFill>
                  <a:schemeClr val="lt1"/>
                </a:solidFill>
                <a:latin typeface="Verdana"/>
                <a:ea typeface="Verdana"/>
                <a:cs typeface="Verdana"/>
                <a:sym typeface="Verdana"/>
              </a:rPr>
              <a:t>© Copyright 2017, THE HOSPITAL FOR SICK CHILDREN AND THE COLLABORATING INSTITUTIONS.</a:t>
            </a:r>
            <a:r>
              <a:rPr lang="nl-NL" sz="900" b="0" i="0" dirty="0">
                <a:solidFill>
                  <a:schemeClr val="lt1"/>
                </a:solidFill>
                <a:latin typeface="Verdana"/>
                <a:ea typeface="Verdana"/>
                <a:cs typeface="Verdana"/>
                <a:sym typeface="Verdana"/>
              </a:rPr>
              <a:t> </a:t>
            </a:r>
            <a:endParaRPr dirty="0"/>
          </a:p>
          <a:p>
            <a:pPr marL="0" marR="0" lvl="0" indent="0" algn="l" rtl="0">
              <a:spcBef>
                <a:spcPts val="0"/>
              </a:spcBef>
              <a:spcAft>
                <a:spcPts val="0"/>
              </a:spcAft>
              <a:buNone/>
            </a:pPr>
            <a:r>
              <a:rPr lang="en-US" sz="900" b="0" i="0" kern="1200" dirty="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r>
              <a:rPr lang="nl-NL" sz="900" b="0" i="0" dirty="0">
                <a:solidFill>
                  <a:schemeClr val="lt1"/>
                </a:solidFill>
                <a:latin typeface="Verdana"/>
                <a:ea typeface="Verdana"/>
                <a:cs typeface="Verdana"/>
                <a:sym typeface="Verdana"/>
              </a:rPr>
              <a:t> </a:t>
            </a:r>
            <a:endParaRPr sz="900" dirty="0">
              <a:solidFill>
                <a:schemeClr val="lt1"/>
              </a:solidFill>
              <a:latin typeface="Verdana"/>
              <a:ea typeface="Verdana"/>
              <a:cs typeface="Verdana"/>
              <a:sym typeface="Verdana"/>
            </a:endParaRPr>
          </a:p>
        </p:txBody>
      </p:sp>
      <p:sp>
        <p:nvSpPr>
          <p:cNvPr id="154" name="Google Shape;154;p21"/>
          <p:cNvSpPr/>
          <p:nvPr/>
        </p:nvSpPr>
        <p:spPr>
          <a:xfrm>
            <a:off x="1815058" y="620688"/>
            <a:ext cx="7308300" cy="1188000"/>
          </a:xfrm>
          <a:prstGeom prst="rect">
            <a:avLst/>
          </a:prstGeom>
          <a:solidFill>
            <a:srgbClr val="FEF8F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4D99"/>
              </a:solidFill>
              <a:latin typeface="Verdana"/>
              <a:ea typeface="Verdana"/>
              <a:cs typeface="Verdana"/>
              <a:sym typeface="Verdana"/>
            </a:endParaRPr>
          </a:p>
        </p:txBody>
      </p:sp>
      <p:sp>
        <p:nvSpPr>
          <p:cNvPr id="155" name="Google Shape;155;p21"/>
          <p:cNvSpPr txBox="1"/>
          <p:nvPr/>
        </p:nvSpPr>
        <p:spPr>
          <a:xfrm>
            <a:off x="2588275" y="2363475"/>
            <a:ext cx="5574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a:solidFill>
                  <a:schemeClr val="lt1"/>
                </a:solidFill>
                <a:latin typeface="Verdana"/>
                <a:ea typeface="Verdana"/>
                <a:cs typeface="Verdana"/>
                <a:sym typeface="Verdana"/>
              </a:rPr>
              <a:t>http://darthworkgroup.com/</a:t>
            </a:r>
            <a:endParaRPr sz="1400">
              <a:solidFill>
                <a:schemeClr val="lt1"/>
              </a:solidFill>
              <a:latin typeface="Verdana"/>
              <a:ea typeface="Verdana"/>
              <a:cs typeface="Verdana"/>
              <a:sym typeface="Verdana"/>
            </a:endParaRPr>
          </a:p>
        </p:txBody>
      </p:sp>
      <p:sp>
        <p:nvSpPr>
          <p:cNvPr id="156" name="Google Shape;156;p21"/>
          <p:cNvSpPr txBox="1"/>
          <p:nvPr/>
        </p:nvSpPr>
        <p:spPr>
          <a:xfrm>
            <a:off x="2588275" y="4577563"/>
            <a:ext cx="5121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a:solidFill>
                  <a:schemeClr val="lt1"/>
                </a:solidFill>
                <a:latin typeface="Verdana"/>
                <a:ea typeface="Verdana"/>
                <a:cs typeface="Verdana"/>
                <a:sym typeface="Verdana"/>
              </a:rPr>
              <a:t>@DARTHworkgroup</a:t>
            </a:r>
            <a:endParaRPr sz="1400">
              <a:solidFill>
                <a:schemeClr val="lt1"/>
              </a:solidFill>
              <a:latin typeface="Verdana"/>
              <a:ea typeface="Verdana"/>
              <a:cs typeface="Verdana"/>
              <a:sym typeface="Verdana"/>
            </a:endParaRPr>
          </a:p>
        </p:txBody>
      </p:sp>
      <p:pic>
        <p:nvPicPr>
          <p:cNvPr id="157" name="Google Shape;157;p21"/>
          <p:cNvPicPr preferRelativeResize="0"/>
          <p:nvPr/>
        </p:nvPicPr>
        <p:blipFill>
          <a:blip r:embed="rId5">
            <a:alphaModFix/>
          </a:blip>
          <a:stretch>
            <a:fillRect/>
          </a:stretch>
        </p:blipFill>
        <p:spPr>
          <a:xfrm>
            <a:off x="1835700" y="4475625"/>
            <a:ext cx="576000" cy="5760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842708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st slide">
    <p:bg>
      <p:bgPr>
        <a:solidFill>
          <a:srgbClr val="009999"/>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D5A4D17-DDD3-B845-A3D5-EC71CA85C871}" type="datetime1">
              <a:rPr lang="en-US" smtClean="0"/>
              <a:t>2026-06-08</a:t>
            </a:fld>
            <a:endParaRPr lang="en-US"/>
          </a:p>
        </p:txBody>
      </p:sp>
      <p:pic>
        <p:nvPicPr>
          <p:cNvPr id="1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770" y="2279647"/>
            <a:ext cx="570926" cy="43200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descr="Image result for website icon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852936"/>
            <a:ext cx="540000" cy="54000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4" name="Slide Number Placeholder 2"/>
          <p:cNvSpPr>
            <a:spLocks noGrp="1"/>
          </p:cNvSpPr>
          <p:nvPr>
            <p:ph type="sldNum" sz="quarter" idx="11"/>
          </p:nvPr>
        </p:nvSpPr>
        <p:spPr>
          <a:xfrm>
            <a:off x="8559864" y="6453336"/>
            <a:ext cx="548640" cy="396240"/>
          </a:xfrm>
          <a:ln>
            <a:noFill/>
          </a:ln>
        </p:spPr>
        <p:txBody>
          <a:bodyPr/>
          <a:lstStyle>
            <a:lvl1pPr>
              <a:defRPr>
                <a:solidFill>
                  <a:schemeClr val="bg1"/>
                </a:solidFill>
              </a:defRPr>
            </a:lvl1pPr>
          </a:lstStyle>
          <a:p>
            <a:fld id="{0798D939-2D9E-2142-A80A-FFDECD1E5A9B}" type="slidenum">
              <a:rPr lang="en-US" smtClean="0"/>
              <a:t>‹#›</a:t>
            </a:fld>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3537072"/>
            <a:ext cx="576000" cy="5760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6233" y="4329160"/>
            <a:ext cx="540000" cy="540000"/>
          </a:xfrm>
          <a:prstGeom prst="rect">
            <a:avLst/>
          </a:prstGeom>
        </p:spPr>
      </p:pic>
      <p:sp>
        <p:nvSpPr>
          <p:cNvPr id="18" name="TextBox 17"/>
          <p:cNvSpPr txBox="1"/>
          <p:nvPr/>
        </p:nvSpPr>
        <p:spPr>
          <a:xfrm>
            <a:off x="2588275" y="4445271"/>
            <a:ext cx="4134172" cy="307777"/>
          </a:xfrm>
          <a:prstGeom prst="rect">
            <a:avLst/>
          </a:prstGeom>
          <a:noFill/>
        </p:spPr>
        <p:txBody>
          <a:bodyPr wrap="square" rtlCol="0">
            <a:spAutoFit/>
          </a:bodyPr>
          <a:lstStyle/>
          <a:p>
            <a:r>
              <a:rPr lang="en-GB" sz="1400" dirty="0">
                <a:solidFill>
                  <a:schemeClr val="bg1"/>
                </a:solidFill>
              </a:rPr>
              <a:t>https://www.linkedin.com/groups/8635339</a:t>
            </a:r>
          </a:p>
        </p:txBody>
      </p:sp>
      <p:sp>
        <p:nvSpPr>
          <p:cNvPr id="19" name="TextBox 18"/>
          <p:cNvSpPr txBox="1"/>
          <p:nvPr/>
        </p:nvSpPr>
        <p:spPr>
          <a:xfrm>
            <a:off x="2588275" y="3681088"/>
            <a:ext cx="5574332" cy="307777"/>
          </a:xfrm>
          <a:prstGeom prst="rect">
            <a:avLst/>
          </a:prstGeom>
          <a:noFill/>
        </p:spPr>
        <p:txBody>
          <a:bodyPr wrap="square" rtlCol="0">
            <a:spAutoFit/>
          </a:bodyPr>
          <a:lstStyle/>
          <a:p>
            <a:r>
              <a:rPr lang="en-GB" sz="1400" dirty="0">
                <a:solidFill>
                  <a:schemeClr val="bg1"/>
                </a:solidFill>
              </a:rPr>
              <a:t>https://github.com/organizations/DARTH-git</a:t>
            </a:r>
          </a:p>
        </p:txBody>
      </p:sp>
      <p:sp>
        <p:nvSpPr>
          <p:cNvPr id="22" name="TextBox 21"/>
          <p:cNvSpPr txBox="1"/>
          <p:nvPr/>
        </p:nvSpPr>
        <p:spPr>
          <a:xfrm>
            <a:off x="653822" y="5807005"/>
            <a:ext cx="7850043" cy="646331"/>
          </a:xfrm>
          <a:prstGeom prst="rect">
            <a:avLst/>
          </a:prstGeom>
          <a:noFill/>
        </p:spPr>
        <p:txBody>
          <a:bodyPr wrap="square" rtlCol="0">
            <a:spAutoFit/>
          </a:bodyPr>
          <a:lstStyle/>
          <a:p>
            <a:r>
              <a:rPr lang="en-US" sz="900" b="1" i="0" kern="1200" dirty="0">
                <a:solidFill>
                  <a:schemeClr val="bg1"/>
                </a:solidFill>
                <a:effectLst/>
                <a:latin typeface="+mn-lt"/>
                <a:ea typeface="+mn-ea"/>
                <a:cs typeface="+mn-cs"/>
              </a:rPr>
              <a:t>© Copyright 2017, THE HOSPITAL FOR SICK CHILDREN AND THE COLLABORATING INSTITUTIONS.</a:t>
            </a:r>
            <a:r>
              <a:rPr lang="en-US" sz="900" b="0" i="0" kern="1200" dirty="0">
                <a:solidFill>
                  <a:schemeClr val="bg1"/>
                </a:solidFill>
                <a:effectLst/>
                <a:latin typeface="+mn-lt"/>
                <a:ea typeface="+mn-ea"/>
                <a:cs typeface="+mn-cs"/>
              </a:rPr>
              <a:t> </a:t>
            </a:r>
          </a:p>
          <a:p>
            <a:r>
              <a:rPr lang="en-US" sz="900" b="0" i="0" kern="1200" dirty="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endParaRPr lang="en-GB" sz="900" dirty="0">
              <a:solidFill>
                <a:schemeClr val="bg1"/>
              </a:solidFill>
            </a:endParaRPr>
          </a:p>
        </p:txBody>
      </p:sp>
      <p:sp>
        <p:nvSpPr>
          <p:cNvPr id="25" name="Rectangle 24"/>
          <p:cNvSpPr/>
          <p:nvPr/>
        </p:nvSpPr>
        <p:spPr>
          <a:xfrm>
            <a:off x="1815058" y="620688"/>
            <a:ext cx="7308304" cy="1188132"/>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4D99"/>
              </a:solidFill>
            </a:endParaRPr>
          </a:p>
        </p:txBody>
      </p:sp>
    </p:spTree>
    <p:extLst>
      <p:ext uri="{BB962C8B-B14F-4D97-AF65-F5344CB8AC3E}">
        <p14:creationId xmlns:p14="http://schemas.microsoft.com/office/powerpoint/2010/main" val="1077009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671250" y="2855000"/>
            <a:ext cx="7852200" cy="11481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a:t>Click to edit Master title style</a:t>
            </a:r>
            <a:endParaRPr/>
          </a:p>
        </p:txBody>
      </p:sp>
      <p:sp>
        <p:nvSpPr>
          <p:cNvPr id="138" name="Shape 138"/>
          <p:cNvSpPr txBox="1">
            <a:spLocks noGrp="1"/>
          </p:cNvSpPr>
          <p:nvPr>
            <p:ph type="sldNum" idx="12"/>
          </p:nvPr>
        </p:nvSpPr>
        <p:spPr>
          <a:xfrm>
            <a:off x="8490250" y="6241346"/>
            <a:ext cx="548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798D939-2D9E-2142-A80A-FFDECD1E5A9B}" type="slidenum">
              <a:rPr lang="en-US" smtClean="0"/>
              <a:t>‹#›</a:t>
            </a:fld>
            <a:endParaRPr lang="en-US"/>
          </a:p>
        </p:txBody>
      </p:sp>
    </p:spTree>
    <p:extLst>
      <p:ext uri="{BB962C8B-B14F-4D97-AF65-F5344CB8AC3E}">
        <p14:creationId xmlns:p14="http://schemas.microsoft.com/office/powerpoint/2010/main" val="41171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nd_First slide">
    <p:bg>
      <p:bgPr>
        <a:solidFill>
          <a:srgbClr val="009999"/>
        </a:solidFill>
        <a:effectLst/>
      </p:bgPr>
    </p:bg>
    <p:spTree>
      <p:nvGrpSpPr>
        <p:cNvPr id="1" name=""/>
        <p:cNvGrpSpPr/>
        <p:nvPr/>
      </p:nvGrpSpPr>
      <p:grpSpPr>
        <a:xfrm>
          <a:off x="0" y="0"/>
          <a:ext cx="0" cy="0"/>
          <a:chOff x="0" y="0"/>
          <a:chExt cx="0" cy="0"/>
        </a:xfrm>
      </p:grpSpPr>
      <p:sp>
        <p:nvSpPr>
          <p:cNvPr id="20" name="Rectangle 19"/>
          <p:cNvSpPr/>
          <p:nvPr/>
        </p:nvSpPr>
        <p:spPr>
          <a:xfrm>
            <a:off x="1835696" y="818458"/>
            <a:ext cx="7308304" cy="576064"/>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2000" b="1" dirty="0">
                <a:solidFill>
                  <a:srgbClr val="004D99"/>
                </a:solidFill>
              </a:rPr>
              <a:t>DARTH Workgroup</a:t>
            </a:r>
            <a:endParaRPr lang="en-GB" sz="2000" b="1" dirty="0">
              <a:solidFill>
                <a:srgbClr val="004D99"/>
              </a:solidFill>
            </a:endParaRPr>
          </a:p>
        </p:txBody>
      </p:sp>
      <p:sp>
        <p:nvSpPr>
          <p:cNvPr id="13"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4" name="Slide Number Placeholder 2"/>
          <p:cNvSpPr>
            <a:spLocks noGrp="1"/>
          </p:cNvSpPr>
          <p:nvPr>
            <p:ph type="sldNum" sz="quarter" idx="11"/>
          </p:nvPr>
        </p:nvSpPr>
        <p:spPr>
          <a:xfrm>
            <a:off x="8559864" y="6453336"/>
            <a:ext cx="548640" cy="396240"/>
          </a:xfrm>
          <a:ln>
            <a:noFill/>
          </a:ln>
        </p:spPr>
        <p:txBody>
          <a:bodyPr/>
          <a:lstStyle>
            <a:lvl1pPr>
              <a:defRPr>
                <a:solidFill>
                  <a:schemeClr val="bg1"/>
                </a:solidFill>
              </a:defRPr>
            </a:lvl1pPr>
          </a:lstStyle>
          <a:p>
            <a:fld id="{0798D939-2D9E-2142-A80A-FFDECD1E5A9B}" type="slidenum">
              <a:rPr lang="en-US" smtClean="0"/>
              <a:t>‹#›</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95106548"/>
              </p:ext>
            </p:extLst>
          </p:nvPr>
        </p:nvGraphicFramePr>
        <p:xfrm>
          <a:off x="1860376" y="1553344"/>
          <a:ext cx="7283624" cy="3291840"/>
        </p:xfrm>
        <a:graphic>
          <a:graphicData uri="http://schemas.openxmlformats.org/drawingml/2006/table">
            <a:tbl>
              <a:tblPr firstRow="1" bandRow="1">
                <a:tableStyleId>{2D5ABB26-0587-4C30-8999-92F81FD0307C}</a:tableStyleId>
              </a:tblPr>
              <a:tblGrid>
                <a:gridCol w="3647728">
                  <a:extLst>
                    <a:ext uri="{9D8B030D-6E8A-4147-A177-3AD203B41FA5}">
                      <a16:colId xmlns:a16="http://schemas.microsoft.com/office/drawing/2014/main" val="20000"/>
                    </a:ext>
                  </a:extLst>
                </a:gridCol>
                <a:gridCol w="3635896">
                  <a:extLst>
                    <a:ext uri="{9D8B030D-6E8A-4147-A177-3AD203B41FA5}">
                      <a16:colId xmlns:a16="http://schemas.microsoft.com/office/drawing/2014/main" val="20001"/>
                    </a:ext>
                  </a:extLst>
                </a:gridCol>
              </a:tblGrid>
              <a:tr h="370840">
                <a:tc>
                  <a:txBody>
                    <a:bodyPr/>
                    <a:lstStyle/>
                    <a:p>
                      <a:r>
                        <a:rPr lang="en-US" sz="1400" b="1" kern="1200" dirty="0">
                          <a:solidFill>
                            <a:srgbClr val="FEF8F3"/>
                          </a:solidFill>
                          <a:effectLst/>
                        </a:rPr>
                        <a:t>Fernando </a:t>
                      </a:r>
                      <a:r>
                        <a:rPr lang="en-US" sz="1400" b="1" kern="1200" dirty="0" err="1">
                          <a:solidFill>
                            <a:srgbClr val="FEF8F3"/>
                          </a:solidFill>
                          <a:effectLst/>
                        </a:rPr>
                        <a:t>Alarid-Escudero</a:t>
                      </a:r>
                      <a:r>
                        <a:rPr lang="en-US" sz="1400" b="1" kern="1200" dirty="0">
                          <a:solidFill>
                            <a:srgbClr val="FEF8F3"/>
                          </a:solidFill>
                          <a:effectLst/>
                        </a:rPr>
                        <a:t>, PhD</a:t>
                      </a:r>
                      <a:r>
                        <a:rPr lang="en-US" sz="1400" b="1" kern="1200" baseline="30000" dirty="0">
                          <a:solidFill>
                            <a:srgbClr val="FEF8F3"/>
                          </a:solidFill>
                          <a:effectLst/>
                        </a:rPr>
                        <a:t>1</a:t>
                      </a:r>
                      <a:r>
                        <a:rPr lang="en-US" sz="1400" b="1" kern="1200" dirty="0">
                          <a:solidFill>
                            <a:srgbClr val="FEF8F3"/>
                          </a:solidFill>
                          <a:effectLst/>
                        </a:rPr>
                        <a:t> </a:t>
                      </a:r>
                    </a:p>
                    <a:p>
                      <a:r>
                        <a:rPr lang="en-US" sz="1400" b="1" kern="1200" dirty="0">
                          <a:solidFill>
                            <a:srgbClr val="FEF8F3"/>
                          </a:solidFill>
                          <a:effectLst/>
                        </a:rPr>
                        <a:t>Eva A. Enns, MS, PhD</a:t>
                      </a:r>
                      <a:r>
                        <a:rPr lang="en-US" sz="1400" b="1" kern="1200" baseline="30000" dirty="0">
                          <a:solidFill>
                            <a:srgbClr val="FEF8F3"/>
                          </a:solidFill>
                          <a:effectLst/>
                        </a:rPr>
                        <a:t>2</a:t>
                      </a:r>
                      <a:r>
                        <a:rPr lang="en-US" sz="1400" b="1" kern="1200" dirty="0">
                          <a:solidFill>
                            <a:srgbClr val="FEF8F3"/>
                          </a:solidFill>
                          <a:effectLst/>
                        </a:rPr>
                        <a:t>	</a:t>
                      </a:r>
                    </a:p>
                    <a:p>
                      <a:r>
                        <a:rPr lang="en-US" sz="1400" b="1" kern="1200" dirty="0">
                          <a:solidFill>
                            <a:srgbClr val="FEF8F3"/>
                          </a:solidFill>
                          <a:effectLst/>
                        </a:rPr>
                        <a:t>M.G. Myriam Hunink, MD, PhD</a:t>
                      </a:r>
                      <a:r>
                        <a:rPr lang="en-US" sz="1400" b="1" kern="1200" baseline="30000" dirty="0">
                          <a:solidFill>
                            <a:srgbClr val="FEF8F3"/>
                          </a:solidFill>
                          <a:effectLst/>
                        </a:rPr>
                        <a:t>3,4</a:t>
                      </a:r>
                      <a:endParaRPr lang="en-US" sz="1400" b="1" kern="1200" dirty="0">
                        <a:solidFill>
                          <a:srgbClr val="FEF8F3"/>
                        </a:solidFill>
                        <a:effectLst/>
                      </a:endParaRPr>
                    </a:p>
                    <a:p>
                      <a:r>
                        <a:rPr lang="nl-NL" sz="1400" b="1" kern="1200" dirty="0" err="1">
                          <a:solidFill>
                            <a:srgbClr val="FEF8F3"/>
                          </a:solidFill>
                          <a:effectLst/>
                        </a:rPr>
                        <a:t>Hawre</a:t>
                      </a:r>
                      <a:r>
                        <a:rPr lang="nl-NL" sz="1400" b="1" kern="1200" dirty="0">
                          <a:solidFill>
                            <a:srgbClr val="FEF8F3"/>
                          </a:solidFill>
                          <a:effectLst/>
                        </a:rPr>
                        <a:t> J. Jalal, MD, PhD</a:t>
                      </a:r>
                      <a:r>
                        <a:rPr lang="nl-NL" sz="1400" b="1" kern="1200" baseline="30000" dirty="0">
                          <a:solidFill>
                            <a:srgbClr val="FEF8F3"/>
                          </a:solidFill>
                          <a:effectLst/>
                        </a:rPr>
                        <a:t>5</a:t>
                      </a:r>
                      <a:r>
                        <a:rPr lang="nl-NL" sz="1400" b="1" kern="1200" dirty="0">
                          <a:solidFill>
                            <a:srgbClr val="FEF8F3"/>
                          </a:solidFill>
                          <a:effectLst/>
                        </a:rPr>
                        <a:t> </a:t>
                      </a:r>
                      <a:endParaRPr lang="en-US" sz="1400" b="1" kern="1200" dirty="0">
                        <a:solidFill>
                          <a:srgbClr val="FEF8F3"/>
                        </a:solidFill>
                        <a:effectLst/>
                      </a:endParaRPr>
                    </a:p>
                    <a:p>
                      <a:r>
                        <a:rPr lang="nl-NL" sz="1400" b="1" kern="1200" dirty="0">
                          <a:solidFill>
                            <a:srgbClr val="FEF8F3"/>
                          </a:solidFill>
                          <a:effectLst/>
                        </a:rPr>
                        <a:t>Eline M. Krijkamp, MSc</a:t>
                      </a:r>
                      <a:r>
                        <a:rPr lang="nl-NL" sz="1400" b="1" kern="1200" baseline="30000" dirty="0">
                          <a:solidFill>
                            <a:srgbClr val="FEF8F3"/>
                          </a:solidFill>
                          <a:effectLst/>
                        </a:rPr>
                        <a:t>3</a:t>
                      </a:r>
                      <a:endParaRPr lang="en-US" sz="1400" b="1" kern="1200" dirty="0">
                        <a:solidFill>
                          <a:srgbClr val="FEF8F3"/>
                        </a:solidFill>
                        <a:effectLst/>
                      </a:endParaRPr>
                    </a:p>
                    <a:p>
                      <a:r>
                        <a:rPr lang="en-US" sz="1400" b="1" kern="1200" dirty="0">
                          <a:solidFill>
                            <a:srgbClr val="FEF8F3"/>
                          </a:solidFill>
                          <a:effectLst/>
                        </a:rPr>
                        <a:t>Petros Pechlivanoglou, PhD</a:t>
                      </a:r>
                      <a:r>
                        <a:rPr lang="en-US" sz="1400" b="1" kern="1200" baseline="30000" dirty="0">
                          <a:solidFill>
                            <a:srgbClr val="FEF8F3"/>
                          </a:solidFill>
                          <a:effectLst/>
                        </a:rPr>
                        <a:t>6</a:t>
                      </a:r>
                      <a:r>
                        <a:rPr lang="en-US" sz="1400" b="1" kern="1200" dirty="0">
                          <a:solidFill>
                            <a:srgbClr val="FEF8F3"/>
                          </a:solidFill>
                          <a:effectLst/>
                        </a:rPr>
                        <a:t> </a:t>
                      </a:r>
                    </a:p>
                    <a:p>
                      <a:endParaRPr lang="en-GB" sz="1200" dirty="0">
                        <a:solidFill>
                          <a:schemeClr val="bg1"/>
                        </a:solidFill>
                      </a:endParaRPr>
                    </a:p>
                  </a:txBody>
                  <a:tcPr/>
                </a:tc>
                <a:tc>
                  <a:txBody>
                    <a:bodyPr/>
                    <a:lstStyle/>
                    <a:p>
                      <a:endParaRPr lang="en-GB" sz="1200" dirty="0">
                        <a:solidFill>
                          <a:schemeClr val="bg1"/>
                        </a:solidFill>
                      </a:endParaRPr>
                    </a:p>
                  </a:txBody>
                  <a:tcPr/>
                </a:tc>
                <a:extLst>
                  <a:ext uri="{0D108BD9-81ED-4DB2-BD59-A6C34878D82A}">
                    <a16:rowId xmlns:a16="http://schemas.microsoft.com/office/drawing/2014/main" val="10000"/>
                  </a:ext>
                </a:extLst>
              </a:tr>
              <a:tr h="370840">
                <a:tc gridSpan="2">
                  <a:txBody>
                    <a:bodyPr/>
                    <a:lstStyle/>
                    <a:p>
                      <a:r>
                        <a:rPr lang="en-US" sz="1200" kern="1200" dirty="0">
                          <a:solidFill>
                            <a:srgbClr val="FEF8F3"/>
                          </a:solidFill>
                          <a:effectLst/>
                          <a:latin typeface="+mn-lt"/>
                          <a:ea typeface="+mn-ea"/>
                          <a:cs typeface="+mn-cs"/>
                        </a:rPr>
                        <a:t>In collaboration of: 		</a:t>
                      </a:r>
                    </a:p>
                    <a:p>
                      <a:r>
                        <a:rPr lang="en-US" sz="1200" kern="1200" dirty="0">
                          <a:solidFill>
                            <a:srgbClr val="FEF8F3"/>
                          </a:solidFill>
                          <a:effectLst/>
                          <a:latin typeface="+mn-lt"/>
                          <a:ea typeface="+mn-ea"/>
                          <a:cs typeface="+mn-cs"/>
                        </a:rPr>
                        <a:t>1 Drug Policy Program, Center for Research and Teaching in Economics (CIDE) - CONACyT, </a:t>
                      </a:r>
                    </a:p>
                    <a:p>
                      <a:r>
                        <a:rPr lang="en-US" sz="1200" kern="1200" dirty="0">
                          <a:solidFill>
                            <a:srgbClr val="FEF8F3"/>
                          </a:solidFill>
                          <a:effectLst/>
                          <a:latin typeface="+mn-lt"/>
                          <a:ea typeface="+mn-ea"/>
                          <a:cs typeface="+mn-cs"/>
                        </a:rPr>
                        <a:t>  Aguascalientes, Mexico</a:t>
                      </a:r>
                    </a:p>
                    <a:p>
                      <a:r>
                        <a:rPr lang="en-US" sz="1200" kern="1200" dirty="0">
                          <a:solidFill>
                            <a:srgbClr val="FEF8F3"/>
                          </a:solidFill>
                          <a:effectLst/>
                          <a:latin typeface="+mn-lt"/>
                          <a:ea typeface="+mn-ea"/>
                          <a:cs typeface="+mn-cs"/>
                        </a:rPr>
                        <a:t>2 University of Minnesota School of Public Health, Minneapolis, MN, USA</a:t>
                      </a:r>
                    </a:p>
                    <a:p>
                      <a:r>
                        <a:rPr lang="en-US" sz="1200" kern="1200" dirty="0">
                          <a:solidFill>
                            <a:srgbClr val="FEF8F3"/>
                          </a:solidFill>
                          <a:effectLst/>
                          <a:latin typeface="+mn-lt"/>
                          <a:ea typeface="+mn-ea"/>
                          <a:cs typeface="+mn-cs"/>
                        </a:rPr>
                        <a:t>3 Erasmus MC, Rotterdam, The Netherlands</a:t>
                      </a:r>
                    </a:p>
                    <a:p>
                      <a:r>
                        <a:rPr lang="en-US" sz="1200" kern="1200" dirty="0">
                          <a:solidFill>
                            <a:srgbClr val="FEF8F3"/>
                          </a:solidFill>
                          <a:effectLst/>
                          <a:latin typeface="+mn-lt"/>
                          <a:ea typeface="+mn-ea"/>
                          <a:cs typeface="+mn-cs"/>
                        </a:rPr>
                        <a:t>4 Harvard T.H. Chan School of Public Health, Boston, USA</a:t>
                      </a:r>
                    </a:p>
                    <a:p>
                      <a:r>
                        <a:rPr lang="en-US" sz="1200" kern="1200" dirty="0">
                          <a:solidFill>
                            <a:srgbClr val="FEF8F3"/>
                          </a:solidFill>
                          <a:effectLst/>
                          <a:latin typeface="+mn-lt"/>
                          <a:ea typeface="+mn-ea"/>
                          <a:cs typeface="+mn-cs"/>
                        </a:rPr>
                        <a:t>5 University of Pittsburgh Graduate School of Public Health, Pittsburgh, PA, USA</a:t>
                      </a:r>
                    </a:p>
                    <a:p>
                      <a:r>
                        <a:rPr lang="en-US" sz="1200" kern="1200" dirty="0">
                          <a:solidFill>
                            <a:srgbClr val="FEF8F3"/>
                          </a:solidFill>
                          <a:effectLst/>
                          <a:latin typeface="+mn-lt"/>
                          <a:ea typeface="+mn-ea"/>
                          <a:cs typeface="+mn-cs"/>
                        </a:rPr>
                        <a:t>6 The Hospital for Sick Children, Toronto and University of Toronto, Toronto ON, Canada</a:t>
                      </a:r>
                    </a:p>
                    <a:p>
                      <a:endParaRPr lang="en-GB" sz="1200" dirty="0">
                        <a:solidFill>
                          <a:schemeClr val="bg1"/>
                        </a:solidFill>
                      </a:endParaRPr>
                    </a:p>
                  </a:txBody>
                  <a:tcPr/>
                </a:tc>
                <a:tc hMerge="1">
                  <a:txBody>
                    <a:bodyPr/>
                    <a:lstStyle/>
                    <a:p>
                      <a:endParaRPr lang="en-GB" sz="1200" dirty="0">
                        <a:solidFill>
                          <a:schemeClr val="bg1"/>
                        </a:solidFill>
                      </a:endParaRPr>
                    </a:p>
                  </a:txBody>
                  <a:tcPr/>
                </a:tc>
                <a:extLst>
                  <a:ext uri="{0D108BD9-81ED-4DB2-BD59-A6C34878D82A}">
                    <a16:rowId xmlns:a16="http://schemas.microsoft.com/office/drawing/2014/main" val="10001"/>
                  </a:ext>
                </a:extLst>
              </a:tr>
            </a:tbl>
          </a:graphicData>
        </a:graphic>
      </p:graphicFrame>
      <p:sp>
        <p:nvSpPr>
          <p:cNvPr id="16" name="TextBox 15"/>
          <p:cNvSpPr txBox="1"/>
          <p:nvPr/>
        </p:nvSpPr>
        <p:spPr>
          <a:xfrm>
            <a:off x="653822" y="5807005"/>
            <a:ext cx="7850043" cy="646331"/>
          </a:xfrm>
          <a:prstGeom prst="rect">
            <a:avLst/>
          </a:prstGeom>
          <a:noFill/>
        </p:spPr>
        <p:txBody>
          <a:bodyPr wrap="square" rtlCol="0">
            <a:spAutoFit/>
          </a:bodyPr>
          <a:lstStyle/>
          <a:p>
            <a:r>
              <a:rPr lang="en-US" sz="900" b="1" i="0" kern="1200" dirty="0">
                <a:solidFill>
                  <a:schemeClr val="bg1"/>
                </a:solidFill>
                <a:effectLst/>
                <a:latin typeface="+mn-lt"/>
                <a:ea typeface="+mn-ea"/>
                <a:cs typeface="+mn-cs"/>
              </a:rPr>
              <a:t>© Copyright 2017, THE HOSPITAL FOR SICK CHILDREN AND THE COLLABORATING INSTITUTIONS.</a:t>
            </a:r>
            <a:r>
              <a:rPr lang="en-US" sz="900" b="0" i="0" kern="1200" dirty="0">
                <a:solidFill>
                  <a:schemeClr val="bg1"/>
                </a:solidFill>
                <a:effectLst/>
                <a:latin typeface="+mn-lt"/>
                <a:ea typeface="+mn-ea"/>
                <a:cs typeface="+mn-cs"/>
              </a:rPr>
              <a:t> </a:t>
            </a:r>
          </a:p>
          <a:p>
            <a:r>
              <a:rPr lang="en-US" sz="900" b="0" i="0" kern="1200" dirty="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endParaRPr lang="en-GB" sz="900" dirty="0">
              <a:solidFill>
                <a:schemeClr val="bg1"/>
              </a:solidFill>
            </a:endParaRPr>
          </a:p>
        </p:txBody>
      </p:sp>
      <p:sp>
        <p:nvSpPr>
          <p:cNvPr id="2" name="AutoShape 14" descr="Image result for hospital for sick children toronto vector logo"/>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6" descr="Image result for sick kids vector logo wiki"/>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rot="16200000" flipV="1">
            <a:off x="-1201823" y="1708789"/>
            <a:ext cx="3024336" cy="300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7" descr="\\storage.erasmusmc.nl\m\MyDocs\478030\My Documents\Desktop\The_Hospital_for_Sick_Children-logo-30EAA69EAC-seeklogo.co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883" y="5323650"/>
            <a:ext cx="1224000" cy="367200"/>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8" descr="\\storage.erasmusmc.nl\m\MyDocs\478030\My Documents\Desktop\Pitt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8501" y="5255702"/>
            <a:ext cx="2664000" cy="508713"/>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1974" y="5306389"/>
            <a:ext cx="1296145" cy="3843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6484" y="5306114"/>
            <a:ext cx="2016000" cy="4157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flipH="1">
            <a:off x="1860376" y="4748219"/>
            <a:ext cx="4782800" cy="307777"/>
          </a:xfrm>
          <a:prstGeom prst="rect">
            <a:avLst/>
          </a:prstGeom>
          <a:noFill/>
        </p:spPr>
        <p:txBody>
          <a:bodyPr wrap="square" rtlCol="0">
            <a:spAutoFit/>
          </a:bodyPr>
          <a:lstStyle/>
          <a:p>
            <a:r>
              <a:rPr lang="en-US" sz="1400" b="1" dirty="0" err="1">
                <a:solidFill>
                  <a:schemeClr val="bg1"/>
                </a:solidFill>
              </a:rPr>
              <a:t>www.darthworkgroup.com</a:t>
            </a:r>
            <a:endParaRPr lang="en-US" sz="1400" b="1" dirty="0">
              <a:solidFill>
                <a:schemeClr val="bg1"/>
              </a:solidFill>
            </a:endParaRPr>
          </a:p>
        </p:txBody>
      </p:sp>
      <p:sp>
        <p:nvSpPr>
          <p:cNvPr id="15" name="TextBox 14"/>
          <p:cNvSpPr txBox="1"/>
          <p:nvPr/>
        </p:nvSpPr>
        <p:spPr>
          <a:xfrm flipH="1">
            <a:off x="1860376" y="4748220"/>
            <a:ext cx="4782800" cy="307777"/>
          </a:xfrm>
          <a:prstGeom prst="rect">
            <a:avLst/>
          </a:prstGeom>
          <a:noFill/>
        </p:spPr>
        <p:txBody>
          <a:bodyPr wrap="square" rtlCol="0">
            <a:spAutoFit/>
          </a:bodyPr>
          <a:lstStyle/>
          <a:p>
            <a:r>
              <a:rPr lang="en-US" sz="1400" b="1" dirty="0" err="1">
                <a:solidFill>
                  <a:schemeClr val="bg1"/>
                </a:solidFill>
              </a:rPr>
              <a:t>www.darthworkgroup.com</a:t>
            </a:r>
            <a:endParaRPr lang="en-US" sz="1400" b="1" dirty="0">
              <a:solidFill>
                <a:schemeClr val="bg1"/>
              </a:solidFill>
            </a:endParaRPr>
          </a:p>
        </p:txBody>
      </p:sp>
      <p:pic>
        <p:nvPicPr>
          <p:cNvPr id="8" name="Picture 7">
            <a:extLst>
              <a:ext uri="{FF2B5EF4-FFF2-40B4-BE49-F238E27FC236}">
                <a16:creationId xmlns:a16="http://schemas.microsoft.com/office/drawing/2014/main" id="{1F4A33E6-5765-144B-BB9E-E9B85276960B}"/>
              </a:ext>
            </a:extLst>
          </p:cNvPr>
          <p:cNvPicPr>
            <a:picLocks noChangeAspect="1"/>
          </p:cNvPicPr>
          <p:nvPr/>
        </p:nvPicPr>
        <p:blipFill>
          <a:blip r:embed="rId6"/>
          <a:stretch>
            <a:fillRect/>
          </a:stretch>
        </p:blipFill>
        <p:spPr>
          <a:xfrm>
            <a:off x="460375" y="5035758"/>
            <a:ext cx="560077" cy="710097"/>
          </a:xfrm>
          <a:prstGeom prst="rect">
            <a:avLst/>
          </a:prstGeom>
        </p:spPr>
      </p:pic>
    </p:spTree>
    <p:extLst>
      <p:ext uri="{BB962C8B-B14F-4D97-AF65-F5344CB8AC3E}">
        <p14:creationId xmlns:p14="http://schemas.microsoft.com/office/powerpoint/2010/main" val="79981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2nd_First slide">
    <p:bg>
      <p:bgPr>
        <a:solidFill>
          <a:srgbClr val="009999"/>
        </a:solidFill>
        <a:effectLst/>
      </p:bgPr>
    </p:bg>
    <p:spTree>
      <p:nvGrpSpPr>
        <p:cNvPr id="1" name=""/>
        <p:cNvGrpSpPr/>
        <p:nvPr/>
      </p:nvGrpSpPr>
      <p:grpSpPr>
        <a:xfrm>
          <a:off x="0" y="0"/>
          <a:ext cx="0" cy="0"/>
          <a:chOff x="0" y="0"/>
          <a:chExt cx="0" cy="0"/>
        </a:xfrm>
      </p:grpSpPr>
      <p:sp>
        <p:nvSpPr>
          <p:cNvPr id="20" name="Rectangle 19"/>
          <p:cNvSpPr/>
          <p:nvPr/>
        </p:nvSpPr>
        <p:spPr>
          <a:xfrm>
            <a:off x="1835696" y="818458"/>
            <a:ext cx="7308304" cy="576064"/>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2000" b="1" dirty="0" err="1">
                <a:solidFill>
                  <a:srgbClr val="004D99"/>
                </a:solidFill>
              </a:rPr>
              <a:t>Acknowledgements</a:t>
            </a:r>
            <a:r>
              <a:rPr lang="nl-NL" sz="2000" b="1" baseline="0" dirty="0">
                <a:solidFill>
                  <a:srgbClr val="004D99"/>
                </a:solidFill>
              </a:rPr>
              <a:t> </a:t>
            </a:r>
            <a:r>
              <a:rPr lang="nl-NL" sz="2000" b="1" baseline="0" dirty="0" err="1">
                <a:solidFill>
                  <a:srgbClr val="004D99"/>
                </a:solidFill>
              </a:rPr>
              <a:t>and</a:t>
            </a:r>
            <a:r>
              <a:rPr lang="nl-NL" sz="2000" b="1" baseline="0" dirty="0">
                <a:solidFill>
                  <a:srgbClr val="004D99"/>
                </a:solidFill>
              </a:rPr>
              <a:t> </a:t>
            </a:r>
            <a:r>
              <a:rPr lang="nl-NL" sz="2000" b="1" baseline="0" dirty="0" err="1">
                <a:solidFill>
                  <a:srgbClr val="004D99"/>
                </a:solidFill>
              </a:rPr>
              <a:t>attributions</a:t>
            </a:r>
            <a:endParaRPr lang="en-GB" sz="2000" b="1" dirty="0">
              <a:solidFill>
                <a:srgbClr val="004D99"/>
              </a:solidFill>
            </a:endParaRPr>
          </a:p>
        </p:txBody>
      </p:sp>
      <p:sp>
        <p:nvSpPr>
          <p:cNvPr id="13"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4" name="Slide Number Placeholder 2"/>
          <p:cNvSpPr>
            <a:spLocks noGrp="1"/>
          </p:cNvSpPr>
          <p:nvPr>
            <p:ph type="sldNum" sz="quarter" idx="11"/>
          </p:nvPr>
        </p:nvSpPr>
        <p:spPr>
          <a:xfrm>
            <a:off x="8559864" y="6453336"/>
            <a:ext cx="548640" cy="396240"/>
          </a:xfrm>
          <a:ln>
            <a:noFill/>
          </a:ln>
        </p:spPr>
        <p:txBody>
          <a:bodyPr/>
          <a:lstStyle>
            <a:lvl1pPr>
              <a:defRPr>
                <a:solidFill>
                  <a:schemeClr val="bg1"/>
                </a:solidFill>
              </a:defRPr>
            </a:lvl1pPr>
          </a:lstStyle>
          <a:p>
            <a:fld id="{0798D939-2D9E-2142-A80A-FFDECD1E5A9B}" type="slidenum">
              <a:rPr lang="en-US" smtClean="0"/>
              <a:t>‹#›</a:t>
            </a:fld>
            <a:endParaRPr lang="en-US"/>
          </a:p>
        </p:txBody>
      </p:sp>
      <p:sp>
        <p:nvSpPr>
          <p:cNvPr id="16" name="TextBox 15"/>
          <p:cNvSpPr txBox="1"/>
          <p:nvPr/>
        </p:nvSpPr>
        <p:spPr>
          <a:xfrm>
            <a:off x="653822" y="5807005"/>
            <a:ext cx="7850043" cy="646331"/>
          </a:xfrm>
          <a:prstGeom prst="rect">
            <a:avLst/>
          </a:prstGeom>
          <a:noFill/>
        </p:spPr>
        <p:txBody>
          <a:bodyPr wrap="square" rtlCol="0">
            <a:spAutoFit/>
          </a:bodyPr>
          <a:lstStyle/>
          <a:p>
            <a:r>
              <a:rPr lang="en-US" sz="900" b="1" i="0" kern="1200" dirty="0">
                <a:solidFill>
                  <a:schemeClr val="bg1"/>
                </a:solidFill>
                <a:effectLst/>
                <a:latin typeface="+mn-lt"/>
                <a:ea typeface="+mn-ea"/>
                <a:cs typeface="+mn-cs"/>
              </a:rPr>
              <a:t>© Copyright 2017, THE HOSPITAL FOR SICK CHILDREN AND THE COLLABORATING INSTITUTIONS.</a:t>
            </a:r>
            <a:r>
              <a:rPr lang="en-US" sz="900" b="0" i="0" kern="1200" dirty="0">
                <a:solidFill>
                  <a:schemeClr val="bg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endParaRPr lang="en-GB" sz="900" dirty="0">
              <a:solidFill>
                <a:schemeClr val="bg1"/>
              </a:solidFill>
            </a:endParaRPr>
          </a:p>
        </p:txBody>
      </p:sp>
      <p:sp>
        <p:nvSpPr>
          <p:cNvPr id="2" name="AutoShape 14" descr="Image result for hospital for sick children toronto vector logo"/>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6" descr="Image result for sick kids vector logo wiki"/>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rot="16200000" flipV="1">
            <a:off x="-1201823" y="1708789"/>
            <a:ext cx="3024336" cy="300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ubtitle 2"/>
          <p:cNvSpPr>
            <a:spLocks noGrp="1"/>
          </p:cNvSpPr>
          <p:nvPr>
            <p:ph type="subTitle" idx="1" hasCustomPrompt="1"/>
          </p:nvPr>
        </p:nvSpPr>
        <p:spPr>
          <a:xfrm>
            <a:off x="1835696" y="1628800"/>
            <a:ext cx="7056784" cy="1066800"/>
          </a:xfrm>
        </p:spPr>
        <p:txBody>
          <a:bodyPr anchor="t">
            <a:normAutofit/>
          </a:bodyPr>
          <a:lstStyle>
            <a:lvl1pPr marL="0" indent="0" algn="l">
              <a:buNone/>
              <a:defRPr sz="2000">
                <a:solidFill>
                  <a:srgbClr val="FEF8F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citations</a:t>
            </a:r>
          </a:p>
          <a:p>
            <a:endParaRPr lang="en-US" dirty="0"/>
          </a:p>
        </p:txBody>
      </p:sp>
      <p:pic>
        <p:nvPicPr>
          <p:cNvPr id="17" name="Picture 17" descr="\\storage.erasmusmc.nl\m\MyDocs\478030\My Documents\Desktop\The_Hospital_for_Sick_Children-logo-30EAA69EAC-seeklogo.com.png">
            <a:extLst>
              <a:ext uri="{FF2B5EF4-FFF2-40B4-BE49-F238E27FC236}">
                <a16:creationId xmlns:a16="http://schemas.microsoft.com/office/drawing/2014/main" id="{CF27B3EC-A2BB-BF47-807D-F49D56E854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883" y="5323650"/>
            <a:ext cx="1224000" cy="367200"/>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8" descr="\\storage.erasmusmc.nl\m\MyDocs\478030\My Documents\Desktop\Pitt_logo.gif">
            <a:extLst>
              <a:ext uri="{FF2B5EF4-FFF2-40B4-BE49-F238E27FC236}">
                <a16:creationId xmlns:a16="http://schemas.microsoft.com/office/drawing/2014/main" id="{00A49943-5F21-B54A-A2B4-A5A1C9A025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8501" y="5255702"/>
            <a:ext cx="2664000" cy="508713"/>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EBC3F8F5-94B4-374C-89B8-A540DEABFD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1974" y="5306389"/>
            <a:ext cx="1296145" cy="3843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3">
            <a:extLst>
              <a:ext uri="{FF2B5EF4-FFF2-40B4-BE49-F238E27FC236}">
                <a16:creationId xmlns:a16="http://schemas.microsoft.com/office/drawing/2014/main" id="{A92E0873-0222-DD44-AB65-7234C4A77D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6484" y="5306114"/>
            <a:ext cx="2016000" cy="4157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39A9191D-B4FE-9145-A2D5-98FB80FC7F53}"/>
              </a:ext>
            </a:extLst>
          </p:cNvPr>
          <p:cNvPicPr>
            <a:picLocks noChangeAspect="1"/>
          </p:cNvPicPr>
          <p:nvPr/>
        </p:nvPicPr>
        <p:blipFill>
          <a:blip r:embed="rId6"/>
          <a:stretch>
            <a:fillRect/>
          </a:stretch>
        </p:blipFill>
        <p:spPr>
          <a:xfrm>
            <a:off x="241682" y="4980651"/>
            <a:ext cx="711200" cy="901700"/>
          </a:xfrm>
          <a:prstGeom prst="rect">
            <a:avLst/>
          </a:prstGeom>
        </p:spPr>
      </p:pic>
    </p:spTree>
    <p:extLst>
      <p:ext uri="{BB962C8B-B14F-4D97-AF65-F5344CB8AC3E}">
        <p14:creationId xmlns:p14="http://schemas.microsoft.com/office/powerpoint/2010/main" val="1434923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40432" y="274638"/>
            <a:ext cx="7620000" cy="1143000"/>
          </a:xfrm>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840432" y="1417638"/>
            <a:ext cx="76200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E9233F-672C-4049-ADDE-19A0C27F5FEA}" type="datetime1">
              <a:rPr lang="en-US" smtClean="0"/>
              <a:t>2026-06-08</a:t>
            </a:fld>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22676903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72753" y="4918521"/>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872753" y="3284984"/>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45580-A746-AB41-A6D2-F691590C12C8}" type="datetime1">
              <a:rPr lang="en-US" smtClean="0"/>
              <a:t>2026-06-08</a:t>
            </a:fld>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16014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840432" y="274638"/>
            <a:ext cx="76200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40432"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2832"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CF344B-21FC-224B-9943-C36570668544}" type="datetime1">
              <a:rPr lang="en-US" smtClean="0"/>
              <a:t>2026-06-08</a:t>
            </a:fld>
            <a:endParaRPr lang="en-US"/>
          </a:p>
        </p:txBody>
      </p:sp>
      <p:sp>
        <p:nvSpPr>
          <p:cNvPr id="7" name="Slide Number Placeholder 6"/>
          <p:cNvSpPr>
            <a:spLocks noGrp="1"/>
          </p:cNvSpPr>
          <p:nvPr>
            <p:ph type="sldNum" sz="quarter" idx="12"/>
          </p:nvPr>
        </p:nvSpPr>
        <p:spPr/>
        <p:txBody>
          <a:bodyPr/>
          <a:lstStyle/>
          <a:p>
            <a:fld id="{0798D939-2D9E-2142-A80A-FFDECD1E5A9B}" type="slidenum">
              <a:rPr lang="en-US" smtClean="0"/>
              <a:t>‹#›</a:t>
            </a:fld>
            <a:endParaRPr lang="en-US"/>
          </a:p>
        </p:txBody>
      </p:sp>
      <p:sp>
        <p:nvSpPr>
          <p:cNvPr id="8"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311900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40432" y="274638"/>
            <a:ext cx="76200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0432"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432"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2832"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2832"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5FD7E0-3915-0649-A461-6F604389C81E}" type="datetime1">
              <a:rPr lang="en-US" smtClean="0"/>
              <a:t>2026-06-08</a:t>
            </a:fld>
            <a:endParaRPr lang="en-US"/>
          </a:p>
        </p:txBody>
      </p:sp>
      <p:sp>
        <p:nvSpPr>
          <p:cNvPr id="9" name="Slide Number Placeholder 8"/>
          <p:cNvSpPr>
            <a:spLocks noGrp="1"/>
          </p:cNvSpPr>
          <p:nvPr>
            <p:ph type="sldNum" sz="quarter" idx="12"/>
          </p:nvPr>
        </p:nvSpPr>
        <p:spPr/>
        <p:txBody>
          <a:bodyPr/>
          <a:lstStyle/>
          <a:p>
            <a:fld id="{0798D939-2D9E-2142-A80A-FFDECD1E5A9B}" type="slidenum">
              <a:rPr lang="en-US" smtClean="0"/>
              <a:t>‹#›</a:t>
            </a:fld>
            <a:endParaRPr lang="en-US"/>
          </a:p>
        </p:txBody>
      </p:sp>
      <p:sp>
        <p:nvSpPr>
          <p:cNvPr id="10" name="Footer Placeholder 4"/>
          <p:cNvSpPr>
            <a:spLocks noGrp="1"/>
          </p:cNvSpPr>
          <p:nvPr>
            <p:ph type="ftr" sz="quarter" idx="1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55150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2440" y="274638"/>
            <a:ext cx="76200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6ACA60FC-D001-DD4C-83F7-A5CED8B75B8C}" type="datetime1">
              <a:rPr lang="en-US" smtClean="0"/>
              <a:t>2026-06-08</a:t>
            </a:fld>
            <a:endParaRPr lang="en-US"/>
          </a:p>
        </p:txBody>
      </p:sp>
      <p:sp>
        <p:nvSpPr>
          <p:cNvPr id="7" name="Slide Number Placeholder 6"/>
          <p:cNvSpPr>
            <a:spLocks noGrp="1"/>
          </p:cNvSpPr>
          <p:nvPr>
            <p:ph type="sldNum" sz="quarter" idx="12"/>
          </p:nvPr>
        </p:nvSpPr>
        <p:spPr/>
        <p:txBody>
          <a:bodyPr/>
          <a:lstStyle/>
          <a:p>
            <a:fld id="{0798D939-2D9E-2142-A80A-FFDECD1E5A9B}" type="slidenum">
              <a:rPr lang="en-US" smtClean="0"/>
              <a:t>‹#›</a:t>
            </a:fld>
            <a:endParaRPr lang="en-US"/>
          </a:p>
        </p:txBody>
      </p:sp>
      <p:sp>
        <p:nvSpPr>
          <p:cNvPr id="9"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114338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B8597-43CB-1848-982C-BA76786283C8}" type="datetime1">
              <a:rPr lang="en-US" smtClean="0"/>
              <a:t>2026-06-08</a:t>
            </a:fld>
            <a:endParaRPr lang="en-US"/>
          </a:p>
        </p:txBody>
      </p:sp>
      <p:sp>
        <p:nvSpPr>
          <p:cNvPr id="4" name="Slide Number Placeholder 3"/>
          <p:cNvSpPr>
            <a:spLocks noGrp="1"/>
          </p:cNvSpPr>
          <p:nvPr>
            <p:ph type="sldNum" sz="quarter" idx="12"/>
          </p:nvPr>
        </p:nvSpPr>
        <p:spPr/>
        <p:txBody>
          <a:bodyPr/>
          <a:lstStyle/>
          <a:p>
            <a:fld id="{0798D939-2D9E-2142-A80A-FFDECD1E5A9B}" type="slidenum">
              <a:rPr lang="en-US" smtClean="0"/>
              <a:t>‹#›</a:t>
            </a:fld>
            <a:endParaRPr lang="en-US"/>
          </a:p>
        </p:txBody>
      </p:sp>
      <p:sp>
        <p:nvSpPr>
          <p:cNvPr id="5"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3703892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1600" y="274638"/>
            <a:ext cx="7620000" cy="1143000"/>
          </a:xfrm>
          <a:prstGeom prst="rect">
            <a:avLst/>
          </a:prstGeom>
        </p:spPr>
        <p:txBody>
          <a:bodyPr vert="horz" lIns="91440" tIns="45720" rIns="91440" bIns="45720" rtlCol="0" anchor="ctr">
            <a:noAutofit/>
          </a:bodyPr>
          <a:lstStyle/>
          <a:p>
            <a:r>
              <a:rPr lang="nl-NL"/>
              <a:t>Titelstijl van model bewerken</a:t>
            </a:r>
            <a:endParaRPr lang="en-US" dirty="0"/>
          </a:p>
        </p:txBody>
      </p:sp>
      <p:sp>
        <p:nvSpPr>
          <p:cNvPr id="3" name="Text Placeholder 2"/>
          <p:cNvSpPr>
            <a:spLocks noGrp="1"/>
          </p:cNvSpPr>
          <p:nvPr>
            <p:ph type="body" idx="1"/>
          </p:nvPr>
        </p:nvSpPr>
        <p:spPr>
          <a:xfrm>
            <a:off x="984448" y="1600200"/>
            <a:ext cx="7620000" cy="48006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Rectangle 6"/>
          <p:cNvSpPr/>
          <p:nvPr/>
        </p:nvSpPr>
        <p:spPr>
          <a:xfrm>
            <a:off x="-22817" y="0"/>
            <a:ext cx="685800" cy="6859728"/>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59864" y="6453336"/>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009999"/>
                </a:solidFill>
              </a:defRPr>
            </a:lvl1pPr>
          </a:lstStyle>
          <a:p>
            <a:fld id="{0798D939-2D9E-2142-A80A-FFDECD1E5A9B}" type="slidenum">
              <a:rPr lang="en-US" smtClean="0"/>
              <a:t>‹#›</a:t>
            </a:fld>
            <a:endParaRPr lang="en-US"/>
          </a:p>
        </p:txBody>
      </p:sp>
      <p:sp>
        <p:nvSpPr>
          <p:cNvPr id="5" name="Footer Placeholder 4"/>
          <p:cNvSpPr>
            <a:spLocks noGrp="1"/>
          </p:cNvSpPr>
          <p:nvPr>
            <p:ph type="ftr" sz="quarter" idx="3"/>
          </p:nvPr>
        </p:nvSpPr>
        <p:spPr>
          <a:xfrm>
            <a:off x="649288" y="6481911"/>
            <a:ext cx="6298976"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
        <p:nvSpPr>
          <p:cNvPr id="4" name="Date Placeholder 3"/>
          <p:cNvSpPr>
            <a:spLocks noGrp="1"/>
          </p:cNvSpPr>
          <p:nvPr>
            <p:ph type="dt" sz="half" idx="2"/>
          </p:nvPr>
        </p:nvSpPr>
        <p:spPr>
          <a:xfrm rot="16200000">
            <a:off x="-912812" y="5303520"/>
            <a:ext cx="2438399" cy="365760"/>
          </a:xfrm>
          <a:prstGeom prst="rect">
            <a:avLst/>
          </a:prstGeom>
        </p:spPr>
        <p:txBody>
          <a:bodyPr vert="horz" lIns="91440" tIns="45720" rIns="91440" bIns="45720" rtlCol="0" anchor="ctr"/>
          <a:lstStyle>
            <a:lvl1pPr algn="l">
              <a:defRPr sz="1200">
                <a:solidFill>
                  <a:schemeClr val="bg1"/>
                </a:solidFill>
              </a:defRPr>
            </a:lvl1pPr>
          </a:lstStyle>
          <a:p>
            <a:fld id="{EB050224-42C9-F247-B0DF-50813A7CFE82}" type="datetime1">
              <a:rPr lang="en-US" smtClean="0"/>
              <a:t>2026-06-08</a:t>
            </a:fld>
            <a:endParaRPr lang="en-US"/>
          </a:p>
        </p:txBody>
      </p:sp>
    </p:spTree>
    <p:extLst>
      <p:ext uri="{BB962C8B-B14F-4D97-AF65-F5344CB8AC3E}">
        <p14:creationId xmlns:p14="http://schemas.microsoft.com/office/powerpoint/2010/main" val="221653083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6" r:id="rId17"/>
  </p:sldLayoutIdLst>
  <p:hf hdr="0" ftr="0" dt="0"/>
  <p:txStyles>
    <p:titleStyle>
      <a:lvl1pPr algn="l" defTabSz="914400" rtl="0" eaLnBrk="1" latinLnBrk="0" hangingPunct="1">
        <a:spcBef>
          <a:spcPct val="0"/>
        </a:spcBef>
        <a:buNone/>
        <a:defRPr sz="4600" kern="1200" cap="none" spc="-100" baseline="0">
          <a:ln>
            <a:noFill/>
          </a:ln>
          <a:solidFill>
            <a:schemeClr val="tx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SzPct val="100000"/>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SzPct val="100000"/>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SzPct val="100000"/>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SzPct val="10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jpg"/><Relationship Id="rId10" Type="http://schemas.openxmlformats.org/officeDocument/2006/relationships/image" Target="../media/image37.jpg"/><Relationship Id="rId4" Type="http://schemas.openxmlformats.org/officeDocument/2006/relationships/image" Target="../media/image31.jp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7.jp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darthworkgroup.com/"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png"/><Relationship Id="rId2" Type="http://schemas.openxmlformats.org/officeDocument/2006/relationships/image" Target="../media/image17.emf"/><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pic>
        <p:nvPicPr>
          <p:cNvPr id="951" name="Google Shape;951;p140"/>
          <p:cNvPicPr preferRelativeResize="0"/>
          <p:nvPr/>
        </p:nvPicPr>
        <p:blipFill>
          <a:blip r:embed="rId3">
            <a:alphaModFix/>
          </a:blip>
          <a:stretch>
            <a:fillRect/>
          </a:stretch>
        </p:blipFill>
        <p:spPr>
          <a:xfrm>
            <a:off x="7897386" y="946371"/>
            <a:ext cx="1101260" cy="962975"/>
          </a:xfrm>
          <a:prstGeom prst="rect">
            <a:avLst/>
          </a:prstGeom>
          <a:noFill/>
          <a:ln>
            <a:noFill/>
          </a:ln>
        </p:spPr>
      </p:pic>
      <p:sp>
        <p:nvSpPr>
          <p:cNvPr id="952" name="Google Shape;952;p140"/>
          <p:cNvSpPr txBox="1">
            <a:spLocks noGrp="1"/>
          </p:cNvSpPr>
          <p:nvPr>
            <p:ph type="ctrTitle"/>
          </p:nvPr>
        </p:nvSpPr>
        <p:spPr>
          <a:xfrm>
            <a:off x="1786800" y="806600"/>
            <a:ext cx="7357200" cy="232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nl-NL" sz="3600" dirty="0" err="1"/>
              <a:t>Introduction</a:t>
            </a:r>
            <a:r>
              <a:rPr lang="nl-NL" sz="3600" dirty="0"/>
              <a:t> </a:t>
            </a:r>
            <a:r>
              <a:rPr lang="nl-NL" sz="3600" dirty="0" err="1"/>
              <a:t>to</a:t>
            </a:r>
            <a:r>
              <a:rPr lang="nl-NL" sz="3600" dirty="0"/>
              <a:t> </a:t>
            </a:r>
            <a:r>
              <a:rPr lang="nl-NL" sz="3600" dirty="0" err="1"/>
              <a:t>the</a:t>
            </a:r>
            <a:r>
              <a:rPr lang="nl-NL" sz="3600" dirty="0"/>
              <a:t> course</a:t>
            </a:r>
            <a:endParaRPr sz="3600" dirty="0"/>
          </a:p>
        </p:txBody>
      </p:sp>
      <p:sp>
        <p:nvSpPr>
          <p:cNvPr id="3" name="Subtitle 2">
            <a:extLst>
              <a:ext uri="{FF2B5EF4-FFF2-40B4-BE49-F238E27FC236}">
                <a16:creationId xmlns:a16="http://schemas.microsoft.com/office/drawing/2014/main" id="{D39416C4-24ED-5849-BD52-BA5B9ECFBB18}"/>
              </a:ext>
            </a:extLst>
          </p:cNvPr>
          <p:cNvSpPr>
            <a:spLocks noGrp="1"/>
          </p:cNvSpPr>
          <p:nvPr>
            <p:ph type="subTitle" idx="1"/>
          </p:nvPr>
        </p:nvSpPr>
        <p:spPr>
          <a:xfrm>
            <a:off x="827584" y="3501007"/>
            <a:ext cx="6461760" cy="2207065"/>
          </a:xfrm>
        </p:spPr>
        <p:txBody>
          <a:bodyPr>
            <a:normAutofit/>
          </a:bodyPr>
          <a:lstStyle/>
          <a:p>
            <a:endParaRPr lang="en-US" sz="2400" dirty="0"/>
          </a:p>
          <a:p>
            <a:r>
              <a:rPr lang="en-US" sz="2400" dirty="0"/>
              <a:t>Decision Modeling in R workshop</a:t>
            </a:r>
          </a:p>
          <a:p>
            <a:endParaRPr lang="en-US" sz="2400" dirty="0"/>
          </a:p>
        </p:txBody>
      </p:sp>
      <p:sp>
        <p:nvSpPr>
          <p:cNvPr id="4" name="TextBox 3">
            <a:extLst>
              <a:ext uri="{FF2B5EF4-FFF2-40B4-BE49-F238E27FC236}">
                <a16:creationId xmlns:a16="http://schemas.microsoft.com/office/drawing/2014/main" id="{DD6972DB-55F3-274F-AE8F-6892B312C3D7}"/>
              </a:ext>
            </a:extLst>
          </p:cNvPr>
          <p:cNvSpPr txBox="1"/>
          <p:nvPr/>
        </p:nvSpPr>
        <p:spPr>
          <a:xfrm>
            <a:off x="3186545" y="379614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0573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Attribution and Acknowledgement</a:t>
            </a:r>
          </a:p>
        </p:txBody>
      </p:sp>
      <p:sp>
        <p:nvSpPr>
          <p:cNvPr id="3" name="Content Placeholder 2"/>
          <p:cNvSpPr>
            <a:spLocks noGrp="1"/>
          </p:cNvSpPr>
          <p:nvPr>
            <p:ph idx="1"/>
          </p:nvPr>
        </p:nvSpPr>
        <p:spPr/>
        <p:txBody>
          <a:bodyPr>
            <a:normAutofit/>
          </a:bodyPr>
          <a:lstStyle/>
          <a:p>
            <a:pPr>
              <a:spcAft>
                <a:spcPts val="1200"/>
              </a:spcAft>
            </a:pPr>
            <a:r>
              <a:rPr lang="en-US" dirty="0"/>
              <a:t>R code provided with this course are yours to reuse and modify</a:t>
            </a:r>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p:txBody>
      </p:sp>
      <p:pic>
        <p:nvPicPr>
          <p:cNvPr id="4" name="Picture 3">
            <a:extLst>
              <a:ext uri="{FF2B5EF4-FFF2-40B4-BE49-F238E27FC236}">
                <a16:creationId xmlns:a16="http://schemas.microsoft.com/office/drawing/2014/main" id="{440AF431-ECAD-FB4D-8977-127A55D9FDCF}"/>
              </a:ext>
            </a:extLst>
          </p:cNvPr>
          <p:cNvPicPr>
            <a:picLocks noChangeAspect="1"/>
          </p:cNvPicPr>
          <p:nvPr/>
        </p:nvPicPr>
        <p:blipFill rotWithShape="1">
          <a:blip r:embed="rId2"/>
          <a:srcRect l="340" b="1716"/>
          <a:stretch/>
        </p:blipFill>
        <p:spPr>
          <a:xfrm>
            <a:off x="946297" y="2221979"/>
            <a:ext cx="6528391" cy="3764152"/>
          </a:xfrm>
          <a:prstGeom prst="rect">
            <a:avLst/>
          </a:prstGeom>
        </p:spPr>
      </p:pic>
      <p:sp>
        <p:nvSpPr>
          <p:cNvPr id="7" name="Rectangle 6"/>
          <p:cNvSpPr/>
          <p:nvPr/>
        </p:nvSpPr>
        <p:spPr>
          <a:xfrm>
            <a:off x="944937" y="5321458"/>
            <a:ext cx="6274570" cy="696570"/>
          </a:xfrm>
          <a:prstGeom prst="rect">
            <a:avLst/>
          </a:prstGeom>
          <a:solidFill>
            <a:schemeClr val="accent5">
              <a:lumMod val="20000"/>
              <a:lumOff val="8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85046" y="3458385"/>
            <a:ext cx="2063262" cy="1077218"/>
          </a:xfrm>
          <a:prstGeom prst="rect">
            <a:avLst/>
          </a:prstGeom>
          <a:noFill/>
        </p:spPr>
        <p:txBody>
          <a:bodyPr wrap="square" rtlCol="0">
            <a:spAutoFit/>
          </a:bodyPr>
          <a:lstStyle/>
          <a:p>
            <a:pPr algn="ctr"/>
            <a:r>
              <a:rPr lang="en-US" sz="1600" dirty="0"/>
              <a:t>Acknowledgement and citation information in code headers</a:t>
            </a:r>
          </a:p>
        </p:txBody>
      </p:sp>
      <p:cxnSp>
        <p:nvCxnSpPr>
          <p:cNvPr id="10" name="Curved Connector 9"/>
          <p:cNvCxnSpPr>
            <a:stCxn id="8" idx="0"/>
          </p:cNvCxnSpPr>
          <p:nvPr/>
        </p:nvCxnSpPr>
        <p:spPr>
          <a:xfrm rot="16200000" flipV="1">
            <a:off x="7110418" y="2552126"/>
            <a:ext cx="780888" cy="1031630"/>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5C9E240-EC73-1D4B-B1E5-61FD18052203}"/>
              </a:ext>
            </a:extLst>
          </p:cNvPr>
          <p:cNvSpPr>
            <a:spLocks noGrp="1"/>
          </p:cNvSpPr>
          <p:nvPr>
            <p:ph type="sldNum" sz="quarter" idx="12"/>
          </p:nvPr>
        </p:nvSpPr>
        <p:spPr/>
        <p:txBody>
          <a:bodyPr/>
          <a:lstStyle/>
          <a:p>
            <a:fld id="{0798D939-2D9E-2142-A80A-FFDECD1E5A9B}" type="slidenum">
              <a:rPr lang="en-US" smtClean="0"/>
              <a:t>10</a:t>
            </a:fld>
            <a:endParaRPr lang="en-US"/>
          </a:p>
        </p:txBody>
      </p:sp>
    </p:spTree>
    <p:extLst>
      <p:ext uri="{BB962C8B-B14F-4D97-AF65-F5344CB8AC3E}">
        <p14:creationId xmlns:p14="http://schemas.microsoft.com/office/powerpoint/2010/main" val="41021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B1BA-FF1D-6226-EDEF-A82E4C345AE6}"/>
              </a:ext>
            </a:extLst>
          </p:cNvPr>
          <p:cNvSpPr>
            <a:spLocks noGrp="1"/>
          </p:cNvSpPr>
          <p:nvPr>
            <p:ph type="title"/>
          </p:nvPr>
        </p:nvSpPr>
        <p:spPr/>
        <p:txBody>
          <a:bodyPr/>
          <a:lstStyle/>
          <a:p>
            <a:endParaRPr lang="en-NL"/>
          </a:p>
        </p:txBody>
      </p:sp>
      <p:sp>
        <p:nvSpPr>
          <p:cNvPr id="3" name="Content Placeholder 2">
            <a:extLst>
              <a:ext uri="{FF2B5EF4-FFF2-40B4-BE49-F238E27FC236}">
                <a16:creationId xmlns:a16="http://schemas.microsoft.com/office/drawing/2014/main" id="{EB14C211-DA09-E0E4-F54C-5295488BE621}"/>
              </a:ext>
            </a:extLst>
          </p:cNvPr>
          <p:cNvSpPr>
            <a:spLocks noGrp="1"/>
          </p:cNvSpPr>
          <p:nvPr>
            <p:ph sz="half" idx="1"/>
          </p:nvPr>
        </p:nvSpPr>
        <p:spPr/>
        <p:txBody>
          <a:bodyPr/>
          <a:lstStyle/>
          <a:p>
            <a:endParaRPr lang="en-NL"/>
          </a:p>
        </p:txBody>
      </p:sp>
      <p:sp>
        <p:nvSpPr>
          <p:cNvPr id="4" name="Content Placeholder 3">
            <a:extLst>
              <a:ext uri="{FF2B5EF4-FFF2-40B4-BE49-F238E27FC236}">
                <a16:creationId xmlns:a16="http://schemas.microsoft.com/office/drawing/2014/main" id="{66153EE8-555C-A181-3EC1-58BCA2F752CF}"/>
              </a:ext>
            </a:extLst>
          </p:cNvPr>
          <p:cNvSpPr>
            <a:spLocks noGrp="1"/>
          </p:cNvSpPr>
          <p:nvPr>
            <p:ph sz="half" idx="2"/>
          </p:nvPr>
        </p:nvSpPr>
        <p:spPr/>
        <p:txBody>
          <a:bodyPr/>
          <a:lstStyle/>
          <a:p>
            <a:endParaRPr lang="en-NL"/>
          </a:p>
        </p:txBody>
      </p:sp>
      <p:sp>
        <p:nvSpPr>
          <p:cNvPr id="5" name="Slide Number Placeholder 4">
            <a:extLst>
              <a:ext uri="{FF2B5EF4-FFF2-40B4-BE49-F238E27FC236}">
                <a16:creationId xmlns:a16="http://schemas.microsoft.com/office/drawing/2014/main" id="{36828784-FC8A-EB3B-2E86-C3D0C8B8F94F}"/>
              </a:ext>
            </a:extLst>
          </p:cNvPr>
          <p:cNvSpPr>
            <a:spLocks noGrp="1"/>
          </p:cNvSpPr>
          <p:nvPr>
            <p:ph type="sldNum" sz="quarter" idx="12"/>
          </p:nvPr>
        </p:nvSpPr>
        <p:spPr/>
        <p:txBody>
          <a:bodyPr/>
          <a:lstStyle/>
          <a:p>
            <a:fld id="{0798D939-2D9E-2142-A80A-FFDECD1E5A9B}" type="slidenum">
              <a:rPr lang="en-US" smtClean="0"/>
              <a:t>11</a:t>
            </a:fld>
            <a:endParaRPr lang="en-US"/>
          </a:p>
        </p:txBody>
      </p:sp>
      <p:pic>
        <p:nvPicPr>
          <p:cNvPr id="6" name="Picture 4" descr="Ice Breaker&quot; Images – Browse 17,414 Stock Photos, Vectors ...">
            <a:extLst>
              <a:ext uri="{FF2B5EF4-FFF2-40B4-BE49-F238E27FC236}">
                <a16:creationId xmlns:a16="http://schemas.microsoft.com/office/drawing/2014/main" id="{1A26562F-DEF4-F695-F740-A36B94C2E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 y="107431"/>
            <a:ext cx="8200658" cy="615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81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2E27A3-1225-723E-6C8C-A8DA3856D636}"/>
              </a:ext>
            </a:extLst>
          </p:cNvPr>
          <p:cNvSpPr>
            <a:spLocks noGrp="1"/>
          </p:cNvSpPr>
          <p:nvPr>
            <p:ph type="sldNum" sz="quarter" idx="10"/>
          </p:nvPr>
        </p:nvSpPr>
        <p:spPr/>
        <p:txBody>
          <a:bodyPr/>
          <a:lstStyle/>
          <a:p>
            <a:fld id="{0798D939-2D9E-2142-A80A-FFDECD1E5A9B}" type="slidenum">
              <a:rPr lang="en-US" smtClean="0"/>
              <a:t>12</a:t>
            </a:fld>
            <a:endParaRPr lang="en-US"/>
          </a:p>
        </p:txBody>
      </p:sp>
      <p:sp>
        <p:nvSpPr>
          <p:cNvPr id="7" name="TextBox 6">
            <a:extLst>
              <a:ext uri="{FF2B5EF4-FFF2-40B4-BE49-F238E27FC236}">
                <a16:creationId xmlns:a16="http://schemas.microsoft.com/office/drawing/2014/main" id="{726CEAD1-3707-1561-0E2B-6154BEFCC01A}"/>
              </a:ext>
            </a:extLst>
          </p:cNvPr>
          <p:cNvSpPr txBox="1"/>
          <p:nvPr/>
        </p:nvSpPr>
        <p:spPr>
          <a:xfrm>
            <a:off x="1766421" y="2391837"/>
            <a:ext cx="5028079" cy="2308324"/>
          </a:xfrm>
          <a:prstGeom prst="rect">
            <a:avLst/>
          </a:prstGeom>
          <a:noFill/>
        </p:spPr>
        <p:txBody>
          <a:bodyPr wrap="square" rtlCol="0">
            <a:spAutoFit/>
          </a:bodyPr>
          <a:lstStyle/>
          <a:p>
            <a:r>
              <a:rPr lang="en-NL" sz="2400" b="1" dirty="0">
                <a:solidFill>
                  <a:schemeClr val="accent3"/>
                </a:solidFill>
              </a:rPr>
              <a:t>In-class </a:t>
            </a:r>
          </a:p>
          <a:p>
            <a:r>
              <a:rPr lang="en-NL" sz="2400" dirty="0"/>
              <a:t>Make groups of 3</a:t>
            </a:r>
          </a:p>
          <a:p>
            <a:r>
              <a:rPr lang="nl-NL" sz="2400" dirty="0" err="1"/>
              <a:t>Use</a:t>
            </a:r>
            <a:r>
              <a:rPr lang="nl-NL" sz="2400" dirty="0"/>
              <a:t> </a:t>
            </a:r>
            <a:r>
              <a:rPr lang="nl-NL" sz="2400" dirty="0" err="1"/>
              <a:t>the</a:t>
            </a:r>
            <a:r>
              <a:rPr lang="nl-NL" sz="2400" dirty="0"/>
              <a:t> cards</a:t>
            </a:r>
          </a:p>
          <a:p>
            <a:r>
              <a:rPr lang="nl-NL" sz="2400" dirty="0" err="1"/>
              <a:t>Ask</a:t>
            </a:r>
            <a:r>
              <a:rPr lang="nl-NL" sz="2400" dirty="0"/>
              <a:t> </a:t>
            </a:r>
            <a:r>
              <a:rPr lang="nl-NL" sz="2400" dirty="0" err="1"/>
              <a:t>the</a:t>
            </a:r>
            <a:r>
              <a:rPr lang="nl-NL" sz="2400" dirty="0"/>
              <a:t> question. </a:t>
            </a:r>
            <a:endParaRPr lang="en-NL" sz="2400" dirty="0"/>
          </a:p>
          <a:p>
            <a:endParaRPr lang="en-NL" sz="2400" dirty="0"/>
          </a:p>
          <a:p>
            <a:endParaRPr lang="en-NL" sz="2400" dirty="0"/>
          </a:p>
        </p:txBody>
      </p:sp>
      <p:pic>
        <p:nvPicPr>
          <p:cNvPr id="2054" name="Picture 6" descr="Online Learning vs Classroom Learning - What is Better for You? -  GeeksforGeeks">
            <a:extLst>
              <a:ext uri="{FF2B5EF4-FFF2-40B4-BE49-F238E27FC236}">
                <a16:creationId xmlns:a16="http://schemas.microsoft.com/office/drawing/2014/main" id="{D2F9442E-2696-A095-D54A-EC902781C1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393" t="-938" r="-61393" b="938"/>
          <a:stretch>
            <a:fillRect/>
          </a:stretch>
        </p:blipFill>
        <p:spPr bwMode="auto">
          <a:xfrm>
            <a:off x="5339751" y="2245188"/>
            <a:ext cx="4445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545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a:t>
            </a:r>
          </a:p>
        </p:txBody>
      </p:sp>
      <p:sp>
        <p:nvSpPr>
          <p:cNvPr id="3" name="Content Placeholder 2"/>
          <p:cNvSpPr>
            <a:spLocks noGrp="1"/>
          </p:cNvSpPr>
          <p:nvPr>
            <p:ph idx="1"/>
          </p:nvPr>
        </p:nvSpPr>
        <p:spPr/>
        <p:txBody>
          <a:bodyPr>
            <a:normAutofit/>
          </a:bodyPr>
          <a:lstStyle/>
          <a:p>
            <a:pPr>
              <a:spcBef>
                <a:spcPts val="1800"/>
              </a:spcBef>
            </a:pPr>
            <a:r>
              <a:rPr lang="en-US" b="1" dirty="0"/>
              <a:t>Freely</a:t>
            </a:r>
            <a:r>
              <a:rPr lang="en-US" dirty="0"/>
              <a:t> available and </a:t>
            </a:r>
            <a:r>
              <a:rPr lang="en-US" b="1" dirty="0"/>
              <a:t>open-source</a:t>
            </a:r>
          </a:p>
          <a:p>
            <a:pPr>
              <a:spcBef>
                <a:spcPts val="1800"/>
              </a:spcBef>
            </a:pPr>
            <a:r>
              <a:rPr lang="en-US" b="1" dirty="0"/>
              <a:t>Flexibility</a:t>
            </a:r>
            <a:r>
              <a:rPr lang="en-US" dirty="0"/>
              <a:t> to implement any desired modeling structure</a:t>
            </a:r>
          </a:p>
          <a:p>
            <a:pPr lvl="1">
              <a:spcBef>
                <a:spcPts val="600"/>
              </a:spcBef>
            </a:pPr>
            <a:r>
              <a:rPr lang="en-US" dirty="0"/>
              <a:t>Computationally efficient</a:t>
            </a:r>
          </a:p>
          <a:p>
            <a:pPr>
              <a:spcBef>
                <a:spcPts val="1800"/>
              </a:spcBef>
            </a:pPr>
            <a:r>
              <a:rPr lang="en-US" dirty="0"/>
              <a:t>Results are </a:t>
            </a:r>
            <a:r>
              <a:rPr lang="en-US" b="1" dirty="0"/>
              <a:t>reproducible</a:t>
            </a:r>
          </a:p>
          <a:p>
            <a:pPr lvl="1">
              <a:spcBef>
                <a:spcPts val="600"/>
              </a:spcBef>
            </a:pPr>
            <a:r>
              <a:rPr lang="en-US" dirty="0"/>
              <a:t>no “point-and-click” steps</a:t>
            </a:r>
          </a:p>
          <a:p>
            <a:pPr>
              <a:spcBef>
                <a:spcPts val="1800"/>
              </a:spcBef>
            </a:pPr>
            <a:r>
              <a:rPr lang="en-US" dirty="0"/>
              <a:t>Integrate </a:t>
            </a:r>
            <a:r>
              <a:rPr lang="en-US" b="1" dirty="0"/>
              <a:t>statistical</a:t>
            </a:r>
            <a:r>
              <a:rPr lang="en-US" dirty="0"/>
              <a:t> analyses with modeling</a:t>
            </a:r>
          </a:p>
          <a:p>
            <a:pPr lvl="1">
              <a:spcBef>
                <a:spcPts val="600"/>
              </a:spcBef>
            </a:pPr>
            <a:r>
              <a:rPr lang="en-US" dirty="0"/>
              <a:t>Parameter estimation</a:t>
            </a:r>
          </a:p>
          <a:p>
            <a:pPr lvl="1">
              <a:spcBef>
                <a:spcPts val="600"/>
              </a:spcBef>
            </a:pPr>
            <a:r>
              <a:rPr lang="en-US" dirty="0"/>
              <a:t>Analysis / visualization of results</a:t>
            </a:r>
          </a:p>
        </p:txBody>
      </p:sp>
      <p:sp>
        <p:nvSpPr>
          <p:cNvPr id="4" name="Slide Number Placeholder 3">
            <a:extLst>
              <a:ext uri="{FF2B5EF4-FFF2-40B4-BE49-F238E27FC236}">
                <a16:creationId xmlns:a16="http://schemas.microsoft.com/office/drawing/2014/main" id="{27D693FD-8BA1-C941-9B89-DE04265DA3ED}"/>
              </a:ext>
            </a:extLst>
          </p:cNvPr>
          <p:cNvSpPr>
            <a:spLocks noGrp="1"/>
          </p:cNvSpPr>
          <p:nvPr>
            <p:ph type="sldNum" sz="quarter" idx="12"/>
          </p:nvPr>
        </p:nvSpPr>
        <p:spPr/>
        <p:txBody>
          <a:bodyPr/>
          <a:lstStyle/>
          <a:p>
            <a:fld id="{0798D939-2D9E-2142-A80A-FFDECD1E5A9B}" type="slidenum">
              <a:rPr lang="en-US" smtClean="0"/>
              <a:t>13</a:t>
            </a:fld>
            <a:endParaRPr lang="en-US"/>
          </a:p>
        </p:txBody>
      </p:sp>
    </p:spTree>
    <p:extLst>
      <p:ext uri="{BB962C8B-B14F-4D97-AF65-F5344CB8AC3E}">
        <p14:creationId xmlns:p14="http://schemas.microsoft.com/office/powerpoint/2010/main" val="1881448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148"/>
          <p:cNvSpPr txBox="1">
            <a:spLocks noGrp="1"/>
          </p:cNvSpPr>
          <p:nvPr>
            <p:ph type="title"/>
          </p:nvPr>
        </p:nvSpPr>
        <p:spPr>
          <a:xfrm>
            <a:off x="992832" y="274638"/>
            <a:ext cx="76200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a:t>Conventional Decision Modeling Process</a:t>
            </a:r>
            <a:endParaRPr/>
          </a:p>
        </p:txBody>
      </p:sp>
      <p:pic>
        <p:nvPicPr>
          <p:cNvPr id="1016" name="Google Shape;1016;p148" descr="https://lh5.googleusercontent.com/gbXt9VN5WyuMGNcYzTJkzKJPStG1Tilx4HnDsIRyvBF1WaCQl7N5sIM1Cvv25PGA0HfP9kkQxxVT8YrlRN192mWaCQcVOFx9O1-x3HPVwTSk5-d-SldOGUSsS5LZimSVKc4N6vQYipc"/>
          <p:cNvPicPr preferRelativeResize="0"/>
          <p:nvPr/>
        </p:nvPicPr>
        <p:blipFill rotWithShape="1">
          <a:blip r:embed="rId3">
            <a:alphaModFix/>
          </a:blip>
          <a:srcRect/>
          <a:stretch/>
        </p:blipFill>
        <p:spPr>
          <a:xfrm>
            <a:off x="3708797" y="1419225"/>
            <a:ext cx="3607594" cy="4029075"/>
          </a:xfrm>
          <a:prstGeom prst="rect">
            <a:avLst/>
          </a:prstGeom>
          <a:noFill/>
          <a:ln>
            <a:noFill/>
          </a:ln>
        </p:spPr>
      </p:pic>
      <p:pic>
        <p:nvPicPr>
          <p:cNvPr id="1017" name="Google Shape;1017;p148" descr="Image result for treeage"/>
          <p:cNvPicPr preferRelativeResize="0">
            <a:picLocks noGrp="1"/>
          </p:cNvPicPr>
          <p:nvPr>
            <p:ph type="body" idx="1"/>
          </p:nvPr>
        </p:nvPicPr>
        <p:blipFill rotWithShape="1">
          <a:blip r:embed="rId4">
            <a:alphaModFix/>
          </a:blip>
          <a:srcRect/>
          <a:stretch/>
        </p:blipFill>
        <p:spPr>
          <a:xfrm>
            <a:off x="1076394" y="4345179"/>
            <a:ext cx="2139600" cy="659700"/>
          </a:xfrm>
          <a:prstGeom prst="rect">
            <a:avLst/>
          </a:prstGeom>
          <a:noFill/>
          <a:ln>
            <a:noFill/>
          </a:ln>
        </p:spPr>
      </p:pic>
      <p:pic>
        <p:nvPicPr>
          <p:cNvPr id="1018" name="Google Shape;1018;p148" descr="A picture containing clipart&#10;&#10;Description automatically generated"/>
          <p:cNvPicPr preferRelativeResize="0"/>
          <p:nvPr/>
        </p:nvPicPr>
        <p:blipFill rotWithShape="1">
          <a:blip r:embed="rId5">
            <a:alphaModFix/>
          </a:blip>
          <a:srcRect t="25404" r="-9505" b="25722"/>
          <a:stretch/>
        </p:blipFill>
        <p:spPr>
          <a:xfrm>
            <a:off x="7501975" y="2517700"/>
            <a:ext cx="1216500" cy="723900"/>
          </a:xfrm>
          <a:prstGeom prst="rect">
            <a:avLst/>
          </a:prstGeom>
          <a:noFill/>
          <a:ln w="9525" cap="flat" cmpd="sng">
            <a:solidFill>
              <a:srgbClr val="002060"/>
            </a:solidFill>
            <a:prstDash val="solid"/>
            <a:round/>
            <a:headEnd type="none" w="sm" len="sm"/>
            <a:tailEnd type="none" w="sm" len="sm"/>
          </a:ln>
        </p:spPr>
      </p:pic>
      <p:pic>
        <p:nvPicPr>
          <p:cNvPr id="1019" name="Google Shape;1019;p148" descr="Image result for revman"/>
          <p:cNvPicPr preferRelativeResize="0"/>
          <p:nvPr/>
        </p:nvPicPr>
        <p:blipFill rotWithShape="1">
          <a:blip r:embed="rId6">
            <a:alphaModFix/>
          </a:blip>
          <a:srcRect t="26777" b="28777"/>
          <a:stretch/>
        </p:blipFill>
        <p:spPr>
          <a:xfrm>
            <a:off x="1316175" y="2456412"/>
            <a:ext cx="2044375" cy="853238"/>
          </a:xfrm>
          <a:prstGeom prst="rect">
            <a:avLst/>
          </a:prstGeom>
          <a:noFill/>
          <a:ln w="9525" cap="flat" cmpd="sng">
            <a:solidFill>
              <a:srgbClr val="002060"/>
            </a:solidFill>
            <a:prstDash val="solid"/>
            <a:round/>
            <a:headEnd type="none" w="sm" len="sm"/>
            <a:tailEnd type="none" w="sm" len="sm"/>
          </a:ln>
        </p:spPr>
      </p:pic>
      <p:pic>
        <p:nvPicPr>
          <p:cNvPr id="1020" name="Google Shape;1020;p148" descr="Image result for @risk"/>
          <p:cNvPicPr preferRelativeResize="0"/>
          <p:nvPr/>
        </p:nvPicPr>
        <p:blipFill rotWithShape="1">
          <a:blip r:embed="rId7">
            <a:alphaModFix/>
          </a:blip>
          <a:srcRect/>
          <a:stretch/>
        </p:blipFill>
        <p:spPr>
          <a:xfrm>
            <a:off x="1815423" y="5068599"/>
            <a:ext cx="629284" cy="761927"/>
          </a:xfrm>
          <a:prstGeom prst="rect">
            <a:avLst/>
          </a:prstGeom>
          <a:noFill/>
          <a:ln>
            <a:noFill/>
          </a:ln>
        </p:spPr>
      </p:pic>
      <p:pic>
        <p:nvPicPr>
          <p:cNvPr id="1021" name="Google Shape;1021;p148" descr="A close up of a sign&#10;&#10;Description automatically generated"/>
          <p:cNvPicPr preferRelativeResize="0"/>
          <p:nvPr/>
        </p:nvPicPr>
        <p:blipFill rotWithShape="1">
          <a:blip r:embed="rId8">
            <a:alphaModFix/>
          </a:blip>
          <a:srcRect/>
          <a:stretch/>
        </p:blipFill>
        <p:spPr>
          <a:xfrm>
            <a:off x="2579032" y="5203487"/>
            <a:ext cx="602601" cy="570465"/>
          </a:xfrm>
          <a:prstGeom prst="rect">
            <a:avLst/>
          </a:prstGeom>
          <a:noFill/>
          <a:ln>
            <a:noFill/>
          </a:ln>
        </p:spPr>
      </p:pic>
      <p:pic>
        <p:nvPicPr>
          <p:cNvPr id="1022" name="Google Shape;1022;p148"/>
          <p:cNvPicPr preferRelativeResize="0"/>
          <p:nvPr/>
        </p:nvPicPr>
        <p:blipFill rotWithShape="1">
          <a:blip r:embed="rId9">
            <a:alphaModFix/>
          </a:blip>
          <a:srcRect/>
          <a:stretch/>
        </p:blipFill>
        <p:spPr>
          <a:xfrm>
            <a:off x="800744" y="5203487"/>
            <a:ext cx="964672" cy="587573"/>
          </a:xfrm>
          <a:prstGeom prst="rect">
            <a:avLst/>
          </a:prstGeom>
          <a:noFill/>
          <a:ln>
            <a:noFill/>
          </a:ln>
        </p:spPr>
      </p:pic>
      <p:pic>
        <p:nvPicPr>
          <p:cNvPr id="1023" name="Google Shape;1023;p148" descr="Image result for R"/>
          <p:cNvPicPr preferRelativeResize="0"/>
          <p:nvPr/>
        </p:nvPicPr>
        <p:blipFill rotWithShape="1">
          <a:blip r:embed="rId10">
            <a:alphaModFix/>
          </a:blip>
          <a:srcRect/>
          <a:stretch/>
        </p:blipFill>
        <p:spPr>
          <a:xfrm>
            <a:off x="6651957" y="4537484"/>
            <a:ext cx="912709" cy="707349"/>
          </a:xfrm>
          <a:prstGeom prst="rect">
            <a:avLst/>
          </a:prstGeom>
          <a:noFill/>
          <a:ln w="9525" cap="flat" cmpd="sng">
            <a:solidFill>
              <a:srgbClr val="0070C0"/>
            </a:solidFill>
            <a:prstDash val="solid"/>
            <a:round/>
            <a:headEnd type="none" w="sm" len="sm"/>
            <a:tailEnd type="none" w="sm" len="sm"/>
          </a:ln>
        </p:spPr>
      </p:pic>
      <p:sp>
        <p:nvSpPr>
          <p:cNvPr id="1024" name="Google Shape;1024;p148"/>
          <p:cNvSpPr/>
          <p:nvPr/>
        </p:nvSpPr>
        <p:spPr>
          <a:xfrm>
            <a:off x="736777" y="3988455"/>
            <a:ext cx="2754000" cy="2343300"/>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025" name="Google Shape;1025;p148"/>
          <p:cNvCxnSpPr/>
          <p:nvPr/>
        </p:nvCxnSpPr>
        <p:spPr>
          <a:xfrm rot="10800000" flipH="1">
            <a:off x="3503325" y="3906850"/>
            <a:ext cx="1252500" cy="3396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026" name="Google Shape;1026;p148"/>
          <p:cNvCxnSpPr>
            <a:stCxn id="1023" idx="1"/>
          </p:cNvCxnSpPr>
          <p:nvPr/>
        </p:nvCxnSpPr>
        <p:spPr>
          <a:xfrm rot="10800000">
            <a:off x="5392857" y="4607359"/>
            <a:ext cx="1259100" cy="2838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027" name="Google Shape;1027;p148"/>
          <p:cNvCxnSpPr>
            <a:stCxn id="1023" idx="1"/>
          </p:cNvCxnSpPr>
          <p:nvPr/>
        </p:nvCxnSpPr>
        <p:spPr>
          <a:xfrm flipH="1">
            <a:off x="5435457" y="4891159"/>
            <a:ext cx="1216500" cy="119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028" name="Google Shape;1028;p148"/>
          <p:cNvCxnSpPr>
            <a:stCxn id="1018" idx="1"/>
          </p:cNvCxnSpPr>
          <p:nvPr/>
        </p:nvCxnSpPr>
        <p:spPr>
          <a:xfrm rot="10800000">
            <a:off x="7188175" y="2879650"/>
            <a:ext cx="3138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1029" name="Google Shape;1029;p148"/>
          <p:cNvCxnSpPr>
            <a:stCxn id="1019" idx="3"/>
          </p:cNvCxnSpPr>
          <p:nvPr/>
        </p:nvCxnSpPr>
        <p:spPr>
          <a:xfrm>
            <a:off x="3360550" y="2883031"/>
            <a:ext cx="631200" cy="33000"/>
          </a:xfrm>
          <a:prstGeom prst="straightConnector1">
            <a:avLst/>
          </a:prstGeom>
          <a:noFill/>
          <a:ln w="9525" cap="flat" cmpd="sng">
            <a:solidFill>
              <a:schemeClr val="accent1"/>
            </a:solidFill>
            <a:prstDash val="solid"/>
            <a:miter lim="800000"/>
            <a:headEnd type="none" w="sm" len="sm"/>
            <a:tailEnd type="triangle" w="med" len="med"/>
          </a:ln>
        </p:spPr>
      </p:cxnSp>
    </p:spTree>
    <p:extLst>
      <p:ext uri="{BB962C8B-B14F-4D97-AF65-F5344CB8AC3E}">
        <p14:creationId xmlns:p14="http://schemas.microsoft.com/office/powerpoint/2010/main" val="228317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49"/>
          <p:cNvSpPr txBox="1">
            <a:spLocks noGrp="1"/>
          </p:cNvSpPr>
          <p:nvPr>
            <p:ph type="title"/>
          </p:nvPr>
        </p:nvSpPr>
        <p:spPr>
          <a:xfrm>
            <a:off x="840432" y="274638"/>
            <a:ext cx="76200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dirty="0" err="1"/>
              <a:t>Streamlining</a:t>
            </a:r>
            <a:r>
              <a:rPr lang="nl-NL" dirty="0"/>
              <a:t> </a:t>
            </a:r>
            <a:r>
              <a:rPr lang="nl-NL" dirty="0" err="1"/>
              <a:t>Decision</a:t>
            </a:r>
            <a:r>
              <a:rPr lang="nl-NL" dirty="0"/>
              <a:t> </a:t>
            </a:r>
            <a:r>
              <a:rPr lang="nl-NL" dirty="0" err="1"/>
              <a:t>Modeling</a:t>
            </a:r>
            <a:r>
              <a:rPr lang="nl-NL" dirty="0"/>
              <a:t> </a:t>
            </a:r>
            <a:endParaRPr dirty="0"/>
          </a:p>
        </p:txBody>
      </p:sp>
      <p:pic>
        <p:nvPicPr>
          <p:cNvPr id="1036" name="Google Shape;1036;p149" descr="A drawing of a person&#10;&#10;Description automatically generated"/>
          <p:cNvPicPr preferRelativeResize="0">
            <a:picLocks noGrp="1"/>
          </p:cNvPicPr>
          <p:nvPr>
            <p:ph type="body" idx="1"/>
          </p:nvPr>
        </p:nvPicPr>
        <p:blipFill rotWithShape="1">
          <a:blip r:embed="rId3">
            <a:alphaModFix/>
          </a:blip>
          <a:srcRect l="12171" r="11329"/>
          <a:stretch/>
        </p:blipFill>
        <p:spPr>
          <a:xfrm>
            <a:off x="2121400" y="2870021"/>
            <a:ext cx="802200" cy="1398000"/>
          </a:xfrm>
          <a:prstGeom prst="rect">
            <a:avLst/>
          </a:prstGeom>
          <a:noFill/>
          <a:ln>
            <a:noFill/>
          </a:ln>
        </p:spPr>
      </p:pic>
      <p:pic>
        <p:nvPicPr>
          <p:cNvPr id="1037" name="Google Shape;1037;p149" descr="https://lh6.googleusercontent.com/KsJGy4kP0sN-_Pv-_Zv0ZpGpFPdbC04Rnramof-6p3JJNOpiY1mHhM39bJKua4ajE05Ly74zkWpLoWMpllbxAMEohMU4iMLsV7O5StOxSBYmWmgRDpj6i-qRqgYXh6aY6lbVF4gQyao"/>
          <p:cNvPicPr preferRelativeResize="0"/>
          <p:nvPr/>
        </p:nvPicPr>
        <p:blipFill rotWithShape="1">
          <a:blip r:embed="rId4">
            <a:alphaModFix/>
          </a:blip>
          <a:srcRect/>
          <a:stretch/>
        </p:blipFill>
        <p:spPr>
          <a:xfrm>
            <a:off x="3629025" y="1538288"/>
            <a:ext cx="3328988" cy="3857625"/>
          </a:xfrm>
          <a:prstGeom prst="rect">
            <a:avLst/>
          </a:prstGeom>
          <a:noFill/>
          <a:ln>
            <a:noFill/>
          </a:ln>
        </p:spPr>
      </p:pic>
      <p:pic>
        <p:nvPicPr>
          <p:cNvPr id="1038" name="Google Shape;1038;p149" descr="Image result for R"/>
          <p:cNvPicPr preferRelativeResize="0"/>
          <p:nvPr/>
        </p:nvPicPr>
        <p:blipFill rotWithShape="1">
          <a:blip r:embed="rId5">
            <a:alphaModFix/>
          </a:blip>
          <a:srcRect/>
          <a:stretch/>
        </p:blipFill>
        <p:spPr>
          <a:xfrm>
            <a:off x="1038708" y="3097463"/>
            <a:ext cx="1009102" cy="782054"/>
          </a:xfrm>
          <a:prstGeom prst="rect">
            <a:avLst/>
          </a:prstGeom>
          <a:noFill/>
          <a:ln>
            <a:noFill/>
          </a:ln>
        </p:spPr>
      </p:pic>
      <p:pic>
        <p:nvPicPr>
          <p:cNvPr id="1039" name="Google Shape;1039;p149" descr="Image result for python"/>
          <p:cNvPicPr preferRelativeResize="0"/>
          <p:nvPr/>
        </p:nvPicPr>
        <p:blipFill rotWithShape="1">
          <a:blip r:embed="rId6">
            <a:alphaModFix/>
          </a:blip>
          <a:srcRect/>
          <a:stretch/>
        </p:blipFill>
        <p:spPr>
          <a:xfrm>
            <a:off x="748766" y="4322833"/>
            <a:ext cx="2315340" cy="782054"/>
          </a:xfrm>
          <a:prstGeom prst="rect">
            <a:avLst/>
          </a:prstGeom>
          <a:noFill/>
          <a:ln>
            <a:noFill/>
          </a:ln>
        </p:spPr>
      </p:pic>
      <p:sp>
        <p:nvSpPr>
          <p:cNvPr id="1040" name="Google Shape;1040;p149"/>
          <p:cNvSpPr/>
          <p:nvPr/>
        </p:nvSpPr>
        <p:spPr>
          <a:xfrm>
            <a:off x="854744" y="2845118"/>
            <a:ext cx="2209200" cy="2529900"/>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041" name="Google Shape;1041;p149"/>
          <p:cNvCxnSpPr>
            <a:stCxn id="1040" idx="3"/>
          </p:cNvCxnSpPr>
          <p:nvPr/>
        </p:nvCxnSpPr>
        <p:spPr>
          <a:xfrm>
            <a:off x="3063944" y="4110068"/>
            <a:ext cx="524100" cy="9000"/>
          </a:xfrm>
          <a:prstGeom prst="straightConnector1">
            <a:avLst/>
          </a:prstGeom>
          <a:noFill/>
          <a:ln w="9525" cap="flat" cmpd="sng">
            <a:solidFill>
              <a:schemeClr val="accent1"/>
            </a:solidFill>
            <a:prstDash val="solid"/>
            <a:miter lim="800000"/>
            <a:headEnd type="none" w="sm" len="sm"/>
            <a:tailEnd type="triangle" w="med" len="med"/>
          </a:ln>
        </p:spPr>
      </p:cxnSp>
      <p:pic>
        <p:nvPicPr>
          <p:cNvPr id="2" name="Picture 1" descr="A diagram of a diagram&#10;&#10;AI-generated content may be incorrect.">
            <a:extLst>
              <a:ext uri="{FF2B5EF4-FFF2-40B4-BE49-F238E27FC236}">
                <a16:creationId xmlns:a16="http://schemas.microsoft.com/office/drawing/2014/main" id="{AAF3D4DB-E65E-476D-4263-ED7AFDD8E5C2}"/>
              </a:ext>
            </a:extLst>
          </p:cNvPr>
          <p:cNvPicPr>
            <a:picLocks noChangeAspect="1"/>
          </p:cNvPicPr>
          <p:nvPr/>
        </p:nvPicPr>
        <p:blipFill>
          <a:blip r:embed="rId7"/>
          <a:srcRect l="65463" t="40950" r="21894" b="35460"/>
          <a:stretch>
            <a:fillRect/>
          </a:stretch>
        </p:blipFill>
        <p:spPr>
          <a:xfrm>
            <a:off x="5396648" y="5752811"/>
            <a:ext cx="948266" cy="982134"/>
          </a:xfrm>
          <a:prstGeom prst="rect">
            <a:avLst/>
          </a:prstGeom>
        </p:spPr>
      </p:pic>
      <p:pic>
        <p:nvPicPr>
          <p:cNvPr id="3" name="Picture 2" descr="A diagram of a diagram&#10;&#10;AI-generated content may be incorrect.">
            <a:extLst>
              <a:ext uri="{FF2B5EF4-FFF2-40B4-BE49-F238E27FC236}">
                <a16:creationId xmlns:a16="http://schemas.microsoft.com/office/drawing/2014/main" id="{9AF1BF53-D500-FF7E-F58C-48FB10152E3D}"/>
              </a:ext>
            </a:extLst>
          </p:cNvPr>
          <p:cNvPicPr>
            <a:picLocks noChangeAspect="1"/>
          </p:cNvPicPr>
          <p:nvPr/>
        </p:nvPicPr>
        <p:blipFill>
          <a:blip r:embed="rId7"/>
          <a:srcRect l="82675" t="63300" r="2134" b="9246"/>
          <a:stretch>
            <a:fillRect/>
          </a:stretch>
        </p:blipFill>
        <p:spPr>
          <a:xfrm>
            <a:off x="4216400" y="5689311"/>
            <a:ext cx="1139267" cy="1143001"/>
          </a:xfrm>
          <a:prstGeom prst="rect">
            <a:avLst/>
          </a:prstGeom>
        </p:spPr>
      </p:pic>
      <p:sp>
        <p:nvSpPr>
          <p:cNvPr id="4" name="Google Shape;1040;p149">
            <a:extLst>
              <a:ext uri="{FF2B5EF4-FFF2-40B4-BE49-F238E27FC236}">
                <a16:creationId xmlns:a16="http://schemas.microsoft.com/office/drawing/2014/main" id="{43A0E83E-39DC-1797-9A4B-93FE6D858EE5}"/>
              </a:ext>
            </a:extLst>
          </p:cNvPr>
          <p:cNvSpPr/>
          <p:nvPr/>
        </p:nvSpPr>
        <p:spPr>
          <a:xfrm>
            <a:off x="4292048" y="5718945"/>
            <a:ext cx="2209200" cy="1062568"/>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 name="Google Shape;1041;p149">
            <a:extLst>
              <a:ext uri="{FF2B5EF4-FFF2-40B4-BE49-F238E27FC236}">
                <a16:creationId xmlns:a16="http://schemas.microsoft.com/office/drawing/2014/main" id="{0EB41381-C9C4-E8C3-5179-48EAC5E83B0A}"/>
              </a:ext>
            </a:extLst>
          </p:cNvPr>
          <p:cNvCxnSpPr>
            <a:cxnSpLocks/>
          </p:cNvCxnSpPr>
          <p:nvPr/>
        </p:nvCxnSpPr>
        <p:spPr>
          <a:xfrm>
            <a:off x="5293519" y="5398474"/>
            <a:ext cx="0" cy="240038"/>
          </a:xfrm>
          <a:prstGeom prst="straightConnector1">
            <a:avLst/>
          </a:prstGeom>
          <a:noFill/>
          <a:ln w="9525" cap="flat" cmpd="sng">
            <a:solidFill>
              <a:schemeClr val="accent1"/>
            </a:solidFill>
            <a:prstDash val="solid"/>
            <a:miter lim="800000"/>
            <a:headEnd type="none" w="sm" len="sm"/>
            <a:tailEnd type="triangle" w="med" len="med"/>
          </a:ln>
        </p:spPr>
      </p:cxnSp>
    </p:spTree>
    <p:extLst>
      <p:ext uri="{BB962C8B-B14F-4D97-AF65-F5344CB8AC3E}">
        <p14:creationId xmlns:p14="http://schemas.microsoft.com/office/powerpoint/2010/main" val="234572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2782-ECE7-431D-4DCE-4A30A8987C21}"/>
              </a:ext>
            </a:extLst>
          </p:cNvPr>
          <p:cNvSpPr>
            <a:spLocks noGrp="1"/>
          </p:cNvSpPr>
          <p:nvPr>
            <p:ph type="title"/>
          </p:nvPr>
        </p:nvSpPr>
        <p:spPr/>
        <p:txBody>
          <a:bodyPr/>
          <a:lstStyle/>
          <a:p>
            <a:r>
              <a:rPr lang="en-GB" sz="3600" dirty="0"/>
              <a:t>The growing role of R in HTA research</a:t>
            </a:r>
            <a:endParaRPr lang="en-NL" sz="3600" dirty="0"/>
          </a:p>
        </p:txBody>
      </p:sp>
      <p:sp>
        <p:nvSpPr>
          <p:cNvPr id="3" name="Content Placeholder 2">
            <a:extLst>
              <a:ext uri="{FF2B5EF4-FFF2-40B4-BE49-F238E27FC236}">
                <a16:creationId xmlns:a16="http://schemas.microsoft.com/office/drawing/2014/main" id="{1F5B2266-54EE-AAB5-C6CC-1833AA5FC77D}"/>
              </a:ext>
            </a:extLst>
          </p:cNvPr>
          <p:cNvSpPr>
            <a:spLocks noGrp="1"/>
          </p:cNvSpPr>
          <p:nvPr>
            <p:ph idx="1"/>
          </p:nvPr>
        </p:nvSpPr>
        <p:spPr>
          <a:xfrm>
            <a:off x="840432" y="1859280"/>
            <a:ext cx="8120688" cy="4541520"/>
          </a:xfrm>
        </p:spPr>
        <p:txBody>
          <a:bodyPr>
            <a:normAutofit/>
          </a:bodyPr>
          <a:lstStyle/>
          <a:p>
            <a:pPr marL="114300" indent="0">
              <a:buNone/>
            </a:pPr>
            <a:r>
              <a:rPr lang="en-GB" b="1" dirty="0">
                <a:solidFill>
                  <a:schemeClr val="accent5"/>
                </a:solidFill>
              </a:rPr>
              <a:t>Early barriers</a:t>
            </a:r>
            <a:endParaRPr lang="en-GB" dirty="0">
              <a:solidFill>
                <a:schemeClr val="accent5"/>
              </a:solidFill>
            </a:endParaRPr>
          </a:p>
          <a:p>
            <a:r>
              <a:rPr lang="en-GB" dirty="0"/>
              <a:t>Steep learning curve </a:t>
            </a:r>
          </a:p>
          <a:p>
            <a:r>
              <a:rPr lang="en-GB" dirty="0"/>
              <a:t>Lack of guideline endorsement for R-based analyses</a:t>
            </a:r>
          </a:p>
          <a:p>
            <a:pPr marL="114300" indent="0">
              <a:buNone/>
            </a:pPr>
            <a:endParaRPr lang="en-GB" b="1" dirty="0"/>
          </a:p>
          <a:p>
            <a:pPr marL="114300" indent="0">
              <a:buNone/>
            </a:pPr>
            <a:r>
              <a:rPr lang="en-GB" b="1" dirty="0">
                <a:solidFill>
                  <a:schemeClr val="accent2"/>
                </a:solidFill>
              </a:rPr>
              <a:t>Recent shifts</a:t>
            </a:r>
            <a:endParaRPr lang="en-GB" dirty="0">
              <a:solidFill>
                <a:schemeClr val="accent2"/>
              </a:solidFill>
            </a:endParaRPr>
          </a:p>
          <a:p>
            <a:r>
              <a:rPr lang="en-GB" dirty="0"/>
              <a:t>Increasing guideline acceptance of R-based models</a:t>
            </a:r>
          </a:p>
          <a:p>
            <a:r>
              <a:rPr lang="en-GB" dirty="0"/>
              <a:t>Broader adoption due to trend in open science</a:t>
            </a:r>
            <a:r>
              <a:rPr lang="en-GB" baseline="30000" dirty="0">
                <a:solidFill>
                  <a:schemeClr val="accent6"/>
                </a:solidFill>
              </a:rPr>
              <a:t>1</a:t>
            </a:r>
            <a:r>
              <a:rPr lang="en-GB" dirty="0"/>
              <a:t> </a:t>
            </a:r>
          </a:p>
          <a:p>
            <a:r>
              <a:rPr lang="en-GB" dirty="0"/>
              <a:t>Expansion of R packages and educational materials (</a:t>
            </a:r>
            <a:r>
              <a:rPr lang="en-GB" dirty="0" err="1"/>
              <a:t>e.g</a:t>
            </a:r>
            <a:r>
              <a:rPr lang="en-GB" dirty="0"/>
              <a:t> </a:t>
            </a:r>
            <a:r>
              <a:rPr lang="en-GB" dirty="0" err="1"/>
              <a:t>dampack</a:t>
            </a:r>
            <a:r>
              <a:rPr lang="en-GB" dirty="0"/>
              <a:t>, </a:t>
            </a:r>
            <a:r>
              <a:rPr lang="en-GB" dirty="0" err="1"/>
              <a:t>hesim</a:t>
            </a:r>
            <a:r>
              <a:rPr lang="en-GB" dirty="0"/>
              <a:t>, R for HTA book)</a:t>
            </a:r>
            <a:r>
              <a:rPr lang="en-GB" baseline="30000" dirty="0">
                <a:solidFill>
                  <a:schemeClr val="accent6"/>
                </a:solidFill>
              </a:rPr>
              <a:t>2 </a:t>
            </a:r>
            <a:endParaRPr lang="en-GB" b="1" baseline="30000" dirty="0">
              <a:solidFill>
                <a:schemeClr val="accent6"/>
              </a:solidFill>
            </a:endParaRPr>
          </a:p>
          <a:p>
            <a:r>
              <a:rPr lang="en-GB" dirty="0"/>
              <a:t>Artificial intelligence help (e.g. copilot )</a:t>
            </a:r>
          </a:p>
        </p:txBody>
      </p:sp>
      <p:sp>
        <p:nvSpPr>
          <p:cNvPr id="4" name="Slide Number Placeholder 3">
            <a:extLst>
              <a:ext uri="{FF2B5EF4-FFF2-40B4-BE49-F238E27FC236}">
                <a16:creationId xmlns:a16="http://schemas.microsoft.com/office/drawing/2014/main" id="{06606112-8C25-AF99-0248-1FE75C5F01A1}"/>
              </a:ext>
            </a:extLst>
          </p:cNvPr>
          <p:cNvSpPr>
            <a:spLocks noGrp="1"/>
          </p:cNvSpPr>
          <p:nvPr>
            <p:ph type="sldNum" sz="quarter" idx="12"/>
          </p:nvPr>
        </p:nvSpPr>
        <p:spPr/>
        <p:txBody>
          <a:bodyPr/>
          <a:lstStyle/>
          <a:p>
            <a:fld id="{0798D939-2D9E-2142-A80A-FFDECD1E5A9B}" type="slidenum">
              <a:rPr lang="en-US" smtClean="0"/>
              <a:t>16</a:t>
            </a:fld>
            <a:endParaRPr lang="en-US"/>
          </a:p>
        </p:txBody>
      </p:sp>
      <p:sp>
        <p:nvSpPr>
          <p:cNvPr id="5" name="TextBox 4">
            <a:extLst>
              <a:ext uri="{FF2B5EF4-FFF2-40B4-BE49-F238E27FC236}">
                <a16:creationId xmlns:a16="http://schemas.microsoft.com/office/drawing/2014/main" id="{B81FCBF1-CCFB-FCCB-9FCF-0FFFCEE0E051}"/>
              </a:ext>
            </a:extLst>
          </p:cNvPr>
          <p:cNvSpPr txBox="1"/>
          <p:nvPr/>
        </p:nvSpPr>
        <p:spPr>
          <a:xfrm>
            <a:off x="676617" y="6429473"/>
            <a:ext cx="8589211" cy="523220"/>
          </a:xfrm>
          <a:prstGeom prst="rect">
            <a:avLst/>
          </a:prstGeom>
          <a:noFill/>
        </p:spPr>
        <p:txBody>
          <a:bodyPr wrap="none" rtlCol="0">
            <a:spAutoFit/>
          </a:bodyPr>
          <a:lstStyle/>
          <a:p>
            <a:r>
              <a:rPr lang="en-GB" sz="700" dirty="0">
                <a:solidFill>
                  <a:schemeClr val="accent6"/>
                </a:solidFill>
              </a:rPr>
              <a:t>1. Raymond H. Henderson et al., Mapping the Landscape of Open Source Health Economic Models: A Systematic Database Review and Analysis: An ISPOR Special Interest Group Report,</a:t>
            </a:r>
          </a:p>
          <a:p>
            <a:r>
              <a:rPr lang="en-GB" sz="700" dirty="0">
                <a:solidFill>
                  <a:schemeClr val="accent6"/>
                </a:solidFill>
              </a:rPr>
              <a:t>Value in Health, Volume 28, Issue 6, 2025</a:t>
            </a:r>
            <a:br>
              <a:rPr lang="en-GB" sz="700" dirty="0">
                <a:solidFill>
                  <a:schemeClr val="accent6"/>
                </a:solidFill>
              </a:rPr>
            </a:br>
            <a:r>
              <a:rPr lang="en-GB" sz="700" dirty="0">
                <a:solidFill>
                  <a:schemeClr val="accent6"/>
                </a:solidFill>
              </a:rPr>
              <a:t>2. among others, Book R for Health Technology Assessment, DARTH, </a:t>
            </a:r>
            <a:r>
              <a:rPr lang="en-GB" sz="700" dirty="0" err="1">
                <a:solidFill>
                  <a:schemeClr val="accent6"/>
                </a:solidFill>
              </a:rPr>
              <a:t>darkpeak</a:t>
            </a:r>
            <a:r>
              <a:rPr lang="en-GB" sz="700" dirty="0">
                <a:solidFill>
                  <a:schemeClr val="accent6"/>
                </a:solidFill>
              </a:rPr>
              <a:t> analytics, R for HTA, several package on </a:t>
            </a:r>
            <a:r>
              <a:rPr lang="en-GB" sz="700" dirty="0" err="1">
                <a:solidFill>
                  <a:schemeClr val="accent6"/>
                </a:solidFill>
              </a:rPr>
              <a:t>Github</a:t>
            </a:r>
            <a:r>
              <a:rPr lang="en-GB" sz="700" dirty="0">
                <a:solidFill>
                  <a:schemeClr val="accent6"/>
                </a:solidFill>
              </a:rPr>
              <a:t> and Cran</a:t>
            </a:r>
          </a:p>
          <a:p>
            <a:endParaRPr lang="en-NL" sz="700" dirty="0">
              <a:solidFill>
                <a:schemeClr val="accent6"/>
              </a:solidFill>
            </a:endParaRPr>
          </a:p>
        </p:txBody>
      </p:sp>
      <p:pic>
        <p:nvPicPr>
          <p:cNvPr id="1026" name="Picture 2" descr="219+ Thousand Skeleton Icon Royalty-Free Images, Stock Photos &amp; Pictures |  Shutterstock">
            <a:extLst>
              <a:ext uri="{FF2B5EF4-FFF2-40B4-BE49-F238E27FC236}">
                <a16:creationId xmlns:a16="http://schemas.microsoft.com/office/drawing/2014/main" id="{69AC0954-A91E-3A6B-3E68-E3C0389B85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846"/>
          <a:stretch>
            <a:fillRect/>
          </a:stretch>
        </p:blipFill>
        <p:spPr bwMode="auto">
          <a:xfrm>
            <a:off x="6832600" y="5350934"/>
            <a:ext cx="584200" cy="592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374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701B82DD-1235-E201-3469-B5DBA058C9FA}"/>
              </a:ext>
            </a:extLst>
          </p:cNvPr>
          <p:cNvSpPr/>
          <p:nvPr/>
        </p:nvSpPr>
        <p:spPr>
          <a:xfrm rot="16200000">
            <a:off x="-3327469" y="2909393"/>
            <a:ext cx="7245702" cy="120015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2" name="Title 1">
            <a:extLst>
              <a:ext uri="{FF2B5EF4-FFF2-40B4-BE49-F238E27FC236}">
                <a16:creationId xmlns:a16="http://schemas.microsoft.com/office/drawing/2014/main" id="{8F5F1DD4-983B-3C48-E936-C2FFBEA86BF3}"/>
              </a:ext>
            </a:extLst>
          </p:cNvPr>
          <p:cNvSpPr>
            <a:spLocks noGrp="1"/>
          </p:cNvSpPr>
          <p:nvPr>
            <p:ph type="title"/>
          </p:nvPr>
        </p:nvSpPr>
        <p:spPr/>
        <p:txBody>
          <a:bodyPr/>
          <a:lstStyle/>
          <a:p>
            <a:r>
              <a:rPr lang="en-NL" dirty="0"/>
              <a:t>Broad modeling methods categories </a:t>
            </a:r>
            <a:r>
              <a:rPr lang="en-NL" i="1" dirty="0"/>
              <a:t>(</a:t>
            </a:r>
            <a:r>
              <a:rPr lang="en-GB" i="1" dirty="0"/>
              <a:t>non-exhaustive</a:t>
            </a:r>
            <a:r>
              <a:rPr lang="en-NL" i="1" dirty="0"/>
              <a:t>)</a:t>
            </a:r>
          </a:p>
        </p:txBody>
      </p:sp>
      <p:sp>
        <p:nvSpPr>
          <p:cNvPr id="4" name="Rounded Rectangle 3">
            <a:extLst>
              <a:ext uri="{FF2B5EF4-FFF2-40B4-BE49-F238E27FC236}">
                <a16:creationId xmlns:a16="http://schemas.microsoft.com/office/drawing/2014/main" id="{1CD82EE9-1C83-D0D7-7B70-EF32E3008966}"/>
              </a:ext>
            </a:extLst>
          </p:cNvPr>
          <p:cNvSpPr/>
          <p:nvPr/>
        </p:nvSpPr>
        <p:spPr>
          <a:xfrm>
            <a:off x="2339752" y="2084832"/>
            <a:ext cx="6696744" cy="1200152"/>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Recurring events</a:t>
            </a:r>
          </a:p>
        </p:txBody>
      </p:sp>
      <p:sp>
        <p:nvSpPr>
          <p:cNvPr id="5" name="Rounded Rectangle 4">
            <a:extLst>
              <a:ext uri="{FF2B5EF4-FFF2-40B4-BE49-F238E27FC236}">
                <a16:creationId xmlns:a16="http://schemas.microsoft.com/office/drawing/2014/main" id="{A5BA1789-29C3-C0E0-86A7-08122F541157}"/>
              </a:ext>
            </a:extLst>
          </p:cNvPr>
          <p:cNvSpPr/>
          <p:nvPr/>
        </p:nvSpPr>
        <p:spPr>
          <a:xfrm>
            <a:off x="251520" y="2106832"/>
            <a:ext cx="1872208" cy="1178152"/>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Evaluate trade-offs </a:t>
            </a:r>
          </a:p>
        </p:txBody>
      </p:sp>
      <p:sp>
        <p:nvSpPr>
          <p:cNvPr id="7" name="Rounded Rectangle 6">
            <a:extLst>
              <a:ext uri="{FF2B5EF4-FFF2-40B4-BE49-F238E27FC236}">
                <a16:creationId xmlns:a16="http://schemas.microsoft.com/office/drawing/2014/main" id="{E2203045-E866-B93F-1A03-8236D0427B66}"/>
              </a:ext>
            </a:extLst>
          </p:cNvPr>
          <p:cNvSpPr/>
          <p:nvPr/>
        </p:nvSpPr>
        <p:spPr>
          <a:xfrm>
            <a:off x="323528" y="3429000"/>
            <a:ext cx="1626440" cy="1178152"/>
          </a:xfrm>
          <a:prstGeom prst="roundRect">
            <a:avLst/>
          </a:prstGeom>
          <a:solidFill>
            <a:schemeClr val="accent1">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solidFill>
                  <a:schemeClr val="tx1"/>
                </a:solidFill>
              </a:rPr>
              <a:t>Balance sheet</a:t>
            </a:r>
          </a:p>
        </p:txBody>
      </p:sp>
      <p:sp>
        <p:nvSpPr>
          <p:cNvPr id="10" name="Rounded Rectangle 9">
            <a:extLst>
              <a:ext uri="{FF2B5EF4-FFF2-40B4-BE49-F238E27FC236}">
                <a16:creationId xmlns:a16="http://schemas.microsoft.com/office/drawing/2014/main" id="{137EC0ED-BEBF-883B-2F94-74862CF488A0}"/>
              </a:ext>
            </a:extLst>
          </p:cNvPr>
          <p:cNvSpPr/>
          <p:nvPr/>
        </p:nvSpPr>
        <p:spPr>
          <a:xfrm>
            <a:off x="3311642" y="4989292"/>
            <a:ext cx="2340478" cy="55140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1800" dirty="0">
                <a:solidFill>
                  <a:schemeClr val="tx1"/>
                </a:solidFill>
              </a:rPr>
              <a:t>Partition survival model</a:t>
            </a:r>
          </a:p>
        </p:txBody>
      </p:sp>
      <p:sp>
        <p:nvSpPr>
          <p:cNvPr id="12" name="Rounded Rectangle 11">
            <a:extLst>
              <a:ext uri="{FF2B5EF4-FFF2-40B4-BE49-F238E27FC236}">
                <a16:creationId xmlns:a16="http://schemas.microsoft.com/office/drawing/2014/main" id="{F9E91778-1C15-FE1F-FFC1-ADC4C9B3ABA9}"/>
              </a:ext>
            </a:extLst>
          </p:cNvPr>
          <p:cNvSpPr/>
          <p:nvPr/>
        </p:nvSpPr>
        <p:spPr>
          <a:xfrm>
            <a:off x="3251948" y="3360719"/>
            <a:ext cx="2501270" cy="50405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Cohort based</a:t>
            </a:r>
          </a:p>
        </p:txBody>
      </p:sp>
      <p:sp>
        <p:nvSpPr>
          <p:cNvPr id="13" name="Rounded Rectangle 12">
            <a:extLst>
              <a:ext uri="{FF2B5EF4-FFF2-40B4-BE49-F238E27FC236}">
                <a16:creationId xmlns:a16="http://schemas.microsoft.com/office/drawing/2014/main" id="{C2524F59-437B-B4A2-DB88-B9E28D889251}"/>
              </a:ext>
            </a:extLst>
          </p:cNvPr>
          <p:cNvSpPr/>
          <p:nvPr/>
        </p:nvSpPr>
        <p:spPr>
          <a:xfrm>
            <a:off x="6012162" y="3356993"/>
            <a:ext cx="2964138" cy="50405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Individual-level based</a:t>
            </a:r>
          </a:p>
        </p:txBody>
      </p:sp>
      <p:sp>
        <p:nvSpPr>
          <p:cNvPr id="15" name="Rounded Rectangle 14">
            <a:extLst>
              <a:ext uri="{FF2B5EF4-FFF2-40B4-BE49-F238E27FC236}">
                <a16:creationId xmlns:a16="http://schemas.microsoft.com/office/drawing/2014/main" id="{E60CBBED-D118-5576-F30E-418E913B8B7D}"/>
              </a:ext>
            </a:extLst>
          </p:cNvPr>
          <p:cNvSpPr/>
          <p:nvPr/>
        </p:nvSpPr>
        <p:spPr>
          <a:xfrm>
            <a:off x="2303965" y="3360719"/>
            <a:ext cx="827875" cy="207452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NL" dirty="0"/>
              <a:t>Discete time</a:t>
            </a:r>
          </a:p>
        </p:txBody>
      </p:sp>
      <p:sp>
        <p:nvSpPr>
          <p:cNvPr id="16" name="Rounded Rectangle 15">
            <a:extLst>
              <a:ext uri="{FF2B5EF4-FFF2-40B4-BE49-F238E27FC236}">
                <a16:creationId xmlns:a16="http://schemas.microsoft.com/office/drawing/2014/main" id="{554EA70E-6851-8124-38CF-4F58FEBC7024}"/>
              </a:ext>
            </a:extLst>
          </p:cNvPr>
          <p:cNvSpPr/>
          <p:nvPr/>
        </p:nvSpPr>
        <p:spPr>
          <a:xfrm>
            <a:off x="339108" y="4751168"/>
            <a:ext cx="1626440" cy="1178152"/>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solidFill>
                  <a:schemeClr val="tx1"/>
                </a:solidFill>
              </a:rPr>
              <a:t>Decision tree</a:t>
            </a:r>
          </a:p>
        </p:txBody>
      </p:sp>
      <p:sp>
        <p:nvSpPr>
          <p:cNvPr id="17" name="Rounded Rectangle 16">
            <a:extLst>
              <a:ext uri="{FF2B5EF4-FFF2-40B4-BE49-F238E27FC236}">
                <a16:creationId xmlns:a16="http://schemas.microsoft.com/office/drawing/2014/main" id="{BEB1E05A-D2E2-5BEF-3466-7E2D9E58A661}"/>
              </a:ext>
            </a:extLst>
          </p:cNvPr>
          <p:cNvSpPr/>
          <p:nvPr/>
        </p:nvSpPr>
        <p:spPr>
          <a:xfrm>
            <a:off x="2303965" y="5517232"/>
            <a:ext cx="827875" cy="132074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NL" dirty="0"/>
              <a:t>Continuos time</a:t>
            </a:r>
          </a:p>
        </p:txBody>
      </p:sp>
      <p:sp>
        <p:nvSpPr>
          <p:cNvPr id="18" name="Rounded Rectangle 17">
            <a:extLst>
              <a:ext uri="{FF2B5EF4-FFF2-40B4-BE49-F238E27FC236}">
                <a16:creationId xmlns:a16="http://schemas.microsoft.com/office/drawing/2014/main" id="{80AAE86E-B66D-AC80-2907-2C4B99574212}"/>
              </a:ext>
            </a:extLst>
          </p:cNvPr>
          <p:cNvSpPr/>
          <p:nvPr/>
        </p:nvSpPr>
        <p:spPr>
          <a:xfrm>
            <a:off x="6020428" y="5517233"/>
            <a:ext cx="2955872" cy="75555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solidFill>
                  <a:schemeClr val="tx1"/>
                </a:solidFill>
              </a:rPr>
              <a:t>Discrete event simulations</a:t>
            </a:r>
          </a:p>
        </p:txBody>
      </p:sp>
      <p:sp>
        <p:nvSpPr>
          <p:cNvPr id="3" name="Rounded Rectangle 2">
            <a:extLst>
              <a:ext uri="{FF2B5EF4-FFF2-40B4-BE49-F238E27FC236}">
                <a16:creationId xmlns:a16="http://schemas.microsoft.com/office/drawing/2014/main" id="{940DE771-705D-91D7-93E3-703FEFFBB6C9}"/>
              </a:ext>
            </a:extLst>
          </p:cNvPr>
          <p:cNvSpPr/>
          <p:nvPr/>
        </p:nvSpPr>
        <p:spPr>
          <a:xfrm>
            <a:off x="3304100" y="3933056"/>
            <a:ext cx="5672200" cy="99343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State-transition models</a:t>
            </a:r>
          </a:p>
          <a:p>
            <a:pPr algn="ctr"/>
            <a:endParaRPr lang="en-NL" dirty="0"/>
          </a:p>
          <a:p>
            <a:pPr algn="ctr"/>
            <a:endParaRPr lang="en-NL" dirty="0"/>
          </a:p>
        </p:txBody>
      </p:sp>
      <p:sp>
        <p:nvSpPr>
          <p:cNvPr id="14" name="Rounded Rectangle 13">
            <a:extLst>
              <a:ext uri="{FF2B5EF4-FFF2-40B4-BE49-F238E27FC236}">
                <a16:creationId xmlns:a16="http://schemas.microsoft.com/office/drawing/2014/main" id="{767BADEB-8AC1-14F7-9D6C-EC7BB16394CE}"/>
              </a:ext>
            </a:extLst>
          </p:cNvPr>
          <p:cNvSpPr/>
          <p:nvPr/>
        </p:nvSpPr>
        <p:spPr>
          <a:xfrm>
            <a:off x="6020428" y="4336402"/>
            <a:ext cx="2955872" cy="60476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2000" dirty="0">
                <a:solidFill>
                  <a:schemeClr val="tx1"/>
                </a:solidFill>
              </a:rPr>
              <a:t>iSTM/</a:t>
            </a:r>
          </a:p>
          <a:p>
            <a:pPr algn="ctr"/>
            <a:r>
              <a:rPr lang="en-NL" sz="2000" dirty="0">
                <a:solidFill>
                  <a:schemeClr val="tx1"/>
                </a:solidFill>
              </a:rPr>
              <a:t>Microsimulation</a:t>
            </a:r>
          </a:p>
        </p:txBody>
      </p:sp>
      <p:sp>
        <p:nvSpPr>
          <p:cNvPr id="9" name="Rounded Rectangle 8">
            <a:extLst>
              <a:ext uri="{FF2B5EF4-FFF2-40B4-BE49-F238E27FC236}">
                <a16:creationId xmlns:a16="http://schemas.microsoft.com/office/drawing/2014/main" id="{6228C6DD-5ABF-6DA7-97EE-894E68D2974E}"/>
              </a:ext>
            </a:extLst>
          </p:cNvPr>
          <p:cNvSpPr/>
          <p:nvPr/>
        </p:nvSpPr>
        <p:spPr>
          <a:xfrm>
            <a:off x="3304100" y="4319007"/>
            <a:ext cx="2340478" cy="60476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1600" dirty="0">
                <a:solidFill>
                  <a:schemeClr val="tx1"/>
                </a:solidFill>
              </a:rPr>
              <a:t>cSTM</a:t>
            </a:r>
          </a:p>
          <a:p>
            <a:pPr algn="ctr"/>
            <a:r>
              <a:rPr lang="en-NL" sz="1600" dirty="0">
                <a:solidFill>
                  <a:schemeClr val="tx1"/>
                </a:solidFill>
              </a:rPr>
              <a:t>Markov model</a:t>
            </a:r>
          </a:p>
        </p:txBody>
      </p:sp>
    </p:spTree>
    <p:extLst>
      <p:ext uri="{BB962C8B-B14F-4D97-AF65-F5344CB8AC3E}">
        <p14:creationId xmlns:p14="http://schemas.microsoft.com/office/powerpoint/2010/main" val="300275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12" grpId="0" animBg="1"/>
      <p:bldP spid="13" grpId="0" animBg="1"/>
      <p:bldP spid="15" grpId="0" animBg="1"/>
      <p:bldP spid="16" grpId="0" animBg="1"/>
      <p:bldP spid="17" grpId="0" animBg="1"/>
      <p:bldP spid="18" grpId="0" animBg="1"/>
      <p:bldP spid="3" grpId="0" animBg="1"/>
      <p:bldP spid="14"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7152D-BA2F-6CF2-0CCA-B01503C1A650}"/>
            </a:ext>
          </a:extLst>
        </p:cNvPr>
        <p:cNvGrpSpPr/>
        <p:nvPr/>
      </p:nvGrpSpPr>
      <p:grpSpPr>
        <a:xfrm>
          <a:off x="0" y="0"/>
          <a:ext cx="0" cy="0"/>
          <a:chOff x="0" y="0"/>
          <a:chExt cx="0" cy="0"/>
        </a:xfrm>
      </p:grpSpPr>
      <p:sp>
        <p:nvSpPr>
          <p:cNvPr id="11" name="Rounded Rectangle 10">
            <a:extLst>
              <a:ext uri="{FF2B5EF4-FFF2-40B4-BE49-F238E27FC236}">
                <a16:creationId xmlns:a16="http://schemas.microsoft.com/office/drawing/2014/main" id="{B157EA7B-2340-1371-EC8D-28FF4B81D6FA}"/>
              </a:ext>
            </a:extLst>
          </p:cNvPr>
          <p:cNvSpPr/>
          <p:nvPr/>
        </p:nvSpPr>
        <p:spPr>
          <a:xfrm rot="16200000">
            <a:off x="-3327469" y="2828924"/>
            <a:ext cx="7245702" cy="120015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2" name="Title 1">
            <a:extLst>
              <a:ext uri="{FF2B5EF4-FFF2-40B4-BE49-F238E27FC236}">
                <a16:creationId xmlns:a16="http://schemas.microsoft.com/office/drawing/2014/main" id="{8063E641-5E4B-62BA-42BB-0961216B6DC6}"/>
              </a:ext>
            </a:extLst>
          </p:cNvPr>
          <p:cNvSpPr>
            <a:spLocks noGrp="1"/>
          </p:cNvSpPr>
          <p:nvPr>
            <p:ph type="title"/>
          </p:nvPr>
        </p:nvSpPr>
        <p:spPr/>
        <p:txBody>
          <a:bodyPr/>
          <a:lstStyle/>
          <a:p>
            <a:r>
              <a:rPr lang="en-NL" dirty="0"/>
              <a:t>Broad modeling methods categories </a:t>
            </a:r>
            <a:r>
              <a:rPr lang="en-NL" i="1" dirty="0"/>
              <a:t>(</a:t>
            </a:r>
            <a:r>
              <a:rPr lang="en-GB" i="1" dirty="0">
                <a:solidFill>
                  <a:srgbClr val="C00000"/>
                </a:solidFill>
              </a:rPr>
              <a:t>non-exhaustive</a:t>
            </a:r>
            <a:r>
              <a:rPr lang="en-NL" i="1" dirty="0"/>
              <a:t>)</a:t>
            </a:r>
          </a:p>
        </p:txBody>
      </p:sp>
      <p:sp>
        <p:nvSpPr>
          <p:cNvPr id="4" name="Rounded Rectangle 3">
            <a:extLst>
              <a:ext uri="{FF2B5EF4-FFF2-40B4-BE49-F238E27FC236}">
                <a16:creationId xmlns:a16="http://schemas.microsoft.com/office/drawing/2014/main" id="{1100A6C0-049F-7C2A-3E52-22640F43A012}"/>
              </a:ext>
            </a:extLst>
          </p:cNvPr>
          <p:cNvSpPr/>
          <p:nvPr/>
        </p:nvSpPr>
        <p:spPr>
          <a:xfrm>
            <a:off x="2339752" y="2084832"/>
            <a:ext cx="6696744" cy="1200152"/>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Recurring events</a:t>
            </a:r>
          </a:p>
        </p:txBody>
      </p:sp>
      <p:sp>
        <p:nvSpPr>
          <p:cNvPr id="5" name="Rounded Rectangle 4">
            <a:extLst>
              <a:ext uri="{FF2B5EF4-FFF2-40B4-BE49-F238E27FC236}">
                <a16:creationId xmlns:a16="http://schemas.microsoft.com/office/drawing/2014/main" id="{0BB101C3-E42C-6620-EB7D-68EAFE0C09DE}"/>
              </a:ext>
            </a:extLst>
          </p:cNvPr>
          <p:cNvSpPr/>
          <p:nvPr/>
        </p:nvSpPr>
        <p:spPr>
          <a:xfrm>
            <a:off x="251520" y="2106832"/>
            <a:ext cx="1872208" cy="1178152"/>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Evaluate trade-offs </a:t>
            </a:r>
          </a:p>
        </p:txBody>
      </p:sp>
      <p:sp>
        <p:nvSpPr>
          <p:cNvPr id="7" name="Rounded Rectangle 6">
            <a:extLst>
              <a:ext uri="{FF2B5EF4-FFF2-40B4-BE49-F238E27FC236}">
                <a16:creationId xmlns:a16="http://schemas.microsoft.com/office/drawing/2014/main" id="{F8CC57F7-B8FE-1C77-D320-E16A6980737B}"/>
              </a:ext>
            </a:extLst>
          </p:cNvPr>
          <p:cNvSpPr/>
          <p:nvPr/>
        </p:nvSpPr>
        <p:spPr>
          <a:xfrm>
            <a:off x="323528" y="3429000"/>
            <a:ext cx="1626440" cy="1178152"/>
          </a:xfrm>
          <a:prstGeom prst="roundRect">
            <a:avLst/>
          </a:prstGeom>
          <a:solidFill>
            <a:schemeClr val="accent1">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solidFill>
                  <a:schemeClr val="tx1"/>
                </a:solidFill>
              </a:rPr>
              <a:t>Balance sheet</a:t>
            </a:r>
          </a:p>
        </p:txBody>
      </p:sp>
      <p:sp>
        <p:nvSpPr>
          <p:cNvPr id="10" name="Rounded Rectangle 9">
            <a:extLst>
              <a:ext uri="{FF2B5EF4-FFF2-40B4-BE49-F238E27FC236}">
                <a16:creationId xmlns:a16="http://schemas.microsoft.com/office/drawing/2014/main" id="{5B5CB841-A74B-BE31-C356-1DFFA590ADB6}"/>
              </a:ext>
            </a:extLst>
          </p:cNvPr>
          <p:cNvSpPr/>
          <p:nvPr/>
        </p:nvSpPr>
        <p:spPr>
          <a:xfrm>
            <a:off x="3311642" y="5023158"/>
            <a:ext cx="2340478" cy="535963"/>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1800" dirty="0">
                <a:solidFill>
                  <a:schemeClr val="tx1"/>
                </a:solidFill>
              </a:rPr>
              <a:t>Partition survival model</a:t>
            </a:r>
          </a:p>
        </p:txBody>
      </p:sp>
      <p:sp>
        <p:nvSpPr>
          <p:cNvPr id="12" name="Rounded Rectangle 11">
            <a:extLst>
              <a:ext uri="{FF2B5EF4-FFF2-40B4-BE49-F238E27FC236}">
                <a16:creationId xmlns:a16="http://schemas.microsoft.com/office/drawing/2014/main" id="{FDE5FD40-52B4-7334-35DD-882E142502A5}"/>
              </a:ext>
            </a:extLst>
          </p:cNvPr>
          <p:cNvSpPr/>
          <p:nvPr/>
        </p:nvSpPr>
        <p:spPr>
          <a:xfrm>
            <a:off x="3251948" y="3360719"/>
            <a:ext cx="2501270" cy="50405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Cohort based</a:t>
            </a:r>
          </a:p>
        </p:txBody>
      </p:sp>
      <p:sp>
        <p:nvSpPr>
          <p:cNvPr id="13" name="Rounded Rectangle 12">
            <a:extLst>
              <a:ext uri="{FF2B5EF4-FFF2-40B4-BE49-F238E27FC236}">
                <a16:creationId xmlns:a16="http://schemas.microsoft.com/office/drawing/2014/main" id="{2D12302D-5395-9463-BC03-8481563C3C99}"/>
              </a:ext>
            </a:extLst>
          </p:cNvPr>
          <p:cNvSpPr/>
          <p:nvPr/>
        </p:nvSpPr>
        <p:spPr>
          <a:xfrm>
            <a:off x="6012162" y="3356993"/>
            <a:ext cx="2964138" cy="50405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Individual-level based</a:t>
            </a:r>
          </a:p>
        </p:txBody>
      </p:sp>
      <p:sp>
        <p:nvSpPr>
          <p:cNvPr id="15" name="Rounded Rectangle 14">
            <a:extLst>
              <a:ext uri="{FF2B5EF4-FFF2-40B4-BE49-F238E27FC236}">
                <a16:creationId xmlns:a16="http://schemas.microsoft.com/office/drawing/2014/main" id="{958E89AA-5662-E4E9-ED1B-EF283EE3E629}"/>
              </a:ext>
            </a:extLst>
          </p:cNvPr>
          <p:cNvSpPr/>
          <p:nvPr/>
        </p:nvSpPr>
        <p:spPr>
          <a:xfrm>
            <a:off x="2303965" y="3360719"/>
            <a:ext cx="827875" cy="207452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NL" dirty="0"/>
              <a:t>Discete time</a:t>
            </a:r>
          </a:p>
        </p:txBody>
      </p:sp>
      <p:sp>
        <p:nvSpPr>
          <p:cNvPr id="16" name="Rounded Rectangle 15">
            <a:extLst>
              <a:ext uri="{FF2B5EF4-FFF2-40B4-BE49-F238E27FC236}">
                <a16:creationId xmlns:a16="http://schemas.microsoft.com/office/drawing/2014/main" id="{6F3C32FF-1E7C-54B7-F218-F88112D92034}"/>
              </a:ext>
            </a:extLst>
          </p:cNvPr>
          <p:cNvSpPr/>
          <p:nvPr/>
        </p:nvSpPr>
        <p:spPr>
          <a:xfrm>
            <a:off x="339108" y="4751168"/>
            <a:ext cx="1626440" cy="1178152"/>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solidFill>
                  <a:schemeClr val="tx1"/>
                </a:solidFill>
              </a:rPr>
              <a:t>Decision tree</a:t>
            </a:r>
          </a:p>
        </p:txBody>
      </p:sp>
      <p:sp>
        <p:nvSpPr>
          <p:cNvPr id="17" name="Rounded Rectangle 16">
            <a:extLst>
              <a:ext uri="{FF2B5EF4-FFF2-40B4-BE49-F238E27FC236}">
                <a16:creationId xmlns:a16="http://schemas.microsoft.com/office/drawing/2014/main" id="{08D59E83-2BB8-CBA4-FED1-9BE12F434F2A}"/>
              </a:ext>
            </a:extLst>
          </p:cNvPr>
          <p:cNvSpPr/>
          <p:nvPr/>
        </p:nvSpPr>
        <p:spPr>
          <a:xfrm>
            <a:off x="2303965" y="5517232"/>
            <a:ext cx="827875" cy="132074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NL" dirty="0"/>
              <a:t>Continuos time</a:t>
            </a:r>
          </a:p>
        </p:txBody>
      </p:sp>
      <p:sp>
        <p:nvSpPr>
          <p:cNvPr id="18" name="Rounded Rectangle 17">
            <a:extLst>
              <a:ext uri="{FF2B5EF4-FFF2-40B4-BE49-F238E27FC236}">
                <a16:creationId xmlns:a16="http://schemas.microsoft.com/office/drawing/2014/main" id="{A056120E-F199-8A96-005C-D947EABFACDC}"/>
              </a:ext>
            </a:extLst>
          </p:cNvPr>
          <p:cNvSpPr/>
          <p:nvPr/>
        </p:nvSpPr>
        <p:spPr>
          <a:xfrm>
            <a:off x="6020428" y="5517233"/>
            <a:ext cx="2955872" cy="75555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solidFill>
                  <a:schemeClr val="tx1"/>
                </a:solidFill>
              </a:rPr>
              <a:t>Discrete event simulations</a:t>
            </a:r>
          </a:p>
        </p:txBody>
      </p:sp>
      <p:sp>
        <p:nvSpPr>
          <p:cNvPr id="3" name="Rounded Rectangle 2">
            <a:extLst>
              <a:ext uri="{FF2B5EF4-FFF2-40B4-BE49-F238E27FC236}">
                <a16:creationId xmlns:a16="http://schemas.microsoft.com/office/drawing/2014/main" id="{58150BA5-7EA5-5B2F-5947-FC6177A51EC8}"/>
              </a:ext>
            </a:extLst>
          </p:cNvPr>
          <p:cNvSpPr/>
          <p:nvPr/>
        </p:nvSpPr>
        <p:spPr>
          <a:xfrm>
            <a:off x="3304100" y="3933056"/>
            <a:ext cx="5672200" cy="99343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State-transition models</a:t>
            </a:r>
          </a:p>
          <a:p>
            <a:pPr algn="ctr"/>
            <a:endParaRPr lang="en-NL" dirty="0"/>
          </a:p>
          <a:p>
            <a:pPr algn="ctr"/>
            <a:endParaRPr lang="en-NL" dirty="0"/>
          </a:p>
        </p:txBody>
      </p:sp>
      <p:sp>
        <p:nvSpPr>
          <p:cNvPr id="14" name="Rounded Rectangle 13">
            <a:extLst>
              <a:ext uri="{FF2B5EF4-FFF2-40B4-BE49-F238E27FC236}">
                <a16:creationId xmlns:a16="http://schemas.microsoft.com/office/drawing/2014/main" id="{B98A90B6-9217-0773-7524-6FF6F2CDF1E8}"/>
              </a:ext>
            </a:extLst>
          </p:cNvPr>
          <p:cNvSpPr/>
          <p:nvPr/>
        </p:nvSpPr>
        <p:spPr>
          <a:xfrm>
            <a:off x="6020428" y="4332677"/>
            <a:ext cx="2955872" cy="60476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2000" dirty="0">
                <a:solidFill>
                  <a:schemeClr val="tx1"/>
                </a:solidFill>
              </a:rPr>
              <a:t>iSTM/</a:t>
            </a:r>
          </a:p>
          <a:p>
            <a:pPr algn="ctr"/>
            <a:r>
              <a:rPr lang="en-NL" sz="2000" dirty="0">
                <a:solidFill>
                  <a:schemeClr val="tx1"/>
                </a:solidFill>
              </a:rPr>
              <a:t>Microsimulation</a:t>
            </a:r>
          </a:p>
        </p:txBody>
      </p:sp>
      <p:sp>
        <p:nvSpPr>
          <p:cNvPr id="9" name="Rounded Rectangle 8">
            <a:extLst>
              <a:ext uri="{FF2B5EF4-FFF2-40B4-BE49-F238E27FC236}">
                <a16:creationId xmlns:a16="http://schemas.microsoft.com/office/drawing/2014/main" id="{BD39DA41-93FC-E8AC-38B7-59893BA51561}"/>
              </a:ext>
            </a:extLst>
          </p:cNvPr>
          <p:cNvSpPr/>
          <p:nvPr/>
        </p:nvSpPr>
        <p:spPr>
          <a:xfrm>
            <a:off x="3304100" y="4319007"/>
            <a:ext cx="2340478" cy="60476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1600" dirty="0">
                <a:solidFill>
                  <a:schemeClr val="tx1"/>
                </a:solidFill>
              </a:rPr>
              <a:t>cSTM</a:t>
            </a:r>
          </a:p>
          <a:p>
            <a:pPr algn="ctr"/>
            <a:r>
              <a:rPr lang="en-NL" sz="1600" dirty="0">
                <a:solidFill>
                  <a:schemeClr val="tx1"/>
                </a:solidFill>
              </a:rPr>
              <a:t>Markov model</a:t>
            </a:r>
          </a:p>
        </p:txBody>
      </p:sp>
      <p:sp>
        <p:nvSpPr>
          <p:cNvPr id="6" name="TextBox 5">
            <a:extLst>
              <a:ext uri="{FF2B5EF4-FFF2-40B4-BE49-F238E27FC236}">
                <a16:creationId xmlns:a16="http://schemas.microsoft.com/office/drawing/2014/main" id="{214CDE62-9446-7545-C42D-641CFE116F6B}"/>
              </a:ext>
            </a:extLst>
          </p:cNvPr>
          <p:cNvSpPr txBox="1"/>
          <p:nvPr/>
        </p:nvSpPr>
        <p:spPr>
          <a:xfrm>
            <a:off x="5268913" y="1407905"/>
            <a:ext cx="3875088" cy="830997"/>
          </a:xfrm>
          <a:prstGeom prst="rect">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r>
              <a:rPr lang="en-NL" b="1" i="1" dirty="0">
                <a:solidFill>
                  <a:schemeClr val="accent3">
                    <a:lumMod val="50000"/>
                  </a:schemeClr>
                </a:solidFill>
              </a:rPr>
              <a:t>Infectious disease models and more</a:t>
            </a:r>
          </a:p>
        </p:txBody>
      </p:sp>
      <p:pic>
        <p:nvPicPr>
          <p:cNvPr id="8" name="Picture 2" descr="Covid-19 - Free healthcare and medical icons">
            <a:extLst>
              <a:ext uri="{FF2B5EF4-FFF2-40B4-BE49-F238E27FC236}">
                <a16:creationId xmlns:a16="http://schemas.microsoft.com/office/drawing/2014/main" id="{D7413740-DCF3-FB2D-DAE0-0F019BD487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83828" y="1298879"/>
            <a:ext cx="663439" cy="663439"/>
          </a:xfrm>
          <a:prstGeom prst="rect">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1096392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FF9D1-96AC-278C-AB11-D3049F9F8E45}"/>
            </a:ext>
          </a:extLst>
        </p:cNvPr>
        <p:cNvGrpSpPr/>
        <p:nvPr/>
      </p:nvGrpSpPr>
      <p:grpSpPr>
        <a:xfrm>
          <a:off x="0" y="0"/>
          <a:ext cx="0" cy="0"/>
          <a:chOff x="0" y="0"/>
          <a:chExt cx="0" cy="0"/>
        </a:xfrm>
      </p:grpSpPr>
      <p:sp>
        <p:nvSpPr>
          <p:cNvPr id="11" name="Rounded Rectangle 10">
            <a:extLst>
              <a:ext uri="{FF2B5EF4-FFF2-40B4-BE49-F238E27FC236}">
                <a16:creationId xmlns:a16="http://schemas.microsoft.com/office/drawing/2014/main" id="{5FD37C78-7337-87DA-C074-86FBB6AED18A}"/>
              </a:ext>
            </a:extLst>
          </p:cNvPr>
          <p:cNvSpPr/>
          <p:nvPr/>
        </p:nvSpPr>
        <p:spPr>
          <a:xfrm rot="16200000">
            <a:off x="-3299323" y="2972941"/>
            <a:ext cx="7245702" cy="120015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2" name="Title 1">
            <a:extLst>
              <a:ext uri="{FF2B5EF4-FFF2-40B4-BE49-F238E27FC236}">
                <a16:creationId xmlns:a16="http://schemas.microsoft.com/office/drawing/2014/main" id="{C4531D36-51E4-2CC3-5229-A7BF1890F3D6}"/>
              </a:ext>
            </a:extLst>
          </p:cNvPr>
          <p:cNvSpPr>
            <a:spLocks noGrp="1"/>
          </p:cNvSpPr>
          <p:nvPr>
            <p:ph type="title"/>
          </p:nvPr>
        </p:nvSpPr>
        <p:spPr/>
        <p:txBody>
          <a:bodyPr/>
          <a:lstStyle/>
          <a:p>
            <a:r>
              <a:rPr lang="en-NL" dirty="0"/>
              <a:t>Broad modeling methods categories </a:t>
            </a:r>
            <a:r>
              <a:rPr lang="en-NL" i="1" dirty="0"/>
              <a:t>(</a:t>
            </a:r>
            <a:r>
              <a:rPr lang="en-GB" i="1" dirty="0"/>
              <a:t>non-exhaustive</a:t>
            </a:r>
            <a:r>
              <a:rPr lang="en-NL" i="1" dirty="0"/>
              <a:t>)</a:t>
            </a:r>
          </a:p>
        </p:txBody>
      </p:sp>
      <p:sp>
        <p:nvSpPr>
          <p:cNvPr id="4" name="Rounded Rectangle 3">
            <a:extLst>
              <a:ext uri="{FF2B5EF4-FFF2-40B4-BE49-F238E27FC236}">
                <a16:creationId xmlns:a16="http://schemas.microsoft.com/office/drawing/2014/main" id="{A06EC6EF-B95F-6A46-DCD5-343483694289}"/>
              </a:ext>
            </a:extLst>
          </p:cNvPr>
          <p:cNvSpPr/>
          <p:nvPr/>
        </p:nvSpPr>
        <p:spPr>
          <a:xfrm>
            <a:off x="2339752" y="2084832"/>
            <a:ext cx="6696744" cy="1200152"/>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Recurring events</a:t>
            </a:r>
          </a:p>
        </p:txBody>
      </p:sp>
      <p:sp>
        <p:nvSpPr>
          <p:cNvPr id="5" name="Rounded Rectangle 4">
            <a:extLst>
              <a:ext uri="{FF2B5EF4-FFF2-40B4-BE49-F238E27FC236}">
                <a16:creationId xmlns:a16="http://schemas.microsoft.com/office/drawing/2014/main" id="{016A2A02-94D0-7556-3191-BF2B36F4698F}"/>
              </a:ext>
            </a:extLst>
          </p:cNvPr>
          <p:cNvSpPr/>
          <p:nvPr/>
        </p:nvSpPr>
        <p:spPr>
          <a:xfrm>
            <a:off x="251520" y="2106832"/>
            <a:ext cx="1872208" cy="1178152"/>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Evaluate trade-offs </a:t>
            </a:r>
          </a:p>
        </p:txBody>
      </p:sp>
      <p:sp>
        <p:nvSpPr>
          <p:cNvPr id="7" name="Rounded Rectangle 6">
            <a:extLst>
              <a:ext uri="{FF2B5EF4-FFF2-40B4-BE49-F238E27FC236}">
                <a16:creationId xmlns:a16="http://schemas.microsoft.com/office/drawing/2014/main" id="{67C43ACC-4A0F-B83A-48CF-C809276FCEAA}"/>
              </a:ext>
            </a:extLst>
          </p:cNvPr>
          <p:cNvSpPr/>
          <p:nvPr/>
        </p:nvSpPr>
        <p:spPr>
          <a:xfrm>
            <a:off x="323528" y="3429000"/>
            <a:ext cx="1626440" cy="1178152"/>
          </a:xfrm>
          <a:prstGeom prst="roundRect">
            <a:avLst/>
          </a:prstGeom>
          <a:solidFill>
            <a:schemeClr val="accent1">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solidFill>
                  <a:schemeClr val="tx1"/>
                </a:solidFill>
              </a:rPr>
              <a:t>Balance sheet</a:t>
            </a:r>
          </a:p>
        </p:txBody>
      </p:sp>
      <p:sp>
        <p:nvSpPr>
          <p:cNvPr id="10" name="Rounded Rectangle 9">
            <a:extLst>
              <a:ext uri="{FF2B5EF4-FFF2-40B4-BE49-F238E27FC236}">
                <a16:creationId xmlns:a16="http://schemas.microsoft.com/office/drawing/2014/main" id="{EC945B56-9E5F-2411-8F57-811E148FDBDC}"/>
              </a:ext>
            </a:extLst>
          </p:cNvPr>
          <p:cNvSpPr/>
          <p:nvPr/>
        </p:nvSpPr>
        <p:spPr>
          <a:xfrm>
            <a:off x="3311642" y="5023158"/>
            <a:ext cx="2340478" cy="548685"/>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1800" dirty="0">
                <a:solidFill>
                  <a:schemeClr val="tx1"/>
                </a:solidFill>
              </a:rPr>
              <a:t>Partition survival model</a:t>
            </a:r>
          </a:p>
        </p:txBody>
      </p:sp>
      <p:sp>
        <p:nvSpPr>
          <p:cNvPr id="12" name="Rounded Rectangle 11">
            <a:extLst>
              <a:ext uri="{FF2B5EF4-FFF2-40B4-BE49-F238E27FC236}">
                <a16:creationId xmlns:a16="http://schemas.microsoft.com/office/drawing/2014/main" id="{EF6546A2-BE47-CB9B-A9CD-A8E5DA0A789E}"/>
              </a:ext>
            </a:extLst>
          </p:cNvPr>
          <p:cNvSpPr/>
          <p:nvPr/>
        </p:nvSpPr>
        <p:spPr>
          <a:xfrm>
            <a:off x="3251948" y="3360719"/>
            <a:ext cx="2501270" cy="50405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Cohort based</a:t>
            </a:r>
          </a:p>
        </p:txBody>
      </p:sp>
      <p:sp>
        <p:nvSpPr>
          <p:cNvPr id="13" name="Rounded Rectangle 12">
            <a:extLst>
              <a:ext uri="{FF2B5EF4-FFF2-40B4-BE49-F238E27FC236}">
                <a16:creationId xmlns:a16="http://schemas.microsoft.com/office/drawing/2014/main" id="{F3FE1119-0E0C-4EB5-6CB4-1BB5D6DC1511}"/>
              </a:ext>
            </a:extLst>
          </p:cNvPr>
          <p:cNvSpPr/>
          <p:nvPr/>
        </p:nvSpPr>
        <p:spPr>
          <a:xfrm>
            <a:off x="6012162" y="3356993"/>
            <a:ext cx="2964138" cy="50405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Individual-level based</a:t>
            </a:r>
          </a:p>
        </p:txBody>
      </p:sp>
      <p:sp>
        <p:nvSpPr>
          <p:cNvPr id="15" name="Rounded Rectangle 14">
            <a:extLst>
              <a:ext uri="{FF2B5EF4-FFF2-40B4-BE49-F238E27FC236}">
                <a16:creationId xmlns:a16="http://schemas.microsoft.com/office/drawing/2014/main" id="{28D68394-9792-7061-A3A8-A35D3B6D3E6D}"/>
              </a:ext>
            </a:extLst>
          </p:cNvPr>
          <p:cNvSpPr/>
          <p:nvPr/>
        </p:nvSpPr>
        <p:spPr>
          <a:xfrm>
            <a:off x="2303965" y="3360719"/>
            <a:ext cx="827875" cy="207452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NL" dirty="0"/>
              <a:t>Discete time</a:t>
            </a:r>
          </a:p>
        </p:txBody>
      </p:sp>
      <p:sp>
        <p:nvSpPr>
          <p:cNvPr id="16" name="Rounded Rectangle 15">
            <a:extLst>
              <a:ext uri="{FF2B5EF4-FFF2-40B4-BE49-F238E27FC236}">
                <a16:creationId xmlns:a16="http://schemas.microsoft.com/office/drawing/2014/main" id="{3CEEF4F0-5DA3-192F-1718-A9221EFB4FF6}"/>
              </a:ext>
            </a:extLst>
          </p:cNvPr>
          <p:cNvSpPr/>
          <p:nvPr/>
        </p:nvSpPr>
        <p:spPr>
          <a:xfrm>
            <a:off x="339108" y="4751168"/>
            <a:ext cx="1626440" cy="1178152"/>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solidFill>
                  <a:schemeClr val="bg1"/>
                </a:solidFill>
              </a:rPr>
              <a:t>Decision tree</a:t>
            </a:r>
          </a:p>
        </p:txBody>
      </p:sp>
      <p:sp>
        <p:nvSpPr>
          <p:cNvPr id="17" name="Rounded Rectangle 16">
            <a:extLst>
              <a:ext uri="{FF2B5EF4-FFF2-40B4-BE49-F238E27FC236}">
                <a16:creationId xmlns:a16="http://schemas.microsoft.com/office/drawing/2014/main" id="{77636BD9-B392-E901-1016-1203DB1B7974}"/>
              </a:ext>
            </a:extLst>
          </p:cNvPr>
          <p:cNvSpPr/>
          <p:nvPr/>
        </p:nvSpPr>
        <p:spPr>
          <a:xfrm>
            <a:off x="2303965" y="5517232"/>
            <a:ext cx="827875" cy="132074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NL" dirty="0"/>
              <a:t>Continuos time</a:t>
            </a:r>
          </a:p>
        </p:txBody>
      </p:sp>
      <p:sp>
        <p:nvSpPr>
          <p:cNvPr id="18" name="Rounded Rectangle 17">
            <a:extLst>
              <a:ext uri="{FF2B5EF4-FFF2-40B4-BE49-F238E27FC236}">
                <a16:creationId xmlns:a16="http://schemas.microsoft.com/office/drawing/2014/main" id="{24C048DA-7726-8BD5-9098-F19F3311CF6B}"/>
              </a:ext>
            </a:extLst>
          </p:cNvPr>
          <p:cNvSpPr/>
          <p:nvPr/>
        </p:nvSpPr>
        <p:spPr>
          <a:xfrm>
            <a:off x="6020428" y="5481765"/>
            <a:ext cx="2955872" cy="75554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solidFill>
                  <a:schemeClr val="tx1"/>
                </a:solidFill>
              </a:rPr>
              <a:t>Discrete event simulations</a:t>
            </a:r>
          </a:p>
        </p:txBody>
      </p:sp>
      <p:sp>
        <p:nvSpPr>
          <p:cNvPr id="3" name="Rounded Rectangle 2">
            <a:extLst>
              <a:ext uri="{FF2B5EF4-FFF2-40B4-BE49-F238E27FC236}">
                <a16:creationId xmlns:a16="http://schemas.microsoft.com/office/drawing/2014/main" id="{464302F1-97F5-4352-EDC1-5BC7BC25401F}"/>
              </a:ext>
            </a:extLst>
          </p:cNvPr>
          <p:cNvSpPr/>
          <p:nvPr/>
        </p:nvSpPr>
        <p:spPr>
          <a:xfrm>
            <a:off x="3304100" y="3933056"/>
            <a:ext cx="5672200" cy="99343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State-transition models</a:t>
            </a:r>
          </a:p>
          <a:p>
            <a:pPr algn="ctr"/>
            <a:endParaRPr lang="en-NL" dirty="0"/>
          </a:p>
          <a:p>
            <a:pPr algn="ctr"/>
            <a:endParaRPr lang="en-NL" dirty="0"/>
          </a:p>
        </p:txBody>
      </p:sp>
      <p:sp>
        <p:nvSpPr>
          <p:cNvPr id="14" name="Rounded Rectangle 13">
            <a:extLst>
              <a:ext uri="{FF2B5EF4-FFF2-40B4-BE49-F238E27FC236}">
                <a16:creationId xmlns:a16="http://schemas.microsoft.com/office/drawing/2014/main" id="{9481736D-0BF8-2D85-EF18-3F114FC76DE1}"/>
              </a:ext>
            </a:extLst>
          </p:cNvPr>
          <p:cNvSpPr/>
          <p:nvPr/>
        </p:nvSpPr>
        <p:spPr>
          <a:xfrm>
            <a:off x="6020428" y="4332677"/>
            <a:ext cx="2955872" cy="604766"/>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2000" dirty="0">
                <a:solidFill>
                  <a:schemeClr val="bg1"/>
                </a:solidFill>
              </a:rPr>
              <a:t>iSTM/</a:t>
            </a:r>
          </a:p>
          <a:p>
            <a:pPr algn="ctr"/>
            <a:r>
              <a:rPr lang="en-NL" sz="2000" dirty="0">
                <a:solidFill>
                  <a:schemeClr val="bg1"/>
                </a:solidFill>
              </a:rPr>
              <a:t>Microsimulation</a:t>
            </a:r>
          </a:p>
        </p:txBody>
      </p:sp>
      <p:sp>
        <p:nvSpPr>
          <p:cNvPr id="9" name="Rounded Rectangle 8">
            <a:extLst>
              <a:ext uri="{FF2B5EF4-FFF2-40B4-BE49-F238E27FC236}">
                <a16:creationId xmlns:a16="http://schemas.microsoft.com/office/drawing/2014/main" id="{EFA51587-EB80-C061-0379-159D406DF9FB}"/>
              </a:ext>
            </a:extLst>
          </p:cNvPr>
          <p:cNvSpPr/>
          <p:nvPr/>
        </p:nvSpPr>
        <p:spPr>
          <a:xfrm>
            <a:off x="3304100" y="4319007"/>
            <a:ext cx="2340478" cy="604767"/>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1600" dirty="0">
                <a:solidFill>
                  <a:schemeClr val="bg1"/>
                </a:solidFill>
              </a:rPr>
              <a:t>cSTM</a:t>
            </a:r>
          </a:p>
          <a:p>
            <a:pPr algn="ctr"/>
            <a:r>
              <a:rPr lang="en-NL" sz="1600" dirty="0">
                <a:solidFill>
                  <a:schemeClr val="bg1"/>
                </a:solidFill>
              </a:rPr>
              <a:t>Markov model</a:t>
            </a:r>
          </a:p>
        </p:txBody>
      </p:sp>
    </p:spTree>
    <p:extLst>
      <p:ext uri="{BB962C8B-B14F-4D97-AF65-F5344CB8AC3E}">
        <p14:creationId xmlns:p14="http://schemas.microsoft.com/office/powerpoint/2010/main" val="2863780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432" y="1795714"/>
            <a:ext cx="7891444" cy="4983162"/>
          </a:xfrm>
        </p:spPr>
        <p:txBody>
          <a:bodyPr>
            <a:normAutofit/>
          </a:bodyPr>
          <a:lstStyle/>
          <a:p>
            <a:pPr marL="114300" indent="0">
              <a:spcAft>
                <a:spcPts val="600"/>
              </a:spcAft>
              <a:buNone/>
            </a:pPr>
            <a:r>
              <a:rPr lang="en-US" b="1" dirty="0"/>
              <a:t>Instructors</a:t>
            </a:r>
          </a:p>
          <a:p>
            <a:pPr>
              <a:spcAft>
                <a:spcPts val="600"/>
              </a:spcAft>
            </a:pPr>
            <a:r>
              <a:rPr lang="en-GB" dirty="0"/>
              <a:t>Alexandra </a:t>
            </a:r>
            <a:r>
              <a:rPr lang="en-GB" dirty="0" err="1"/>
              <a:t>Moskalewicz</a:t>
            </a:r>
            <a:r>
              <a:rPr lang="en-US" dirty="0"/>
              <a:t> </a:t>
            </a:r>
          </a:p>
          <a:p>
            <a:pPr>
              <a:spcAft>
                <a:spcPts val="600"/>
              </a:spcAft>
            </a:pPr>
            <a:r>
              <a:rPr lang="en-GB" dirty="0"/>
              <a:t>David Ulises Garibay-Trevino</a:t>
            </a:r>
            <a:endParaRPr lang="en-US" dirty="0"/>
          </a:p>
          <a:p>
            <a:pPr>
              <a:spcAft>
                <a:spcPts val="600"/>
              </a:spcAft>
            </a:pPr>
            <a:r>
              <a:rPr lang="en-US" dirty="0"/>
              <a:t>Eline Krijkamp</a:t>
            </a:r>
          </a:p>
          <a:p>
            <a:pPr>
              <a:spcAft>
                <a:spcPts val="600"/>
              </a:spcAft>
            </a:pPr>
            <a:r>
              <a:rPr lang="en-US" dirty="0"/>
              <a:t>Petros Pechlivanoglou</a:t>
            </a:r>
          </a:p>
          <a:p>
            <a:pPr marL="114300" indent="0">
              <a:spcAft>
                <a:spcPts val="600"/>
              </a:spcAft>
              <a:buNone/>
            </a:pPr>
            <a:endParaRPr lang="en-US" dirty="0"/>
          </a:p>
          <a:p>
            <a:pPr marL="114300" indent="0">
              <a:spcAft>
                <a:spcPts val="1800"/>
              </a:spcAft>
              <a:buNone/>
            </a:pPr>
            <a:r>
              <a:rPr lang="nl-NL" dirty="0"/>
              <a:t>Special </a:t>
            </a:r>
            <a:r>
              <a:rPr lang="nl-NL" dirty="0" err="1"/>
              <a:t>thank</a:t>
            </a:r>
            <a:r>
              <a:rPr lang="nl-NL" dirty="0"/>
              <a:t> </a:t>
            </a:r>
            <a:r>
              <a:rPr lang="nl-NL" dirty="0" err="1"/>
              <a:t>you</a:t>
            </a:r>
            <a:r>
              <a:rPr lang="nl-NL" dirty="0"/>
              <a:t> </a:t>
            </a:r>
            <a:r>
              <a:rPr lang="nl-NL" dirty="0" err="1"/>
              <a:t>to</a:t>
            </a:r>
            <a:r>
              <a:rPr lang="nl-NL" dirty="0"/>
              <a:t> </a:t>
            </a:r>
            <a:r>
              <a:rPr lang="en-GB" dirty="0"/>
              <a:t>Navpreet Kaur</a:t>
            </a:r>
          </a:p>
          <a:p>
            <a:pPr marL="114300" indent="0">
              <a:spcAft>
                <a:spcPts val="1800"/>
              </a:spcAft>
              <a:buNone/>
            </a:pPr>
            <a:endParaRPr lang="en-US" dirty="0"/>
          </a:p>
        </p:txBody>
      </p:sp>
      <p:sp>
        <p:nvSpPr>
          <p:cNvPr id="4" name="Slide Number Placeholder 3">
            <a:extLst>
              <a:ext uri="{FF2B5EF4-FFF2-40B4-BE49-F238E27FC236}">
                <a16:creationId xmlns:a16="http://schemas.microsoft.com/office/drawing/2014/main" id="{2B9E9360-C40B-0741-AB0B-4CA6DAF37F75}"/>
              </a:ext>
            </a:extLst>
          </p:cNvPr>
          <p:cNvSpPr>
            <a:spLocks noGrp="1"/>
          </p:cNvSpPr>
          <p:nvPr>
            <p:ph type="sldNum" sz="quarter" idx="12"/>
          </p:nvPr>
        </p:nvSpPr>
        <p:spPr/>
        <p:txBody>
          <a:bodyPr/>
          <a:lstStyle/>
          <a:p>
            <a:fld id="{0798D939-2D9E-2142-A80A-FFDECD1E5A9B}" type="slidenum">
              <a:rPr lang="en-US" smtClean="0"/>
              <a:t>2</a:t>
            </a:fld>
            <a:endParaRPr lang="en-US"/>
          </a:p>
        </p:txBody>
      </p:sp>
      <p:pic>
        <p:nvPicPr>
          <p:cNvPr id="2052" name="Picture 4" descr="Team Teaching | PDST">
            <a:extLst>
              <a:ext uri="{FF2B5EF4-FFF2-40B4-BE49-F238E27FC236}">
                <a16:creationId xmlns:a16="http://schemas.microsoft.com/office/drawing/2014/main" id="{8B717B59-222A-C285-AADE-9DDF63EBA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610" y="107909"/>
            <a:ext cx="4131390" cy="233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95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D34BF-34FD-B847-FE04-28420DB40388}"/>
              </a:ext>
            </a:extLst>
          </p:cNvPr>
          <p:cNvSpPr>
            <a:spLocks noGrp="1"/>
          </p:cNvSpPr>
          <p:nvPr>
            <p:ph type="title"/>
          </p:nvPr>
        </p:nvSpPr>
        <p:spPr/>
        <p:txBody>
          <a:bodyPr/>
          <a:lstStyle/>
          <a:p>
            <a:r>
              <a:rPr lang="en-NL" dirty="0"/>
              <a:t>Expectations – course flow </a:t>
            </a:r>
          </a:p>
        </p:txBody>
      </p:sp>
      <p:sp>
        <p:nvSpPr>
          <p:cNvPr id="4" name="Slide Number Placeholder 3">
            <a:extLst>
              <a:ext uri="{FF2B5EF4-FFF2-40B4-BE49-F238E27FC236}">
                <a16:creationId xmlns:a16="http://schemas.microsoft.com/office/drawing/2014/main" id="{E1165234-BAB4-80DD-8247-32F772A13D57}"/>
              </a:ext>
            </a:extLst>
          </p:cNvPr>
          <p:cNvSpPr>
            <a:spLocks noGrp="1"/>
          </p:cNvSpPr>
          <p:nvPr>
            <p:ph type="sldNum" sz="quarter" idx="12"/>
          </p:nvPr>
        </p:nvSpPr>
        <p:spPr/>
        <p:txBody>
          <a:bodyPr/>
          <a:lstStyle/>
          <a:p>
            <a:fld id="{0798D939-2D9E-2142-A80A-FFDECD1E5A9B}" type="slidenum">
              <a:rPr lang="en-US" smtClean="0"/>
              <a:t>20</a:t>
            </a:fld>
            <a:endParaRPr lang="en-US"/>
          </a:p>
        </p:txBody>
      </p:sp>
      <p:pic>
        <p:nvPicPr>
          <p:cNvPr id="4098" name="Picture 2" descr="Buy Great Expectations in Nepal | Thuprai">
            <a:extLst>
              <a:ext uri="{FF2B5EF4-FFF2-40B4-BE49-F238E27FC236}">
                <a16:creationId xmlns:a16="http://schemas.microsoft.com/office/drawing/2014/main" id="{62AEA3E0-9798-8ED4-D1E0-F93557C72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175" y="1271588"/>
            <a:ext cx="3455988" cy="549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873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B70A1A-8855-254F-B21C-0F9AC5EDA927}"/>
              </a:ext>
            </a:extLst>
          </p:cNvPr>
          <p:cNvSpPr>
            <a:spLocks noGrp="1"/>
          </p:cNvSpPr>
          <p:nvPr>
            <p:ph type="sldNum" sz="quarter" idx="11"/>
          </p:nvPr>
        </p:nvSpPr>
        <p:spPr/>
        <p:txBody>
          <a:bodyPr/>
          <a:lstStyle/>
          <a:p>
            <a:fld id="{0798D939-2D9E-2142-A80A-FFDECD1E5A9B}" type="slidenum">
              <a:rPr lang="en-US" smtClean="0"/>
              <a:t>21</a:t>
            </a:fld>
            <a:endParaRPr lang="en-US"/>
          </a:p>
        </p:txBody>
      </p:sp>
    </p:spTree>
    <p:extLst>
      <p:ext uri="{BB962C8B-B14F-4D97-AF65-F5344CB8AC3E}">
        <p14:creationId xmlns:p14="http://schemas.microsoft.com/office/powerpoint/2010/main" val="173741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DARTH Workgroup</a:t>
            </a:r>
          </a:p>
        </p:txBody>
      </p:sp>
      <p:sp>
        <p:nvSpPr>
          <p:cNvPr id="3" name="Content Placeholder 2"/>
          <p:cNvSpPr>
            <a:spLocks noGrp="1"/>
          </p:cNvSpPr>
          <p:nvPr>
            <p:ph idx="1"/>
          </p:nvPr>
        </p:nvSpPr>
        <p:spPr>
          <a:xfrm>
            <a:off x="840432" y="1417638"/>
            <a:ext cx="7764306" cy="4983162"/>
          </a:xfrm>
        </p:spPr>
        <p:txBody>
          <a:bodyPr/>
          <a:lstStyle/>
          <a:p>
            <a:pPr>
              <a:spcAft>
                <a:spcPts val="1200"/>
              </a:spcAft>
            </a:pPr>
            <a:r>
              <a:rPr lang="en-US" dirty="0"/>
              <a:t>Materials for this course were largely developed by the Decision Analysis in R for Technologies in Health (DARTH) Workgroup</a:t>
            </a:r>
          </a:p>
          <a:p>
            <a:pPr>
              <a:spcAft>
                <a:spcPts val="1200"/>
              </a:spcAft>
            </a:pPr>
            <a:r>
              <a:rPr lang="en-US" dirty="0"/>
              <a:t>Goals: To expand knowledge in decision analysis using R and develop educational materials to empower people to construct R-based decision models.</a:t>
            </a:r>
          </a:p>
          <a:p>
            <a:pPr lvl="2">
              <a:spcAft>
                <a:spcPts val="1200"/>
              </a:spcAft>
            </a:pPr>
            <a:endParaRPr lang="en-US" dirty="0"/>
          </a:p>
          <a:p>
            <a:pPr marL="114300" indent="0" algn="ctr">
              <a:buNone/>
            </a:pPr>
            <a:r>
              <a:rPr lang="en-US" dirty="0"/>
              <a:t>For more information</a:t>
            </a:r>
          </a:p>
          <a:p>
            <a:pPr marL="114300" indent="0" algn="ctr">
              <a:buNone/>
            </a:pPr>
            <a:r>
              <a:rPr lang="en-US" dirty="0">
                <a:hlinkClick r:id="rId2"/>
              </a:rPr>
              <a:t>http://www.darthworkgroup.com/</a:t>
            </a:r>
            <a:endParaRPr lang="en-US" dirty="0"/>
          </a:p>
          <a:p>
            <a:endParaRPr lang="en-US" dirty="0"/>
          </a:p>
        </p:txBody>
      </p:sp>
      <p:sp>
        <p:nvSpPr>
          <p:cNvPr id="4" name="Slide Number Placeholder 3">
            <a:extLst>
              <a:ext uri="{FF2B5EF4-FFF2-40B4-BE49-F238E27FC236}">
                <a16:creationId xmlns:a16="http://schemas.microsoft.com/office/drawing/2014/main" id="{01719D6B-F471-6A43-8545-302A160AC80D}"/>
              </a:ext>
            </a:extLst>
          </p:cNvPr>
          <p:cNvSpPr>
            <a:spLocks noGrp="1"/>
          </p:cNvSpPr>
          <p:nvPr>
            <p:ph type="sldNum" sz="quarter" idx="12"/>
          </p:nvPr>
        </p:nvSpPr>
        <p:spPr/>
        <p:txBody>
          <a:bodyPr/>
          <a:lstStyle/>
          <a:p>
            <a:fld id="{0798D939-2D9E-2142-A80A-FFDECD1E5A9B}" type="slidenum">
              <a:rPr lang="en-US" smtClean="0"/>
              <a:t>3</a:t>
            </a:fld>
            <a:endParaRPr lang="en-US"/>
          </a:p>
        </p:txBody>
      </p:sp>
    </p:spTree>
    <p:extLst>
      <p:ext uri="{BB962C8B-B14F-4D97-AF65-F5344CB8AC3E}">
        <p14:creationId xmlns:p14="http://schemas.microsoft.com/office/powerpoint/2010/main" val="4117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people in different poses&#10;&#10;AI-generated content may be incorrect.">
            <a:extLst>
              <a:ext uri="{FF2B5EF4-FFF2-40B4-BE49-F238E27FC236}">
                <a16:creationId xmlns:a16="http://schemas.microsoft.com/office/drawing/2014/main" id="{CC1F2588-D4DB-5118-9BED-018E26A3C45C}"/>
              </a:ext>
            </a:extLst>
          </p:cNvPr>
          <p:cNvPicPr>
            <a:picLocks noChangeAspect="1"/>
          </p:cNvPicPr>
          <p:nvPr/>
        </p:nvPicPr>
        <p:blipFill>
          <a:blip r:embed="rId2"/>
          <a:stretch>
            <a:fillRect/>
          </a:stretch>
        </p:blipFill>
        <p:spPr>
          <a:xfrm>
            <a:off x="971600" y="320040"/>
            <a:ext cx="7772400" cy="6217920"/>
          </a:xfrm>
          <a:prstGeom prst="rect">
            <a:avLst/>
          </a:prstGeom>
        </p:spPr>
      </p:pic>
      <p:sp>
        <p:nvSpPr>
          <p:cNvPr id="6" name="TextBox 5">
            <a:extLst>
              <a:ext uri="{FF2B5EF4-FFF2-40B4-BE49-F238E27FC236}">
                <a16:creationId xmlns:a16="http://schemas.microsoft.com/office/drawing/2014/main" id="{10542BE1-7B5B-C7CC-888D-1E2EFDDC13D8}"/>
              </a:ext>
            </a:extLst>
          </p:cNvPr>
          <p:cNvSpPr txBox="1"/>
          <p:nvPr/>
        </p:nvSpPr>
        <p:spPr>
          <a:xfrm>
            <a:off x="1327759" y="6726477"/>
            <a:ext cx="184731" cy="307777"/>
          </a:xfrm>
          <a:prstGeom prst="rect">
            <a:avLst/>
          </a:prstGeom>
          <a:noFill/>
        </p:spPr>
        <p:txBody>
          <a:bodyPr wrap="none" rtlCol="0">
            <a:spAutoFit/>
          </a:bodyPr>
          <a:lstStyle/>
          <a:p>
            <a:endParaRPr lang="en-NL" dirty="0"/>
          </a:p>
        </p:txBody>
      </p:sp>
      <p:pic>
        <p:nvPicPr>
          <p:cNvPr id="7" name="Picture 6" descr="A person in a suit smiling&#10;&#10;AI-generated content may be incorrect.">
            <a:extLst>
              <a:ext uri="{FF2B5EF4-FFF2-40B4-BE49-F238E27FC236}">
                <a16:creationId xmlns:a16="http://schemas.microsoft.com/office/drawing/2014/main" id="{0FD822D3-6B10-F6A3-05EF-215E6153AF46}"/>
              </a:ext>
            </a:extLst>
          </p:cNvPr>
          <p:cNvPicPr>
            <a:picLocks noChangeAspect="1"/>
          </p:cNvPicPr>
          <p:nvPr/>
        </p:nvPicPr>
        <p:blipFill>
          <a:blip r:embed="rId3"/>
          <a:stretch>
            <a:fillRect/>
          </a:stretch>
        </p:blipFill>
        <p:spPr>
          <a:xfrm>
            <a:off x="7513615" y="4073324"/>
            <a:ext cx="982204" cy="1309605"/>
          </a:xfrm>
          <a:prstGeom prst="rect">
            <a:avLst/>
          </a:prstGeom>
        </p:spPr>
      </p:pic>
    </p:spTree>
    <p:extLst>
      <p:ext uri="{BB962C8B-B14F-4D97-AF65-F5344CB8AC3E}">
        <p14:creationId xmlns:p14="http://schemas.microsoft.com/office/powerpoint/2010/main" val="172156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DARTH Publications</a:t>
            </a:r>
          </a:p>
        </p:txBody>
      </p:sp>
      <p:grpSp>
        <p:nvGrpSpPr>
          <p:cNvPr id="19" name="Group 18"/>
          <p:cNvGrpSpPr/>
          <p:nvPr/>
        </p:nvGrpSpPr>
        <p:grpSpPr>
          <a:xfrm>
            <a:off x="840432" y="1226402"/>
            <a:ext cx="6183823" cy="1265559"/>
            <a:chOff x="4040831" y="-632780"/>
            <a:chExt cx="6183823" cy="1265559"/>
          </a:xfrm>
        </p:grpSpPr>
        <p:sp>
          <p:nvSpPr>
            <p:cNvPr id="20" name="Rectangle 19"/>
            <p:cNvSpPr/>
            <p:nvPr/>
          </p:nvSpPr>
          <p:spPr>
            <a:xfrm>
              <a:off x="4040831" y="-632780"/>
              <a:ext cx="6183823" cy="126555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091092" y="-552346"/>
              <a:ext cx="6083300" cy="1104691"/>
              <a:chOff x="4040832" y="-541624"/>
              <a:chExt cx="6083300" cy="1104691"/>
            </a:xfrm>
          </p:grpSpPr>
          <p:grpSp>
            <p:nvGrpSpPr>
              <p:cNvPr id="16" name="Group 15"/>
              <p:cNvGrpSpPr/>
              <p:nvPr/>
            </p:nvGrpSpPr>
            <p:grpSpPr>
              <a:xfrm>
                <a:off x="4040832" y="-541624"/>
                <a:ext cx="6083300" cy="849619"/>
                <a:chOff x="-3526639" y="1488190"/>
                <a:chExt cx="6083300" cy="849619"/>
              </a:xfrm>
            </p:grpSpPr>
            <p:pic>
              <p:nvPicPr>
                <p:cNvPr id="14" name="Picture 13"/>
                <p:cNvPicPr>
                  <a:picLocks noChangeAspect="1"/>
                </p:cNvPicPr>
                <p:nvPr/>
              </p:nvPicPr>
              <p:blipFill>
                <a:blip r:embed="rId2"/>
                <a:stretch>
                  <a:fillRect/>
                </a:stretch>
              </p:blipFill>
              <p:spPr>
                <a:xfrm>
                  <a:off x="-3526639" y="1488190"/>
                  <a:ext cx="6083300" cy="368300"/>
                </a:xfrm>
                <a:prstGeom prst="rect">
                  <a:avLst/>
                </a:prstGeom>
              </p:spPr>
            </p:pic>
            <p:pic>
              <p:nvPicPr>
                <p:cNvPr id="15" name="Picture 14"/>
                <p:cNvPicPr>
                  <a:picLocks noChangeAspect="1"/>
                </p:cNvPicPr>
                <p:nvPr/>
              </p:nvPicPr>
              <p:blipFill>
                <a:blip r:embed="rId3"/>
                <a:stretch>
                  <a:fillRect/>
                </a:stretch>
              </p:blipFill>
              <p:spPr>
                <a:xfrm>
                  <a:off x="-3526639" y="1893309"/>
                  <a:ext cx="6083300" cy="444500"/>
                </a:xfrm>
                <a:prstGeom prst="rect">
                  <a:avLst/>
                </a:prstGeom>
              </p:spPr>
            </p:pic>
          </p:grpSp>
          <p:pic>
            <p:nvPicPr>
              <p:cNvPr id="17" name="Picture 16"/>
              <p:cNvPicPr>
                <a:picLocks noChangeAspect="1"/>
              </p:cNvPicPr>
              <p:nvPr/>
            </p:nvPicPr>
            <p:blipFill>
              <a:blip r:embed="rId4"/>
              <a:stretch>
                <a:fillRect/>
              </a:stretch>
            </p:blipFill>
            <p:spPr>
              <a:xfrm>
                <a:off x="7495232" y="359867"/>
                <a:ext cx="2628900" cy="203200"/>
              </a:xfrm>
              <a:prstGeom prst="rect">
                <a:avLst/>
              </a:prstGeom>
            </p:spPr>
          </p:pic>
        </p:grpSp>
      </p:grpSp>
      <p:pic>
        <p:nvPicPr>
          <p:cNvPr id="27" name="Picture 26">
            <a:extLst>
              <a:ext uri="{FF2B5EF4-FFF2-40B4-BE49-F238E27FC236}">
                <a16:creationId xmlns:a16="http://schemas.microsoft.com/office/drawing/2014/main" id="{9377B70A-BCE8-0949-A4E5-DD34EAC6E88D}"/>
              </a:ext>
            </a:extLst>
          </p:cNvPr>
          <p:cNvPicPr>
            <a:picLocks noChangeAspect="1"/>
          </p:cNvPicPr>
          <p:nvPr/>
        </p:nvPicPr>
        <p:blipFill rotWithShape="1">
          <a:blip r:embed="rId5"/>
          <a:srcRect t="19656" r="1772"/>
          <a:stretch/>
        </p:blipFill>
        <p:spPr>
          <a:xfrm>
            <a:off x="840432" y="5492444"/>
            <a:ext cx="6319990" cy="1229356"/>
          </a:xfrm>
          <a:prstGeom prst="rect">
            <a:avLst/>
          </a:prstGeom>
          <a:ln w="9525">
            <a:solidFill>
              <a:schemeClr val="tx1"/>
            </a:solidFill>
          </a:ln>
        </p:spPr>
      </p:pic>
      <p:pic>
        <p:nvPicPr>
          <p:cNvPr id="28" name="Picture 27">
            <a:extLst>
              <a:ext uri="{FF2B5EF4-FFF2-40B4-BE49-F238E27FC236}">
                <a16:creationId xmlns:a16="http://schemas.microsoft.com/office/drawing/2014/main" id="{E9AE16E6-77D2-E144-BFFC-ED4642FB77EF}"/>
              </a:ext>
            </a:extLst>
          </p:cNvPr>
          <p:cNvPicPr>
            <a:picLocks noChangeAspect="1"/>
          </p:cNvPicPr>
          <p:nvPr/>
        </p:nvPicPr>
        <p:blipFill>
          <a:blip r:embed="rId6"/>
          <a:stretch>
            <a:fillRect/>
          </a:stretch>
        </p:blipFill>
        <p:spPr>
          <a:xfrm>
            <a:off x="840432" y="3459602"/>
            <a:ext cx="4946952" cy="1790670"/>
          </a:xfrm>
          <a:prstGeom prst="rect">
            <a:avLst/>
          </a:prstGeom>
          <a:ln w="12700">
            <a:solidFill>
              <a:schemeClr val="tx1"/>
            </a:solidFill>
          </a:ln>
        </p:spPr>
      </p:pic>
      <p:pic>
        <p:nvPicPr>
          <p:cNvPr id="8" name="Picture 7">
            <a:extLst>
              <a:ext uri="{FF2B5EF4-FFF2-40B4-BE49-F238E27FC236}">
                <a16:creationId xmlns:a16="http://schemas.microsoft.com/office/drawing/2014/main" id="{D0A3918F-7E0A-8E43-A414-9954BA2E4EEC}"/>
              </a:ext>
            </a:extLst>
          </p:cNvPr>
          <p:cNvPicPr>
            <a:picLocks noChangeAspect="1"/>
          </p:cNvPicPr>
          <p:nvPr/>
        </p:nvPicPr>
        <p:blipFill rotWithShape="1">
          <a:blip r:embed="rId7"/>
          <a:srcRect b="20030"/>
          <a:stretch/>
        </p:blipFill>
        <p:spPr>
          <a:xfrm>
            <a:off x="4345093" y="4592807"/>
            <a:ext cx="4656667" cy="1441824"/>
          </a:xfrm>
          <a:prstGeom prst="rect">
            <a:avLst/>
          </a:prstGeom>
          <a:ln>
            <a:solidFill>
              <a:schemeClr val="tx1"/>
            </a:solidFill>
            <a:prstDash val="solid"/>
          </a:ln>
        </p:spPr>
      </p:pic>
      <p:grpSp>
        <p:nvGrpSpPr>
          <p:cNvPr id="13" name="Group 12"/>
          <p:cNvGrpSpPr/>
          <p:nvPr/>
        </p:nvGrpSpPr>
        <p:grpSpPr>
          <a:xfrm>
            <a:off x="2971145" y="2203588"/>
            <a:ext cx="5733017" cy="1274862"/>
            <a:chOff x="-2923309" y="-259424"/>
            <a:chExt cx="5902036" cy="1376764"/>
          </a:xfrm>
        </p:grpSpPr>
        <p:sp>
          <p:nvSpPr>
            <p:cNvPr id="12" name="Rectangle 11"/>
            <p:cNvSpPr/>
            <p:nvPr/>
          </p:nvSpPr>
          <p:spPr>
            <a:xfrm>
              <a:off x="-2923309" y="-259424"/>
              <a:ext cx="5902036" cy="137676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858154" y="-236511"/>
              <a:ext cx="5771727" cy="1330939"/>
              <a:chOff x="-2805332" y="1417637"/>
              <a:chExt cx="5771727" cy="1330939"/>
            </a:xfrm>
          </p:grpSpPr>
          <p:grpSp>
            <p:nvGrpSpPr>
              <p:cNvPr id="9" name="Group 8"/>
              <p:cNvGrpSpPr/>
              <p:nvPr/>
            </p:nvGrpSpPr>
            <p:grpSpPr>
              <a:xfrm>
                <a:off x="-2805332" y="1528842"/>
                <a:ext cx="4462607" cy="1108529"/>
                <a:chOff x="-2805332" y="1517331"/>
                <a:chExt cx="4462607" cy="1108529"/>
              </a:xfrm>
            </p:grpSpPr>
            <p:pic>
              <p:nvPicPr>
                <p:cNvPr id="5" name="Picture 4"/>
                <p:cNvPicPr>
                  <a:picLocks noChangeAspect="1"/>
                </p:cNvPicPr>
                <p:nvPr/>
              </p:nvPicPr>
              <p:blipFill>
                <a:blip r:embed="rId8"/>
                <a:stretch>
                  <a:fillRect/>
                </a:stretch>
              </p:blipFill>
              <p:spPr>
                <a:xfrm>
                  <a:off x="-2805332" y="1517331"/>
                  <a:ext cx="3860800" cy="660400"/>
                </a:xfrm>
                <a:prstGeom prst="rect">
                  <a:avLst/>
                </a:prstGeom>
              </p:spPr>
            </p:pic>
            <p:pic>
              <p:nvPicPr>
                <p:cNvPr id="6" name="Picture 5"/>
                <p:cNvPicPr>
                  <a:picLocks noChangeAspect="1"/>
                </p:cNvPicPr>
                <p:nvPr/>
              </p:nvPicPr>
              <p:blipFill>
                <a:blip r:embed="rId9"/>
                <a:stretch>
                  <a:fillRect/>
                </a:stretch>
              </p:blipFill>
              <p:spPr>
                <a:xfrm>
                  <a:off x="-2673425" y="2206760"/>
                  <a:ext cx="4330700" cy="419100"/>
                </a:xfrm>
                <a:prstGeom prst="rect">
                  <a:avLst/>
                </a:prstGeom>
              </p:spPr>
            </p:pic>
          </p:grpSp>
          <p:pic>
            <p:nvPicPr>
              <p:cNvPr id="10" name="Picture 9"/>
              <p:cNvPicPr>
                <a:picLocks noChangeAspect="1"/>
              </p:cNvPicPr>
              <p:nvPr/>
            </p:nvPicPr>
            <p:blipFill>
              <a:blip r:embed="rId10"/>
              <a:stretch>
                <a:fillRect/>
              </a:stretch>
            </p:blipFill>
            <p:spPr>
              <a:xfrm>
                <a:off x="1657275" y="1417637"/>
                <a:ext cx="1309120" cy="1330939"/>
              </a:xfrm>
              <a:prstGeom prst="rect">
                <a:avLst/>
              </a:prstGeom>
            </p:spPr>
          </p:pic>
        </p:grpSp>
      </p:grpSp>
      <p:sp>
        <p:nvSpPr>
          <p:cNvPr id="22" name="Slide Number Placeholder 21">
            <a:extLst>
              <a:ext uri="{FF2B5EF4-FFF2-40B4-BE49-F238E27FC236}">
                <a16:creationId xmlns:a16="http://schemas.microsoft.com/office/drawing/2014/main" id="{43460BC2-6899-D846-8EE0-5D68EBFDBF7F}"/>
              </a:ext>
            </a:extLst>
          </p:cNvPr>
          <p:cNvSpPr>
            <a:spLocks noGrp="1"/>
          </p:cNvSpPr>
          <p:nvPr>
            <p:ph type="sldNum" sz="quarter" idx="12"/>
          </p:nvPr>
        </p:nvSpPr>
        <p:spPr/>
        <p:txBody>
          <a:bodyPr/>
          <a:lstStyle/>
          <a:p>
            <a:fld id="{0798D939-2D9E-2142-A80A-FFDECD1E5A9B}" type="slidenum">
              <a:rPr lang="en-US" smtClean="0"/>
              <a:t>5</a:t>
            </a:fld>
            <a:endParaRPr lang="en-US"/>
          </a:p>
        </p:txBody>
      </p:sp>
    </p:spTree>
    <p:extLst>
      <p:ext uri="{BB962C8B-B14F-4D97-AF65-F5344CB8AC3E}">
        <p14:creationId xmlns:p14="http://schemas.microsoft.com/office/powerpoint/2010/main" val="159556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168"/>
          <p:cNvSpPr>
            <a:spLocks noGrp="1"/>
          </p:cNvSpPr>
          <p:nvPr>
            <p:ph type="sldNum" idx="12"/>
          </p:nvPr>
        </p:nvSpPr>
        <p:spPr>
          <a:xfrm>
            <a:off x="8559864" y="6453336"/>
            <a:ext cx="548700" cy="396300"/>
          </a:xfrm>
          <a:prstGeom prst="bracketPair">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nl-NL"/>
              <a:t>6</a:t>
            </a:fld>
            <a:endParaRPr/>
          </a:p>
        </p:txBody>
      </p:sp>
      <p:sp>
        <p:nvSpPr>
          <p:cNvPr id="1200" name="Google Shape;1200;p168"/>
          <p:cNvSpPr txBox="1">
            <a:spLocks noGrp="1"/>
          </p:cNvSpPr>
          <p:nvPr>
            <p:ph type="title"/>
          </p:nvPr>
        </p:nvSpPr>
        <p:spPr>
          <a:xfrm>
            <a:off x="3749225" y="1648900"/>
            <a:ext cx="53592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NL" dirty="0" err="1"/>
              <a:t>This</a:t>
            </a:r>
            <a:r>
              <a:rPr lang="nl-NL" dirty="0"/>
              <a:t> course</a:t>
            </a:r>
            <a:endParaRPr dirty="0"/>
          </a:p>
        </p:txBody>
      </p:sp>
      <p:sp>
        <p:nvSpPr>
          <p:cNvPr id="1201" name="Google Shape;1201;p168"/>
          <p:cNvSpPr/>
          <p:nvPr/>
        </p:nvSpPr>
        <p:spPr>
          <a:xfrm rot="-5400000">
            <a:off x="947100" y="-947225"/>
            <a:ext cx="6926700" cy="8820900"/>
          </a:xfrm>
          <a:prstGeom prst="diagStripe">
            <a:avLst>
              <a:gd name="adj" fmla="val 41512"/>
            </a:avLst>
          </a:prstGeom>
          <a:solidFill>
            <a:srgbClr val="004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683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7C6AA-7E49-B359-FB9A-039841EECAF3}"/>
              </a:ext>
            </a:extLst>
          </p:cNvPr>
          <p:cNvSpPr>
            <a:spLocks noGrp="1"/>
          </p:cNvSpPr>
          <p:nvPr>
            <p:ph type="title"/>
          </p:nvPr>
        </p:nvSpPr>
        <p:spPr/>
        <p:txBody>
          <a:bodyPr/>
          <a:lstStyle/>
          <a:p>
            <a:r>
              <a:rPr lang="en-NL" dirty="0"/>
              <a:t>Practical </a:t>
            </a:r>
          </a:p>
        </p:txBody>
      </p:sp>
      <p:sp>
        <p:nvSpPr>
          <p:cNvPr id="4" name="Content Placeholder 3">
            <a:extLst>
              <a:ext uri="{FF2B5EF4-FFF2-40B4-BE49-F238E27FC236}">
                <a16:creationId xmlns:a16="http://schemas.microsoft.com/office/drawing/2014/main" id="{2ADAD27A-E494-4F7F-81E0-9E82E38F6CBE}"/>
              </a:ext>
            </a:extLst>
          </p:cNvPr>
          <p:cNvSpPr>
            <a:spLocks noGrp="1"/>
          </p:cNvSpPr>
          <p:nvPr>
            <p:ph sz="half" idx="1"/>
          </p:nvPr>
        </p:nvSpPr>
        <p:spPr>
          <a:xfrm>
            <a:off x="840432" y="1536192"/>
            <a:ext cx="6196976" cy="4590288"/>
          </a:xfrm>
        </p:spPr>
        <p:txBody>
          <a:bodyPr/>
          <a:lstStyle/>
          <a:p>
            <a:r>
              <a:rPr lang="en-NL" dirty="0"/>
              <a:t>Room every day same</a:t>
            </a:r>
          </a:p>
          <a:p>
            <a:r>
              <a:rPr lang="en-NL" dirty="0"/>
              <a:t>Exit </a:t>
            </a:r>
          </a:p>
          <a:p>
            <a:r>
              <a:rPr lang="en-GB" dirty="0"/>
              <a:t>W</a:t>
            </a:r>
            <a:r>
              <a:rPr lang="en-NL" dirty="0"/>
              <a:t>ashrooms </a:t>
            </a:r>
          </a:p>
          <a:p>
            <a:r>
              <a:rPr lang="en-NL" dirty="0"/>
              <a:t>Microphone use</a:t>
            </a:r>
          </a:p>
          <a:p>
            <a:r>
              <a:rPr lang="en-NL" dirty="0"/>
              <a:t>Lunch </a:t>
            </a:r>
          </a:p>
          <a:p>
            <a:r>
              <a:rPr lang="en-NL" dirty="0"/>
              <a:t>Partner with buddy</a:t>
            </a:r>
          </a:p>
        </p:txBody>
      </p:sp>
      <p:sp>
        <p:nvSpPr>
          <p:cNvPr id="2" name="Slide Number Placeholder 1">
            <a:extLst>
              <a:ext uri="{FF2B5EF4-FFF2-40B4-BE49-F238E27FC236}">
                <a16:creationId xmlns:a16="http://schemas.microsoft.com/office/drawing/2014/main" id="{6F960569-0FF2-331F-DC89-583AEED29370}"/>
              </a:ext>
            </a:extLst>
          </p:cNvPr>
          <p:cNvSpPr>
            <a:spLocks noGrp="1"/>
          </p:cNvSpPr>
          <p:nvPr>
            <p:ph type="sldNum" sz="quarter" idx="12"/>
          </p:nvPr>
        </p:nvSpPr>
        <p:spPr/>
        <p:txBody>
          <a:bodyPr/>
          <a:lstStyle/>
          <a:p>
            <a:fld id="{0798D939-2D9E-2142-A80A-FFDECD1E5A9B}" type="slidenum">
              <a:rPr lang="en-US" smtClean="0"/>
              <a:t>7</a:t>
            </a:fld>
            <a:endParaRPr lang="en-US"/>
          </a:p>
        </p:txBody>
      </p:sp>
    </p:spTree>
    <p:extLst>
      <p:ext uri="{BB962C8B-B14F-4D97-AF65-F5344CB8AC3E}">
        <p14:creationId xmlns:p14="http://schemas.microsoft.com/office/powerpoint/2010/main" val="174750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9DCFC-26E6-4940-92C2-93BBEAEFCF8F}"/>
              </a:ext>
            </a:extLst>
          </p:cNvPr>
          <p:cNvSpPr>
            <a:spLocks noGrp="1"/>
          </p:cNvSpPr>
          <p:nvPr>
            <p:ph type="title"/>
          </p:nvPr>
        </p:nvSpPr>
        <p:spPr>
          <a:xfrm>
            <a:off x="840431" y="274638"/>
            <a:ext cx="7829115" cy="1143000"/>
          </a:xfrm>
        </p:spPr>
        <p:txBody>
          <a:bodyPr anchor="ctr">
            <a:normAutofit/>
          </a:bodyPr>
          <a:lstStyle/>
          <a:p>
            <a:r>
              <a:rPr lang="en-US" dirty="0">
                <a:highlight>
                  <a:srgbClr val="FFFF00"/>
                </a:highlight>
              </a:rPr>
              <a:t>Logistics – Course Website </a:t>
            </a:r>
          </a:p>
        </p:txBody>
      </p:sp>
      <p:sp>
        <p:nvSpPr>
          <p:cNvPr id="4" name="Slide Number Placeholder 3">
            <a:extLst>
              <a:ext uri="{FF2B5EF4-FFF2-40B4-BE49-F238E27FC236}">
                <a16:creationId xmlns:a16="http://schemas.microsoft.com/office/drawing/2014/main" id="{ACBBFB1B-CBE8-FD4C-BEB8-CFE0E8217881}"/>
              </a:ext>
            </a:extLst>
          </p:cNvPr>
          <p:cNvSpPr>
            <a:spLocks noGrp="1"/>
          </p:cNvSpPr>
          <p:nvPr>
            <p:ph type="sldNum" sz="quarter" idx="12"/>
          </p:nvPr>
        </p:nvSpPr>
        <p:spPr>
          <a:xfrm>
            <a:off x="8559864" y="6453336"/>
            <a:ext cx="548640" cy="396240"/>
          </a:xfrm>
        </p:spPr>
        <p:txBody>
          <a:bodyPr anchor="ctr">
            <a:normAutofit/>
          </a:bodyPr>
          <a:lstStyle/>
          <a:p>
            <a:pPr>
              <a:spcAft>
                <a:spcPts val="600"/>
              </a:spcAft>
            </a:pPr>
            <a:fld id="{0798D939-2D9E-2142-A80A-FFDECD1E5A9B}" type="slidenum">
              <a:rPr lang="en-US" smtClean="0"/>
              <a:pPr>
                <a:spcAft>
                  <a:spcPts val="600"/>
                </a:spcAft>
              </a:pPr>
              <a:t>8</a:t>
            </a:fld>
            <a:endParaRPr lang="en-US"/>
          </a:p>
        </p:txBody>
      </p:sp>
      <p:cxnSp>
        <p:nvCxnSpPr>
          <p:cNvPr id="10" name="Straight Arrow Connector 9">
            <a:extLst>
              <a:ext uri="{FF2B5EF4-FFF2-40B4-BE49-F238E27FC236}">
                <a16:creationId xmlns:a16="http://schemas.microsoft.com/office/drawing/2014/main" id="{991B4FBA-8B2E-A838-4222-F31DE246010F}"/>
              </a:ext>
            </a:extLst>
          </p:cNvPr>
          <p:cNvCxnSpPr>
            <a:cxnSpLocks/>
          </p:cNvCxnSpPr>
          <p:nvPr/>
        </p:nvCxnSpPr>
        <p:spPr>
          <a:xfrm flipH="1">
            <a:off x="1510542" y="3252603"/>
            <a:ext cx="648072" cy="0"/>
          </a:xfrm>
          <a:prstGeom prst="straightConnector1">
            <a:avLst/>
          </a:prstGeom>
          <a:ln w="666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A993345-8624-E279-BDF4-3594A2622230}"/>
              </a:ext>
            </a:extLst>
          </p:cNvPr>
          <p:cNvCxnSpPr>
            <a:cxnSpLocks/>
          </p:cNvCxnSpPr>
          <p:nvPr/>
        </p:nvCxnSpPr>
        <p:spPr>
          <a:xfrm flipH="1">
            <a:off x="1510542" y="4883283"/>
            <a:ext cx="648072" cy="0"/>
          </a:xfrm>
          <a:prstGeom prst="straightConnector1">
            <a:avLst/>
          </a:prstGeom>
          <a:ln w="666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07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alendar&#10;&#10;AI-generated content may be incorrect.">
            <a:extLst>
              <a:ext uri="{FF2B5EF4-FFF2-40B4-BE49-F238E27FC236}">
                <a16:creationId xmlns:a16="http://schemas.microsoft.com/office/drawing/2014/main" id="{1A977C1B-BF34-05A8-C731-9430E79D2A7A}"/>
              </a:ext>
            </a:extLst>
          </p:cNvPr>
          <p:cNvPicPr>
            <a:picLocks noGrp="1" noChangeAspect="1"/>
          </p:cNvPicPr>
          <p:nvPr>
            <p:ph sz="half" idx="2"/>
          </p:nvPr>
        </p:nvPicPr>
        <p:blipFill>
          <a:blip r:embed="rId2"/>
          <a:stretch>
            <a:fillRect/>
          </a:stretch>
        </p:blipFill>
        <p:spPr>
          <a:xfrm>
            <a:off x="992831" y="1932146"/>
            <a:ext cx="7994511" cy="2639854"/>
          </a:xfrm>
        </p:spPr>
      </p:pic>
      <p:sp>
        <p:nvSpPr>
          <p:cNvPr id="5" name="Slide Number Placeholder 4">
            <a:extLst>
              <a:ext uri="{FF2B5EF4-FFF2-40B4-BE49-F238E27FC236}">
                <a16:creationId xmlns:a16="http://schemas.microsoft.com/office/drawing/2014/main" id="{E595056F-30D9-FEDD-F92E-01349CE703A7}"/>
              </a:ext>
            </a:extLst>
          </p:cNvPr>
          <p:cNvSpPr>
            <a:spLocks noGrp="1"/>
          </p:cNvSpPr>
          <p:nvPr>
            <p:ph type="sldNum" sz="quarter" idx="12"/>
          </p:nvPr>
        </p:nvSpPr>
        <p:spPr/>
        <p:txBody>
          <a:bodyPr/>
          <a:lstStyle/>
          <a:p>
            <a:fld id="{0798D939-2D9E-2142-A80A-FFDECD1E5A9B}" type="slidenum">
              <a:rPr lang="en-US" smtClean="0"/>
              <a:t>9</a:t>
            </a:fld>
            <a:endParaRPr lang="en-US"/>
          </a:p>
        </p:txBody>
      </p:sp>
      <p:cxnSp>
        <p:nvCxnSpPr>
          <p:cNvPr id="8" name="Straight Arrow Connector 7">
            <a:extLst>
              <a:ext uri="{FF2B5EF4-FFF2-40B4-BE49-F238E27FC236}">
                <a16:creationId xmlns:a16="http://schemas.microsoft.com/office/drawing/2014/main" id="{A27A52E7-A2B7-A796-4867-44945A363E93}"/>
              </a:ext>
            </a:extLst>
          </p:cNvPr>
          <p:cNvCxnSpPr>
            <a:cxnSpLocks/>
          </p:cNvCxnSpPr>
          <p:nvPr/>
        </p:nvCxnSpPr>
        <p:spPr>
          <a:xfrm flipH="1">
            <a:off x="2499360" y="2042160"/>
            <a:ext cx="411480" cy="457200"/>
          </a:xfrm>
          <a:prstGeom prst="straightConnector1">
            <a:avLst/>
          </a:prstGeom>
          <a:ln w="666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FFD2C82-7AC7-3399-24BE-0F2DB7E78DB0}"/>
              </a:ext>
            </a:extLst>
          </p:cNvPr>
          <p:cNvSpPr txBox="1"/>
          <p:nvPr/>
        </p:nvSpPr>
        <p:spPr>
          <a:xfrm>
            <a:off x="2225040" y="1676400"/>
            <a:ext cx="933269" cy="369332"/>
          </a:xfrm>
          <a:prstGeom prst="rect">
            <a:avLst/>
          </a:prstGeom>
          <a:noFill/>
        </p:spPr>
        <p:txBody>
          <a:bodyPr wrap="none" rtlCol="0">
            <a:spAutoFit/>
          </a:bodyPr>
          <a:lstStyle/>
          <a:p>
            <a:r>
              <a:rPr lang="en-NL" b="1" dirty="0">
                <a:solidFill>
                  <a:schemeClr val="accent2"/>
                </a:solidFill>
              </a:rPr>
              <a:t>Demo</a:t>
            </a:r>
          </a:p>
        </p:txBody>
      </p:sp>
      <p:cxnSp>
        <p:nvCxnSpPr>
          <p:cNvPr id="12" name="Straight Arrow Connector 11">
            <a:extLst>
              <a:ext uri="{FF2B5EF4-FFF2-40B4-BE49-F238E27FC236}">
                <a16:creationId xmlns:a16="http://schemas.microsoft.com/office/drawing/2014/main" id="{03C5A681-89EF-0663-94EF-D4AA068EEA3A}"/>
              </a:ext>
            </a:extLst>
          </p:cNvPr>
          <p:cNvCxnSpPr>
            <a:cxnSpLocks/>
          </p:cNvCxnSpPr>
          <p:nvPr/>
        </p:nvCxnSpPr>
        <p:spPr>
          <a:xfrm flipH="1" flipV="1">
            <a:off x="2333896" y="3263875"/>
            <a:ext cx="576944" cy="352306"/>
          </a:xfrm>
          <a:prstGeom prst="straightConnector1">
            <a:avLst/>
          </a:prstGeom>
          <a:ln w="666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399CD1F-279D-5D08-5B2D-5866E9D57273}"/>
              </a:ext>
            </a:extLst>
          </p:cNvPr>
          <p:cNvSpPr txBox="1"/>
          <p:nvPr/>
        </p:nvSpPr>
        <p:spPr>
          <a:xfrm>
            <a:off x="2899229" y="3526638"/>
            <a:ext cx="1269899" cy="369332"/>
          </a:xfrm>
          <a:prstGeom prst="rect">
            <a:avLst/>
          </a:prstGeom>
          <a:noFill/>
        </p:spPr>
        <p:txBody>
          <a:bodyPr wrap="none" rtlCol="0">
            <a:spAutoFit/>
          </a:bodyPr>
          <a:lstStyle/>
          <a:p>
            <a:r>
              <a:rPr lang="en-NL" b="1" dirty="0">
                <a:solidFill>
                  <a:schemeClr val="accent5"/>
                </a:solidFill>
              </a:rPr>
              <a:t>Exercise</a:t>
            </a:r>
          </a:p>
        </p:txBody>
      </p:sp>
      <p:cxnSp>
        <p:nvCxnSpPr>
          <p:cNvPr id="15" name="Straight Arrow Connector 14">
            <a:extLst>
              <a:ext uri="{FF2B5EF4-FFF2-40B4-BE49-F238E27FC236}">
                <a16:creationId xmlns:a16="http://schemas.microsoft.com/office/drawing/2014/main" id="{34F050A2-A43E-E295-05DD-A80370F2DDAF}"/>
              </a:ext>
            </a:extLst>
          </p:cNvPr>
          <p:cNvCxnSpPr>
            <a:cxnSpLocks/>
          </p:cNvCxnSpPr>
          <p:nvPr/>
        </p:nvCxnSpPr>
        <p:spPr>
          <a:xfrm flipV="1">
            <a:off x="6583680" y="2705464"/>
            <a:ext cx="1417320" cy="1599615"/>
          </a:xfrm>
          <a:prstGeom prst="straightConnector1">
            <a:avLst/>
          </a:prstGeom>
          <a:ln w="666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45713B-3F31-6A58-1B28-4D432454AF6A}"/>
              </a:ext>
            </a:extLst>
          </p:cNvPr>
          <p:cNvSpPr txBox="1"/>
          <p:nvPr/>
        </p:nvSpPr>
        <p:spPr>
          <a:xfrm>
            <a:off x="5147829" y="4381279"/>
            <a:ext cx="3839513" cy="646331"/>
          </a:xfrm>
          <a:prstGeom prst="rect">
            <a:avLst/>
          </a:prstGeom>
          <a:noFill/>
        </p:spPr>
        <p:txBody>
          <a:bodyPr wrap="none" rtlCol="0">
            <a:spAutoFit/>
          </a:bodyPr>
          <a:lstStyle/>
          <a:p>
            <a:r>
              <a:rPr lang="en-NL" b="1" dirty="0">
                <a:solidFill>
                  <a:schemeClr val="accent3"/>
                </a:solidFill>
              </a:rPr>
              <a:t>Download full folder</a:t>
            </a:r>
          </a:p>
          <a:p>
            <a:r>
              <a:rPr lang="en-GB" b="1" i="1" dirty="0">
                <a:solidFill>
                  <a:schemeClr val="accent3"/>
                </a:solidFill>
              </a:rPr>
              <a:t>W</a:t>
            </a:r>
            <a:r>
              <a:rPr lang="en-NL" b="1" i="1" dirty="0">
                <a:solidFill>
                  <a:schemeClr val="accent3"/>
                </a:solidFill>
              </a:rPr>
              <a:t>indows: </a:t>
            </a:r>
            <a:r>
              <a:rPr lang="en-NL" b="1" i="1" u="sng" dirty="0">
                <a:solidFill>
                  <a:schemeClr val="accent3"/>
                </a:solidFill>
              </a:rPr>
              <a:t>unzip</a:t>
            </a:r>
            <a:r>
              <a:rPr lang="en-NL" b="1" i="1" dirty="0">
                <a:solidFill>
                  <a:schemeClr val="accent3"/>
                </a:solidFill>
              </a:rPr>
              <a:t> before your</a:t>
            </a:r>
          </a:p>
        </p:txBody>
      </p:sp>
    </p:spTree>
    <p:extLst>
      <p:ext uri="{BB962C8B-B14F-4D97-AF65-F5344CB8AC3E}">
        <p14:creationId xmlns:p14="http://schemas.microsoft.com/office/powerpoint/2010/main" val="3884905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DARTH_updates">
  <a:themeElements>
    <a:clrScheme name="DARTH">
      <a:dk1>
        <a:sysClr val="windowText" lastClr="000000"/>
      </a:dk1>
      <a:lt1>
        <a:sysClr val="window" lastClr="FFFFFF"/>
      </a:lt1>
      <a:dk2>
        <a:srgbClr val="696367"/>
      </a:dk2>
      <a:lt2>
        <a:srgbClr val="D9CFC5"/>
      </a:lt2>
      <a:accent1>
        <a:srgbClr val="009999"/>
      </a:accent1>
      <a:accent2>
        <a:srgbClr val="64B636"/>
      </a:accent2>
      <a:accent3>
        <a:srgbClr val="004D99"/>
      </a:accent3>
      <a:accent4>
        <a:srgbClr val="378369"/>
      </a:accent4>
      <a:accent5>
        <a:srgbClr val="F7730B"/>
      </a:accent5>
      <a:accent6>
        <a:srgbClr val="C19859"/>
      </a:accent6>
      <a:hlink>
        <a:srgbClr val="6B9F25"/>
      </a:hlink>
      <a:folHlink>
        <a:srgbClr val="FDAD1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ThemeDARTH_updates" id="{A88DC74F-817B-2443-A1BF-C7546F4BD305}" vid="{9B2F99B3-81E4-7643-8B10-E59ED8FCBA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ARTH">
    <a:dk1>
      <a:sysClr val="windowText" lastClr="000000"/>
    </a:dk1>
    <a:lt1>
      <a:sysClr val="window" lastClr="FFFFFF"/>
    </a:lt1>
    <a:dk2>
      <a:srgbClr val="696367"/>
    </a:dk2>
    <a:lt2>
      <a:srgbClr val="D9CFC5"/>
    </a:lt2>
    <a:accent1>
      <a:srgbClr val="009999"/>
    </a:accent1>
    <a:accent2>
      <a:srgbClr val="64B636"/>
    </a:accent2>
    <a:accent3>
      <a:srgbClr val="004D99"/>
    </a:accent3>
    <a:accent4>
      <a:srgbClr val="378369"/>
    </a:accent4>
    <a:accent5>
      <a:srgbClr val="F7730B"/>
    </a:accent5>
    <a:accent6>
      <a:srgbClr val="C19859"/>
    </a:accent6>
    <a:hlink>
      <a:srgbClr val="6B9F25"/>
    </a:hlink>
    <a:folHlink>
      <a:srgbClr val="FDAD1E"/>
    </a:folHlink>
  </a:clrScheme>
</a:themeOverride>
</file>

<file path=docProps/app.xml><?xml version="1.0" encoding="utf-8"?>
<Properties xmlns="http://schemas.openxmlformats.org/officeDocument/2006/extended-properties" xmlns:vt="http://schemas.openxmlformats.org/officeDocument/2006/docPropsVTypes">
  <Template>ThemeDARTH_updates</Template>
  <TotalTime>4011</TotalTime>
  <Words>819</Words>
  <Application>Microsoft Office PowerPoint</Application>
  <PresentationFormat>On-screen Show (4:3)</PresentationFormat>
  <Paragraphs>190</Paragraphs>
  <Slides>21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.SF NS</vt:lpstr>
      <vt:lpstr>Arial</vt:lpstr>
      <vt:lpstr>Calibri</vt:lpstr>
      <vt:lpstr>Verdana</vt:lpstr>
      <vt:lpstr>ThemeDARTH_updates</vt:lpstr>
      <vt:lpstr>Introduction to the course</vt:lpstr>
      <vt:lpstr>PowerPoint Presentation</vt:lpstr>
      <vt:lpstr>The DARTH Workgroup</vt:lpstr>
      <vt:lpstr>PowerPoint Presentation</vt:lpstr>
      <vt:lpstr>DARTH Publications</vt:lpstr>
      <vt:lpstr>This course</vt:lpstr>
      <vt:lpstr>Practical </vt:lpstr>
      <vt:lpstr>Logistics – Course Website </vt:lpstr>
      <vt:lpstr>PowerPoint Presentation</vt:lpstr>
      <vt:lpstr>Attribution and Acknowledgement</vt:lpstr>
      <vt:lpstr>PowerPoint Presentation</vt:lpstr>
      <vt:lpstr>PowerPoint Presentation</vt:lpstr>
      <vt:lpstr>Why R?</vt:lpstr>
      <vt:lpstr>Conventional Decision Modeling Process</vt:lpstr>
      <vt:lpstr>Streamlining Decision Modeling </vt:lpstr>
      <vt:lpstr>The growing role of R in HTA research</vt:lpstr>
      <vt:lpstr>Broad modeling methods categories (non-exhaustive)</vt:lpstr>
      <vt:lpstr>Broad modeling methods categories (non-exhaustive)</vt:lpstr>
      <vt:lpstr>Broad modeling methods categories (non-exhaustive)</vt:lpstr>
      <vt:lpstr>Expectations – course flow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Cost-effectiveness and Decision Modeling</dc:title>
  <dc:creator>Eva Enns</dc:creator>
  <cp:lastModifiedBy>Alexandra Moskalewicz</cp:lastModifiedBy>
  <cp:revision>110</cp:revision>
  <cp:lastPrinted>2020-02-03T06:55:24Z</cp:lastPrinted>
  <dcterms:created xsi:type="dcterms:W3CDTF">2018-07-06T17:43:18Z</dcterms:created>
  <dcterms:modified xsi:type="dcterms:W3CDTF">2026-06-08T20:13:09Z</dcterms:modified>
</cp:coreProperties>
</file>