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Lst>
  <p:notesMasterIdLst>
    <p:notesMasterId r:id="rId12"/>
  </p:notesMasterIdLst>
  <p:sldIdLst>
    <p:sldId id="276" r:id="rId2"/>
    <p:sldId id="278" r:id="rId3"/>
    <p:sldId id="312" r:id="rId4"/>
    <p:sldId id="275" r:id="rId5"/>
    <p:sldId id="313" r:id="rId6"/>
    <p:sldId id="272" r:id="rId7"/>
    <p:sldId id="314" r:id="rId8"/>
    <p:sldId id="271" r:id="rId9"/>
    <p:sldId id="315" r:id="rId10"/>
    <p:sldId id="31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5E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20" autoAdjust="0"/>
    <p:restoredTop sz="94044"/>
  </p:normalViewPr>
  <p:slideViewPr>
    <p:cSldViewPr snapToGrid="0">
      <p:cViewPr>
        <p:scale>
          <a:sx n="100" d="100"/>
          <a:sy n="100" d="100"/>
        </p:scale>
        <p:origin x="440"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022054-F6B9-B04E-9F80-BE6C2BED9348}" type="datetimeFigureOut">
              <a:rPr lang="en-US" smtClean="0"/>
              <a:t>12/1/21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055542-5B12-4B47-9288-A13A79668078}" type="slidenum">
              <a:rPr lang="en-US" smtClean="0"/>
              <a:t>‹#›</a:t>
            </a:fld>
            <a:endParaRPr lang="en-US"/>
          </a:p>
        </p:txBody>
      </p:sp>
    </p:spTree>
    <p:extLst>
      <p:ext uri="{BB962C8B-B14F-4D97-AF65-F5344CB8AC3E}">
        <p14:creationId xmlns:p14="http://schemas.microsoft.com/office/powerpoint/2010/main" val="1817118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Shape 754"/>
          <p:cNvSpPr txBox="1">
            <a:spLocks noGrp="1"/>
          </p:cNvSpPr>
          <p:nvPr>
            <p:ph type="body" idx="1"/>
          </p:nvPr>
        </p:nvSpPr>
        <p:spPr>
          <a:xfrm>
            <a:off x="685800" y="4343401"/>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755" name="Shape 755"/>
          <p:cNvSpPr>
            <a:spLocks noGrp="1" noRot="1" noChangeAspect="1"/>
          </p:cNvSpPr>
          <p:nvPr>
            <p:ph type="sldImg" idx="2"/>
          </p:nvPr>
        </p:nvSpPr>
        <p:spPr>
          <a:xfrm>
            <a:off x="1144588" y="684213"/>
            <a:ext cx="4570412"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3796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Shape 754"/>
          <p:cNvSpPr txBox="1">
            <a:spLocks noGrp="1"/>
          </p:cNvSpPr>
          <p:nvPr>
            <p:ph type="body" idx="1"/>
          </p:nvPr>
        </p:nvSpPr>
        <p:spPr>
          <a:xfrm>
            <a:off x="685800" y="4343401"/>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755" name="Shape 755"/>
          <p:cNvSpPr>
            <a:spLocks noGrp="1" noRot="1" noChangeAspect="1"/>
          </p:cNvSpPr>
          <p:nvPr>
            <p:ph type="sldImg" idx="2"/>
          </p:nvPr>
        </p:nvSpPr>
        <p:spPr>
          <a:xfrm>
            <a:off x="1144588" y="684213"/>
            <a:ext cx="4570412"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7905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Shape 754"/>
          <p:cNvSpPr txBox="1">
            <a:spLocks noGrp="1"/>
          </p:cNvSpPr>
          <p:nvPr>
            <p:ph type="body" idx="1"/>
          </p:nvPr>
        </p:nvSpPr>
        <p:spPr>
          <a:xfrm>
            <a:off x="685800" y="4343401"/>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755" name="Shape 755"/>
          <p:cNvSpPr>
            <a:spLocks noGrp="1" noRot="1" noChangeAspect="1"/>
          </p:cNvSpPr>
          <p:nvPr>
            <p:ph type="sldImg" idx="2"/>
          </p:nvPr>
        </p:nvSpPr>
        <p:spPr>
          <a:xfrm>
            <a:off x="1144588" y="684213"/>
            <a:ext cx="4570412"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2304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solidFill>
          <a:srgbClr val="009999"/>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27584" y="3501008"/>
            <a:ext cx="6461760" cy="1066800"/>
          </a:xfrm>
        </p:spPr>
        <p:txBody>
          <a:bodyPr anchor="t">
            <a:normAutofit/>
          </a:bodyPr>
          <a:lstStyle>
            <a:lvl1pPr marL="0" indent="0" algn="l">
              <a:buNone/>
              <a:defRPr sz="2000">
                <a:solidFill>
                  <a:srgbClr val="FEF8F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a:ln>
            <a:noFill/>
          </a:ln>
        </p:spPr>
        <p:txBody>
          <a:bodyPr/>
          <a:lstStyle/>
          <a:p>
            <a:fld id="{0798D939-2D9E-2142-A80A-FFDECD1E5A9B}" type="slidenum">
              <a:rPr lang="en-US" smtClean="0"/>
              <a:t>‹#›</a:t>
            </a:fld>
            <a:endParaRPr lang="en-US"/>
          </a:p>
        </p:txBody>
      </p:sp>
      <p:sp>
        <p:nvSpPr>
          <p:cNvPr id="8" name="Footer Placeholder 4"/>
          <p:cNvSpPr>
            <a:spLocks noGrp="1"/>
          </p:cNvSpPr>
          <p:nvPr>
            <p:ph type="ftr" sz="quarter" idx="3"/>
          </p:nvPr>
        </p:nvSpPr>
        <p:spPr>
          <a:xfrm>
            <a:off x="649288" y="6453336"/>
            <a:ext cx="4786808" cy="374587"/>
          </a:xfrm>
          <a:prstGeom prst="rect">
            <a:avLst/>
          </a:prstGeom>
          <a:noFill/>
        </p:spPr>
        <p:txBody>
          <a:bodyPr vert="horz" lIns="91440" tIns="45720" rIns="91440" bIns="45720" rtlCol="0" anchor="ctr"/>
          <a:lstStyle>
            <a:lvl1pPr algn="l">
              <a:defRPr sz="1200">
                <a:solidFill>
                  <a:schemeClr val="bg1"/>
                </a:solidFill>
              </a:defRPr>
            </a:lvl1pPr>
          </a:lstStyle>
          <a:p>
            <a:endParaRPr lang="en-US"/>
          </a:p>
        </p:txBody>
      </p:sp>
      <p:sp>
        <p:nvSpPr>
          <p:cNvPr id="11" name="Rectangle 10"/>
          <p:cNvSpPr/>
          <p:nvPr/>
        </p:nvSpPr>
        <p:spPr>
          <a:xfrm>
            <a:off x="1815852" y="764704"/>
            <a:ext cx="7308304" cy="2376264"/>
          </a:xfrm>
          <a:prstGeom prst="rect">
            <a:avLst/>
          </a:prstGeom>
          <a:solidFill>
            <a:srgbClr val="FEF8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4D99"/>
              </a:solidFill>
            </a:endParaRPr>
          </a:p>
        </p:txBody>
      </p:sp>
      <p:sp>
        <p:nvSpPr>
          <p:cNvPr id="2" name="Title 1"/>
          <p:cNvSpPr>
            <a:spLocks noGrp="1"/>
          </p:cNvSpPr>
          <p:nvPr>
            <p:ph type="ctrTitle"/>
          </p:nvPr>
        </p:nvSpPr>
        <p:spPr>
          <a:xfrm>
            <a:off x="1815852" y="764704"/>
            <a:ext cx="7357120" cy="2384623"/>
          </a:xfrm>
        </p:spPr>
        <p:txBody>
          <a:bodyPr anchor="b"/>
          <a:lstStyle>
            <a:lvl1pPr>
              <a:defRPr sz="6600">
                <a:ln>
                  <a:noFill/>
                </a:ln>
                <a:solidFill>
                  <a:srgbClr val="004D99"/>
                </a:solidFill>
              </a:defRPr>
            </a:lvl1pPr>
          </a:lstStyle>
          <a:p>
            <a:r>
              <a:rPr lang="en-US"/>
              <a:t>Click to edit Master title style</a:t>
            </a:r>
          </a:p>
        </p:txBody>
      </p:sp>
      <p:sp>
        <p:nvSpPr>
          <p:cNvPr id="7" name="TextBox 6"/>
          <p:cNvSpPr txBox="1"/>
          <p:nvPr/>
        </p:nvSpPr>
        <p:spPr>
          <a:xfrm>
            <a:off x="653822" y="5807005"/>
            <a:ext cx="7850043" cy="646331"/>
          </a:xfrm>
          <a:prstGeom prst="rect">
            <a:avLst/>
          </a:prstGeom>
          <a:noFill/>
        </p:spPr>
        <p:txBody>
          <a:bodyPr wrap="square" rtlCol="0">
            <a:spAutoFit/>
          </a:bodyPr>
          <a:lstStyle/>
          <a:p>
            <a:r>
              <a:rPr lang="en-US" sz="900" b="1" i="0" kern="1200">
                <a:solidFill>
                  <a:schemeClr val="bg1"/>
                </a:solidFill>
                <a:effectLst/>
                <a:latin typeface="+mn-lt"/>
                <a:ea typeface="+mn-ea"/>
                <a:cs typeface="+mn-cs"/>
              </a:rPr>
              <a:t>© Copyright 2017, THE HOSPITAL FOR SICK CHILDREN AND THE COLLABORATING INSTITUTIONS.</a:t>
            </a:r>
            <a:r>
              <a:rPr lang="en-US" sz="900" b="0" i="0" kern="1200">
                <a:solidFill>
                  <a:schemeClr val="bg1"/>
                </a:solidFill>
                <a:effectLst/>
                <a:latin typeface="+mn-lt"/>
                <a:ea typeface="+mn-ea"/>
                <a:cs typeface="+mn-cs"/>
              </a:rPr>
              <a:t> </a:t>
            </a:r>
          </a:p>
          <a:p>
            <a:r>
              <a:rPr lang="en-US" sz="900" b="0" i="0" kern="1200">
                <a:solidFill>
                  <a:schemeClr val="bg1"/>
                </a:solidFill>
                <a:effectLst/>
                <a:latin typeface="+mn-lt"/>
                <a:ea typeface="+mn-ea"/>
                <a:cs typeface="+mn-cs"/>
              </a:rPr>
              <a:t> All rights reserved in Canada, the United States and worldwide. Copyright, trademarks, trade names and any and all associated intellectual property are exclusively owned by THE HOSPITAL FOR Sick CHILDREN and the collaborating institutions. These materials may be used, reproduced, modified, distributed and adapted with proper attribution.</a:t>
            </a:r>
            <a:endParaRPr lang="en-GB" sz="90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76064" y="5315288"/>
            <a:ext cx="7772400" cy="594360"/>
          </a:xfrm>
        </p:spPr>
        <p:txBody>
          <a:bodyPr anchor="b"/>
          <a:lstStyle>
            <a:lvl1pPr algn="ctr">
              <a:defRPr sz="2200" b="1"/>
            </a:lvl1pPr>
          </a:lstStyle>
          <a:p>
            <a:r>
              <a:rPr lang="en-US"/>
              <a:t>Click to edit Master title style</a:t>
            </a:r>
          </a:p>
        </p:txBody>
      </p:sp>
      <p:sp>
        <p:nvSpPr>
          <p:cNvPr id="4" name="Text Placeholder 3"/>
          <p:cNvSpPr>
            <a:spLocks noGrp="1"/>
          </p:cNvSpPr>
          <p:nvPr>
            <p:ph type="body" sz="half" idx="2"/>
          </p:nvPr>
        </p:nvSpPr>
        <p:spPr>
          <a:xfrm>
            <a:off x="976062" y="5915744"/>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798D939-2D9E-2142-A80A-FFDECD1E5A9B}" type="slidenum">
              <a:rPr lang="en-US" smtClean="0"/>
              <a:t>‹#›</a:t>
            </a:fld>
            <a:endParaRPr lang="en-US"/>
          </a:p>
        </p:txBody>
      </p:sp>
      <p:sp>
        <p:nvSpPr>
          <p:cNvPr id="9" name="Content Placeholder 8"/>
          <p:cNvSpPr>
            <a:spLocks noGrp="1"/>
          </p:cNvSpPr>
          <p:nvPr>
            <p:ph sz="quarter" idx="13"/>
          </p:nvPr>
        </p:nvSpPr>
        <p:spPr>
          <a:xfrm>
            <a:off x="976063" y="200744"/>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52056" y="5085184"/>
            <a:ext cx="7772400" cy="594626"/>
          </a:xfrm>
        </p:spPr>
        <p:txBody>
          <a:bodyPr anchor="b"/>
          <a:lstStyle>
            <a:lvl1pPr algn="ctr">
              <a:defRPr sz="2200" b="1">
                <a:ln>
                  <a:noFill/>
                </a:ln>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650304" y="0"/>
            <a:ext cx="8458200" cy="4941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952056" y="5685906"/>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endParaRPr lang="en-US"/>
          </a:p>
        </p:txBody>
      </p:sp>
      <p:sp>
        <p:nvSpPr>
          <p:cNvPr id="9" name="Slide Number Placeholder 8"/>
          <p:cNvSpPr>
            <a:spLocks noGrp="1"/>
          </p:cNvSpPr>
          <p:nvPr>
            <p:ph type="sldNum" sz="quarter" idx="11"/>
          </p:nvPr>
        </p:nvSpPr>
        <p:spPr/>
        <p:txBody>
          <a:bodyPr/>
          <a:lstStyle/>
          <a:p>
            <a:fld id="{0798D939-2D9E-2142-A80A-FFDECD1E5A9B}" type="slidenum">
              <a:rPr lang="en-US" smtClean="0"/>
              <a:t>‹#›</a:t>
            </a:fld>
            <a:endParaRPr lang="en-US"/>
          </a:p>
        </p:txBody>
      </p:sp>
      <p:sp>
        <p:nvSpPr>
          <p:cNvPr id="11"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984448" y="1556792"/>
            <a:ext cx="7620000" cy="46805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0798D939-2D9E-2142-A80A-FFDECD1E5A9B}" type="slidenum">
              <a:rPr lang="en-US" smtClean="0"/>
              <a:t>‹#›</a:t>
            </a:fld>
            <a:endParaRPr lang="en-US"/>
          </a:p>
        </p:txBody>
      </p:sp>
      <p:sp>
        <p:nvSpPr>
          <p:cNvPr id="7"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872" y="274638"/>
            <a:ext cx="1752600" cy="58515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895672"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0798D939-2D9E-2142-A80A-FFDECD1E5A9B}" type="slidenum">
              <a:rPr lang="en-US" smtClean="0"/>
              <a:t>‹#›</a:t>
            </a:fld>
            <a:endParaRPr lang="en-US"/>
          </a:p>
        </p:txBody>
      </p:sp>
      <p:sp>
        <p:nvSpPr>
          <p:cNvPr id="7"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0798D939-2D9E-2142-A80A-FFDECD1E5A9B}" type="slidenum">
              <a:rPr lang="en-US" smtClean="0"/>
              <a:t>‹#›</a:t>
            </a:fld>
            <a:endParaRPr lang="en-US"/>
          </a:p>
        </p:txBody>
      </p:sp>
      <p:sp>
        <p:nvSpPr>
          <p:cNvPr id="5" name="Date Placeholder 4"/>
          <p:cNvSpPr>
            <a:spLocks noGrp="1"/>
          </p:cNvSpPr>
          <p:nvPr>
            <p:ph type="dt" sz="half" idx="12"/>
          </p:nvPr>
        </p:nvSpPr>
        <p:spPr/>
        <p:txBody>
          <a:bodyPr/>
          <a:lstStyle/>
          <a:p>
            <a:endParaRPr lang="en-US"/>
          </a:p>
        </p:txBody>
      </p:sp>
      <p:sp>
        <p:nvSpPr>
          <p:cNvPr id="6"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ast slide 2" preserve="1">
  <p:cSld name="Last slide 2">
    <p:bg>
      <p:bgPr>
        <a:solidFill>
          <a:srgbClr val="009999"/>
        </a:solidFill>
        <a:effectLst/>
      </p:bgPr>
    </p:bg>
    <p:spTree>
      <p:nvGrpSpPr>
        <p:cNvPr id="1" name="Shape 144"/>
        <p:cNvGrpSpPr/>
        <p:nvPr/>
      </p:nvGrpSpPr>
      <p:grpSpPr>
        <a:xfrm>
          <a:off x="0" y="0"/>
          <a:ext cx="0" cy="0"/>
          <a:chOff x="0" y="0"/>
          <a:chExt cx="0" cy="0"/>
        </a:xfrm>
      </p:grpSpPr>
      <p:sp>
        <p:nvSpPr>
          <p:cNvPr id="145" name="Google Shape;145;p21"/>
          <p:cNvSpPr txBox="1">
            <a:spLocks noGrp="1"/>
          </p:cNvSpPr>
          <p:nvPr>
            <p:ph type="dt" idx="10"/>
          </p:nvPr>
        </p:nvSpPr>
        <p:spPr>
          <a:xfrm rot="-5400000">
            <a:off x="-912843" y="5303549"/>
            <a:ext cx="2438400" cy="3657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pic>
        <p:nvPicPr>
          <p:cNvPr id="146" name="Google Shape;146;p21" descr="Image result for website icon white"/>
          <p:cNvPicPr preferRelativeResize="0"/>
          <p:nvPr/>
        </p:nvPicPr>
        <p:blipFill rotWithShape="1">
          <a:blip r:embed="rId2">
            <a:alphaModFix/>
          </a:blip>
          <a:srcRect/>
          <a:stretch/>
        </p:blipFill>
        <p:spPr>
          <a:xfrm>
            <a:off x="1835696" y="2243336"/>
            <a:ext cx="540000" cy="540000"/>
          </a:xfrm>
          <a:prstGeom prst="rect">
            <a:avLst/>
          </a:prstGeom>
          <a:noFill/>
          <a:ln>
            <a:noFill/>
          </a:ln>
        </p:spPr>
      </p:pic>
      <p:sp>
        <p:nvSpPr>
          <p:cNvPr id="147" name="Google Shape;147;p21"/>
          <p:cNvSpPr txBox="1">
            <a:spLocks noGrp="1"/>
          </p:cNvSpPr>
          <p:nvPr>
            <p:ph type="ftr" idx="11"/>
          </p:nvPr>
        </p:nvSpPr>
        <p:spPr>
          <a:xfrm>
            <a:off x="649288" y="6481911"/>
            <a:ext cx="4786800" cy="3747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48" name="Google Shape;148;p21"/>
          <p:cNvSpPr>
            <a:spLocks noGrp="1"/>
          </p:cNvSpPr>
          <p:nvPr>
            <p:ph type="sldNum" idx="12"/>
          </p:nvPr>
        </p:nvSpPr>
        <p:spPr>
          <a:xfrm>
            <a:off x="8559864" y="6453336"/>
            <a:ext cx="548700" cy="396300"/>
          </a:xfrm>
          <a:prstGeom prst="bracketPair">
            <a:avLst/>
          </a:prstGeom>
          <a:noFill/>
          <a:ln>
            <a:noFill/>
          </a:ln>
        </p:spPr>
        <p:txBody>
          <a:bodyPr spcFirstLastPara="1" wrap="square" lIns="0" tIns="0" rIns="0" bIns="0" anchor="ctr" anchorCtr="0">
            <a:noAutofit/>
          </a:bodyPr>
          <a:lstStyle>
            <a:lvl1pPr marL="0" marR="0" lvl="0" indent="0" algn="ctr" rtl="0">
              <a:spcBef>
                <a:spcPts val="0"/>
              </a:spcBef>
              <a:buNone/>
              <a:defRPr sz="1800">
                <a:solidFill>
                  <a:schemeClr val="lt1"/>
                </a:solidFill>
                <a:latin typeface="Verdana"/>
                <a:ea typeface="Verdana"/>
                <a:cs typeface="Verdana"/>
                <a:sym typeface="Verdana"/>
              </a:defRPr>
            </a:lvl1pPr>
            <a:lvl2pPr marL="0" marR="0" lvl="1" indent="0" algn="ctr" rtl="0">
              <a:spcBef>
                <a:spcPts val="0"/>
              </a:spcBef>
              <a:buNone/>
              <a:defRPr sz="1800">
                <a:solidFill>
                  <a:schemeClr val="lt1"/>
                </a:solidFill>
                <a:latin typeface="Verdana"/>
                <a:ea typeface="Verdana"/>
                <a:cs typeface="Verdana"/>
                <a:sym typeface="Verdana"/>
              </a:defRPr>
            </a:lvl2pPr>
            <a:lvl3pPr marL="0" marR="0" lvl="2" indent="0" algn="ctr" rtl="0">
              <a:spcBef>
                <a:spcPts val="0"/>
              </a:spcBef>
              <a:buNone/>
              <a:defRPr sz="1800">
                <a:solidFill>
                  <a:schemeClr val="lt1"/>
                </a:solidFill>
                <a:latin typeface="Verdana"/>
                <a:ea typeface="Verdana"/>
                <a:cs typeface="Verdana"/>
                <a:sym typeface="Verdana"/>
              </a:defRPr>
            </a:lvl3pPr>
            <a:lvl4pPr marL="0" marR="0" lvl="3" indent="0" algn="ctr" rtl="0">
              <a:spcBef>
                <a:spcPts val="0"/>
              </a:spcBef>
              <a:buNone/>
              <a:defRPr sz="1800">
                <a:solidFill>
                  <a:schemeClr val="lt1"/>
                </a:solidFill>
                <a:latin typeface="Verdana"/>
                <a:ea typeface="Verdana"/>
                <a:cs typeface="Verdana"/>
                <a:sym typeface="Verdana"/>
              </a:defRPr>
            </a:lvl4pPr>
            <a:lvl5pPr marL="0" marR="0" lvl="4" indent="0" algn="ctr" rtl="0">
              <a:spcBef>
                <a:spcPts val="0"/>
              </a:spcBef>
              <a:buNone/>
              <a:defRPr sz="1800">
                <a:solidFill>
                  <a:schemeClr val="lt1"/>
                </a:solidFill>
                <a:latin typeface="Verdana"/>
                <a:ea typeface="Verdana"/>
                <a:cs typeface="Verdana"/>
                <a:sym typeface="Verdana"/>
              </a:defRPr>
            </a:lvl5pPr>
            <a:lvl6pPr marL="0" marR="0" lvl="5" indent="0" algn="ctr" rtl="0">
              <a:spcBef>
                <a:spcPts val="0"/>
              </a:spcBef>
              <a:buNone/>
              <a:defRPr sz="1800">
                <a:solidFill>
                  <a:schemeClr val="lt1"/>
                </a:solidFill>
                <a:latin typeface="Verdana"/>
                <a:ea typeface="Verdana"/>
                <a:cs typeface="Verdana"/>
                <a:sym typeface="Verdana"/>
              </a:defRPr>
            </a:lvl6pPr>
            <a:lvl7pPr marL="0" marR="0" lvl="6" indent="0" algn="ctr" rtl="0">
              <a:spcBef>
                <a:spcPts val="0"/>
              </a:spcBef>
              <a:buNone/>
              <a:defRPr sz="1800">
                <a:solidFill>
                  <a:schemeClr val="lt1"/>
                </a:solidFill>
                <a:latin typeface="Verdana"/>
                <a:ea typeface="Verdana"/>
                <a:cs typeface="Verdana"/>
                <a:sym typeface="Verdana"/>
              </a:defRPr>
            </a:lvl7pPr>
            <a:lvl8pPr marL="0" marR="0" lvl="7" indent="0" algn="ctr" rtl="0">
              <a:spcBef>
                <a:spcPts val="0"/>
              </a:spcBef>
              <a:buNone/>
              <a:defRPr sz="1800">
                <a:solidFill>
                  <a:schemeClr val="lt1"/>
                </a:solidFill>
                <a:latin typeface="Verdana"/>
                <a:ea typeface="Verdana"/>
                <a:cs typeface="Verdana"/>
                <a:sym typeface="Verdana"/>
              </a:defRPr>
            </a:lvl8pPr>
            <a:lvl9pPr marL="0" marR="0" lvl="8" indent="0" algn="ctr" rtl="0">
              <a:spcBef>
                <a:spcPts val="0"/>
              </a:spcBef>
              <a:buNone/>
              <a:defRPr sz="1800">
                <a:solidFill>
                  <a:schemeClr val="lt1"/>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nl-NL"/>
              <a:t>‹#›</a:t>
            </a:fld>
            <a:endParaRPr/>
          </a:p>
        </p:txBody>
      </p:sp>
      <p:pic>
        <p:nvPicPr>
          <p:cNvPr id="149" name="Google Shape;149;p21"/>
          <p:cNvPicPr preferRelativeResize="0"/>
          <p:nvPr/>
        </p:nvPicPr>
        <p:blipFill rotWithShape="1">
          <a:blip r:embed="rId2">
            <a:alphaModFix/>
          </a:blip>
          <a:srcRect/>
          <a:stretch/>
        </p:blipFill>
        <p:spPr>
          <a:xfrm>
            <a:off x="1835696" y="2927472"/>
            <a:ext cx="576000" cy="576000"/>
          </a:xfrm>
          <a:prstGeom prst="rect">
            <a:avLst/>
          </a:prstGeom>
          <a:noFill/>
          <a:ln>
            <a:noFill/>
          </a:ln>
        </p:spPr>
      </p:pic>
      <p:pic>
        <p:nvPicPr>
          <p:cNvPr id="150" name="Google Shape;150;p21"/>
          <p:cNvPicPr preferRelativeResize="0"/>
          <p:nvPr/>
        </p:nvPicPr>
        <p:blipFill rotWithShape="1">
          <a:blip r:embed="rId2">
            <a:alphaModFix/>
          </a:blip>
          <a:srcRect/>
          <a:stretch/>
        </p:blipFill>
        <p:spPr>
          <a:xfrm>
            <a:off x="1856233" y="3719560"/>
            <a:ext cx="540000" cy="540000"/>
          </a:xfrm>
          <a:prstGeom prst="rect">
            <a:avLst/>
          </a:prstGeom>
          <a:noFill/>
          <a:ln>
            <a:noFill/>
          </a:ln>
        </p:spPr>
      </p:pic>
      <p:sp>
        <p:nvSpPr>
          <p:cNvPr id="151" name="Google Shape;151;p21"/>
          <p:cNvSpPr txBox="1"/>
          <p:nvPr/>
        </p:nvSpPr>
        <p:spPr>
          <a:xfrm>
            <a:off x="2588275" y="3835675"/>
            <a:ext cx="51210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1400">
                <a:solidFill>
                  <a:schemeClr val="lt1"/>
                </a:solidFill>
                <a:latin typeface="Verdana"/>
                <a:ea typeface="Verdana"/>
                <a:cs typeface="Verdana"/>
                <a:sym typeface="Verdana"/>
              </a:rPr>
              <a:t>https://www.linkedin.com/groups/8635339</a:t>
            </a:r>
            <a:endParaRPr sz="1400">
              <a:solidFill>
                <a:schemeClr val="lt1"/>
              </a:solidFill>
              <a:latin typeface="Verdana"/>
              <a:ea typeface="Verdana"/>
              <a:cs typeface="Verdana"/>
              <a:sym typeface="Verdana"/>
            </a:endParaRPr>
          </a:p>
        </p:txBody>
      </p:sp>
      <p:sp>
        <p:nvSpPr>
          <p:cNvPr id="152" name="Google Shape;152;p21"/>
          <p:cNvSpPr txBox="1"/>
          <p:nvPr/>
        </p:nvSpPr>
        <p:spPr>
          <a:xfrm>
            <a:off x="2588275" y="3071488"/>
            <a:ext cx="55743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1400">
                <a:solidFill>
                  <a:schemeClr val="lt1"/>
                </a:solidFill>
                <a:latin typeface="Verdana"/>
                <a:ea typeface="Verdana"/>
                <a:cs typeface="Verdana"/>
                <a:sym typeface="Verdana"/>
              </a:rPr>
              <a:t>https://github.com/organizations/DARTH-git</a:t>
            </a:r>
            <a:endParaRPr sz="1400">
              <a:solidFill>
                <a:schemeClr val="lt1"/>
              </a:solidFill>
              <a:latin typeface="Verdana"/>
              <a:ea typeface="Verdana"/>
              <a:cs typeface="Verdana"/>
              <a:sym typeface="Verdana"/>
            </a:endParaRPr>
          </a:p>
        </p:txBody>
      </p:sp>
      <p:sp>
        <p:nvSpPr>
          <p:cNvPr id="153" name="Google Shape;153;p21"/>
          <p:cNvSpPr txBox="1"/>
          <p:nvPr/>
        </p:nvSpPr>
        <p:spPr>
          <a:xfrm>
            <a:off x="653822" y="5807005"/>
            <a:ext cx="78501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900" b="1" i="0">
                <a:solidFill>
                  <a:schemeClr val="lt1"/>
                </a:solidFill>
                <a:latin typeface="Verdana"/>
                <a:ea typeface="Verdana"/>
                <a:cs typeface="Verdana"/>
                <a:sym typeface="Verdana"/>
              </a:rPr>
              <a:t>© Copyright 2017, THE HOSPITAL FOR SICK CHILDREN AND THE COLLABORATING INSTITUTIONS.</a:t>
            </a:r>
            <a:r>
              <a:rPr lang="nl-NL" sz="900" b="0" i="0">
                <a:solidFill>
                  <a:schemeClr val="lt1"/>
                </a:solidFill>
                <a:latin typeface="Verdana"/>
                <a:ea typeface="Verdana"/>
                <a:cs typeface="Verdana"/>
                <a:sym typeface="Verdana"/>
              </a:rPr>
              <a:t> </a:t>
            </a:r>
            <a:endParaRPr/>
          </a:p>
          <a:p>
            <a:pPr marL="0" marR="0" lvl="0" indent="0" algn="l" rtl="0">
              <a:spcBef>
                <a:spcPts val="0"/>
              </a:spcBef>
              <a:spcAft>
                <a:spcPts val="0"/>
              </a:spcAft>
              <a:buNone/>
            </a:pPr>
            <a:r>
              <a:rPr lang="en-US" sz="900" b="0" i="0" kern="1200">
                <a:solidFill>
                  <a:schemeClr val="bg1"/>
                </a:solidFill>
                <a:effectLst/>
                <a:latin typeface="+mn-lt"/>
                <a:ea typeface="+mn-ea"/>
                <a:cs typeface="+mn-cs"/>
              </a:rPr>
              <a:t>All rights reserved in Canada, the United States and worldwide. Copyright, trademarks, trade names and any and all associated intellectual property are exclusively owned by THE HOSPITAL FOR Sick CHILDREN and the collaborating institutions. These materials may be used, reproduced, modified, distributed and adapted with proper attribution. </a:t>
            </a:r>
            <a:r>
              <a:rPr lang="nl-NL" sz="900" b="0" i="0">
                <a:solidFill>
                  <a:schemeClr val="lt1"/>
                </a:solidFill>
                <a:latin typeface="Verdana"/>
                <a:ea typeface="Verdana"/>
                <a:cs typeface="Verdana"/>
                <a:sym typeface="Verdana"/>
              </a:rPr>
              <a:t> </a:t>
            </a:r>
            <a:endParaRPr sz="900">
              <a:solidFill>
                <a:schemeClr val="lt1"/>
              </a:solidFill>
              <a:latin typeface="Verdana"/>
              <a:ea typeface="Verdana"/>
              <a:cs typeface="Verdana"/>
              <a:sym typeface="Verdana"/>
            </a:endParaRPr>
          </a:p>
        </p:txBody>
      </p:sp>
      <p:sp>
        <p:nvSpPr>
          <p:cNvPr id="154" name="Google Shape;154;p21"/>
          <p:cNvSpPr/>
          <p:nvPr/>
        </p:nvSpPr>
        <p:spPr>
          <a:xfrm>
            <a:off x="1815058" y="620688"/>
            <a:ext cx="7308300" cy="1188000"/>
          </a:xfrm>
          <a:prstGeom prst="rect">
            <a:avLst/>
          </a:prstGeom>
          <a:solidFill>
            <a:srgbClr val="FEF8F3"/>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4D99"/>
              </a:solidFill>
              <a:latin typeface="Verdana"/>
              <a:ea typeface="Verdana"/>
              <a:cs typeface="Verdana"/>
              <a:sym typeface="Verdana"/>
            </a:endParaRPr>
          </a:p>
        </p:txBody>
      </p:sp>
      <p:sp>
        <p:nvSpPr>
          <p:cNvPr id="155" name="Google Shape;155;p21"/>
          <p:cNvSpPr txBox="1"/>
          <p:nvPr/>
        </p:nvSpPr>
        <p:spPr>
          <a:xfrm>
            <a:off x="2588275" y="2363475"/>
            <a:ext cx="55743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a:solidFill>
                  <a:schemeClr val="lt1"/>
                </a:solidFill>
                <a:latin typeface="Verdana"/>
                <a:ea typeface="Verdana"/>
                <a:cs typeface="Verdana"/>
                <a:sym typeface="Verdana"/>
              </a:rPr>
              <a:t>http://darthworkgroup.com/</a:t>
            </a:r>
            <a:endParaRPr sz="1400">
              <a:solidFill>
                <a:schemeClr val="lt1"/>
              </a:solidFill>
              <a:latin typeface="Verdana"/>
              <a:ea typeface="Verdana"/>
              <a:cs typeface="Verdana"/>
              <a:sym typeface="Verdana"/>
            </a:endParaRPr>
          </a:p>
        </p:txBody>
      </p:sp>
      <p:sp>
        <p:nvSpPr>
          <p:cNvPr id="156" name="Google Shape;156;p21"/>
          <p:cNvSpPr txBox="1"/>
          <p:nvPr/>
        </p:nvSpPr>
        <p:spPr>
          <a:xfrm>
            <a:off x="2588275" y="4577563"/>
            <a:ext cx="51210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a:solidFill>
                  <a:schemeClr val="lt1"/>
                </a:solidFill>
                <a:latin typeface="Verdana"/>
                <a:ea typeface="Verdana"/>
                <a:cs typeface="Verdana"/>
                <a:sym typeface="Verdana"/>
              </a:rPr>
              <a:t>@DARTHworkgroup</a:t>
            </a:r>
            <a:endParaRPr sz="1400">
              <a:solidFill>
                <a:schemeClr val="lt1"/>
              </a:solidFill>
              <a:latin typeface="Verdana"/>
              <a:ea typeface="Verdana"/>
              <a:cs typeface="Verdana"/>
              <a:sym typeface="Verdana"/>
            </a:endParaRPr>
          </a:p>
        </p:txBody>
      </p:sp>
      <p:pic>
        <p:nvPicPr>
          <p:cNvPr id="157" name="Google Shape;157;p21"/>
          <p:cNvPicPr preferRelativeResize="0"/>
          <p:nvPr/>
        </p:nvPicPr>
        <p:blipFill>
          <a:blip r:embed="rId2">
            <a:alphaModFix/>
          </a:blip>
          <a:stretch>
            <a:fillRect/>
          </a:stretch>
        </p:blipFill>
        <p:spPr>
          <a:xfrm>
            <a:off x="1835700" y="4475625"/>
            <a:ext cx="576000" cy="576000"/>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2932770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ast slide">
    <p:bg>
      <p:bgPr>
        <a:solidFill>
          <a:srgbClr val="009999"/>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pic>
        <p:nvPicPr>
          <p:cNvPr id="10"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0770" y="2279647"/>
            <a:ext cx="570926" cy="4320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4" descr="Image result for website icon 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2852936"/>
            <a:ext cx="540000" cy="54000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14" name="Slide Number Placeholder 2"/>
          <p:cNvSpPr>
            <a:spLocks noGrp="1"/>
          </p:cNvSpPr>
          <p:nvPr>
            <p:ph type="sldNum" sz="quarter" idx="11"/>
          </p:nvPr>
        </p:nvSpPr>
        <p:spPr>
          <a:xfrm>
            <a:off x="8559864" y="6453336"/>
            <a:ext cx="548640" cy="396240"/>
          </a:xfrm>
          <a:ln>
            <a:noFill/>
          </a:ln>
        </p:spPr>
        <p:txBody>
          <a:bodyPr/>
          <a:lstStyle>
            <a:lvl1pPr>
              <a:defRPr>
                <a:solidFill>
                  <a:schemeClr val="bg1"/>
                </a:solidFill>
              </a:defRPr>
            </a:lvl1pPr>
          </a:lstStyle>
          <a:p>
            <a:fld id="{0798D939-2D9E-2142-A80A-FFDECD1E5A9B}" type="slidenum">
              <a:rPr lang="en-US" smtClean="0"/>
              <a:t>‹#›</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696" y="3537072"/>
            <a:ext cx="576000" cy="576000"/>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6233" y="4329160"/>
            <a:ext cx="540000" cy="540000"/>
          </a:xfrm>
          <a:prstGeom prst="rect">
            <a:avLst/>
          </a:prstGeom>
        </p:spPr>
      </p:pic>
      <p:sp>
        <p:nvSpPr>
          <p:cNvPr id="18" name="TextBox 17"/>
          <p:cNvSpPr txBox="1"/>
          <p:nvPr/>
        </p:nvSpPr>
        <p:spPr>
          <a:xfrm>
            <a:off x="2588275" y="4445271"/>
            <a:ext cx="4134172" cy="307777"/>
          </a:xfrm>
          <a:prstGeom prst="rect">
            <a:avLst/>
          </a:prstGeom>
          <a:noFill/>
        </p:spPr>
        <p:txBody>
          <a:bodyPr wrap="square" rtlCol="0">
            <a:spAutoFit/>
          </a:bodyPr>
          <a:lstStyle/>
          <a:p>
            <a:r>
              <a:rPr lang="en-GB" sz="1400">
                <a:solidFill>
                  <a:schemeClr val="bg1"/>
                </a:solidFill>
              </a:rPr>
              <a:t>https://www.linkedin.com/groups/8635339</a:t>
            </a:r>
          </a:p>
        </p:txBody>
      </p:sp>
      <p:sp>
        <p:nvSpPr>
          <p:cNvPr id="19" name="TextBox 18"/>
          <p:cNvSpPr txBox="1"/>
          <p:nvPr/>
        </p:nvSpPr>
        <p:spPr>
          <a:xfrm>
            <a:off x="2588275" y="3681088"/>
            <a:ext cx="5574332" cy="307777"/>
          </a:xfrm>
          <a:prstGeom prst="rect">
            <a:avLst/>
          </a:prstGeom>
          <a:noFill/>
        </p:spPr>
        <p:txBody>
          <a:bodyPr wrap="square" rtlCol="0">
            <a:spAutoFit/>
          </a:bodyPr>
          <a:lstStyle/>
          <a:p>
            <a:r>
              <a:rPr lang="en-GB" sz="1400">
                <a:solidFill>
                  <a:schemeClr val="bg1"/>
                </a:solidFill>
              </a:rPr>
              <a:t>https://github.com/organizations/DARTH-git</a:t>
            </a:r>
          </a:p>
        </p:txBody>
      </p:sp>
      <p:sp>
        <p:nvSpPr>
          <p:cNvPr id="22" name="TextBox 21"/>
          <p:cNvSpPr txBox="1"/>
          <p:nvPr/>
        </p:nvSpPr>
        <p:spPr>
          <a:xfrm>
            <a:off x="653822" y="5807005"/>
            <a:ext cx="7850043" cy="646331"/>
          </a:xfrm>
          <a:prstGeom prst="rect">
            <a:avLst/>
          </a:prstGeom>
          <a:noFill/>
        </p:spPr>
        <p:txBody>
          <a:bodyPr wrap="square" rtlCol="0">
            <a:spAutoFit/>
          </a:bodyPr>
          <a:lstStyle/>
          <a:p>
            <a:r>
              <a:rPr lang="en-US" sz="900" b="1" i="0" kern="1200">
                <a:solidFill>
                  <a:schemeClr val="bg1"/>
                </a:solidFill>
                <a:effectLst/>
                <a:latin typeface="+mn-lt"/>
                <a:ea typeface="+mn-ea"/>
                <a:cs typeface="+mn-cs"/>
              </a:rPr>
              <a:t>© Copyright 2017, THE HOSPITAL FOR SICK CHILDREN AND THE COLLABORATING INSTITUTIONS.</a:t>
            </a:r>
            <a:r>
              <a:rPr lang="en-US" sz="900" b="0" i="0" kern="1200">
                <a:solidFill>
                  <a:schemeClr val="bg1"/>
                </a:solidFill>
                <a:effectLst/>
                <a:latin typeface="+mn-lt"/>
                <a:ea typeface="+mn-ea"/>
                <a:cs typeface="+mn-cs"/>
              </a:rPr>
              <a:t> </a:t>
            </a:r>
          </a:p>
          <a:p>
            <a:r>
              <a:rPr lang="en-US" sz="900" b="0" i="0" kern="1200">
                <a:solidFill>
                  <a:schemeClr val="bg1"/>
                </a:solidFill>
                <a:effectLst/>
                <a:latin typeface="+mn-lt"/>
                <a:ea typeface="+mn-ea"/>
                <a:cs typeface="+mn-cs"/>
              </a:rPr>
              <a:t>All rights reserved in Canada, the United States and worldwide. Copyright, trademarks, trade names and any and all associated intellectual property are exclusively owned by THE HOSPITAL FOR Sick CHILDREN and the collaborating institutions. These materials may be used, reproduced, modified, distributed and adapted with proper attribution.  </a:t>
            </a:r>
            <a:endParaRPr lang="en-GB" sz="900">
              <a:solidFill>
                <a:schemeClr val="bg1"/>
              </a:solidFill>
            </a:endParaRPr>
          </a:p>
        </p:txBody>
      </p:sp>
      <p:sp>
        <p:nvSpPr>
          <p:cNvPr id="25" name="Rectangle 24"/>
          <p:cNvSpPr/>
          <p:nvPr/>
        </p:nvSpPr>
        <p:spPr>
          <a:xfrm>
            <a:off x="1815058" y="620688"/>
            <a:ext cx="7308304" cy="1188132"/>
          </a:xfrm>
          <a:prstGeom prst="rect">
            <a:avLst/>
          </a:prstGeom>
          <a:solidFill>
            <a:srgbClr val="FEF8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4D99"/>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nd_First slide">
    <p:bg>
      <p:bgPr>
        <a:solidFill>
          <a:srgbClr val="009999"/>
        </a:solidFill>
        <a:effectLst/>
      </p:bgPr>
    </p:bg>
    <p:spTree>
      <p:nvGrpSpPr>
        <p:cNvPr id="1" name=""/>
        <p:cNvGrpSpPr/>
        <p:nvPr/>
      </p:nvGrpSpPr>
      <p:grpSpPr>
        <a:xfrm>
          <a:off x="0" y="0"/>
          <a:ext cx="0" cy="0"/>
          <a:chOff x="0" y="0"/>
          <a:chExt cx="0" cy="0"/>
        </a:xfrm>
      </p:grpSpPr>
      <p:sp>
        <p:nvSpPr>
          <p:cNvPr id="20" name="Rectangle 19"/>
          <p:cNvSpPr/>
          <p:nvPr/>
        </p:nvSpPr>
        <p:spPr>
          <a:xfrm>
            <a:off x="1835696" y="818458"/>
            <a:ext cx="7308304" cy="576064"/>
          </a:xfrm>
          <a:prstGeom prst="rect">
            <a:avLst/>
          </a:prstGeom>
          <a:solidFill>
            <a:srgbClr val="FEF8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l-NL" sz="2000" b="1">
                <a:solidFill>
                  <a:srgbClr val="004D99"/>
                </a:solidFill>
              </a:rPr>
              <a:t>DARTH Workgroup</a:t>
            </a:r>
            <a:endParaRPr lang="en-GB" sz="2000" b="1">
              <a:solidFill>
                <a:srgbClr val="004D99"/>
              </a:solidFill>
            </a:endParaRPr>
          </a:p>
        </p:txBody>
      </p:sp>
      <p:sp>
        <p:nvSpPr>
          <p:cNvPr id="13"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14" name="Slide Number Placeholder 2"/>
          <p:cNvSpPr>
            <a:spLocks noGrp="1"/>
          </p:cNvSpPr>
          <p:nvPr>
            <p:ph type="sldNum" sz="quarter" idx="11"/>
          </p:nvPr>
        </p:nvSpPr>
        <p:spPr>
          <a:xfrm>
            <a:off x="8559864" y="6453336"/>
            <a:ext cx="548640" cy="396240"/>
          </a:xfrm>
          <a:ln>
            <a:noFill/>
          </a:ln>
        </p:spPr>
        <p:txBody>
          <a:bodyPr/>
          <a:lstStyle>
            <a:lvl1pPr>
              <a:defRPr>
                <a:solidFill>
                  <a:schemeClr val="bg1"/>
                </a:solidFill>
              </a:defRPr>
            </a:lvl1pPr>
          </a:lstStyle>
          <a:p>
            <a:fld id="{0798D939-2D9E-2142-A80A-FFDECD1E5A9B}" type="slidenum">
              <a:rPr lang="en-US" smtClean="0"/>
              <a:t>‹#›</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705625844"/>
              </p:ext>
            </p:extLst>
          </p:nvPr>
        </p:nvGraphicFramePr>
        <p:xfrm>
          <a:off x="1860376" y="1553344"/>
          <a:ext cx="7283624" cy="3291840"/>
        </p:xfrm>
        <a:graphic>
          <a:graphicData uri="http://schemas.openxmlformats.org/drawingml/2006/table">
            <a:tbl>
              <a:tblPr firstRow="1" bandRow="1">
                <a:tableStyleId>{2D5ABB26-0587-4C30-8999-92F81FD0307C}</a:tableStyleId>
              </a:tblPr>
              <a:tblGrid>
                <a:gridCol w="3647728">
                  <a:extLst>
                    <a:ext uri="{9D8B030D-6E8A-4147-A177-3AD203B41FA5}">
                      <a16:colId xmlns:a16="http://schemas.microsoft.com/office/drawing/2014/main" val="20000"/>
                    </a:ext>
                  </a:extLst>
                </a:gridCol>
                <a:gridCol w="3635896">
                  <a:extLst>
                    <a:ext uri="{9D8B030D-6E8A-4147-A177-3AD203B41FA5}">
                      <a16:colId xmlns:a16="http://schemas.microsoft.com/office/drawing/2014/main" val="20001"/>
                    </a:ext>
                  </a:extLst>
                </a:gridCol>
              </a:tblGrid>
              <a:tr h="370840">
                <a:tc>
                  <a:txBody>
                    <a:bodyPr/>
                    <a:lstStyle/>
                    <a:p>
                      <a:r>
                        <a:rPr lang="en-US" sz="1400" b="1" kern="1200">
                          <a:solidFill>
                            <a:srgbClr val="FEF8F3"/>
                          </a:solidFill>
                          <a:effectLst/>
                        </a:rPr>
                        <a:t>Fernando </a:t>
                      </a:r>
                      <a:r>
                        <a:rPr lang="en-US" sz="1400" b="1" kern="1200" err="1">
                          <a:solidFill>
                            <a:srgbClr val="FEF8F3"/>
                          </a:solidFill>
                          <a:effectLst/>
                        </a:rPr>
                        <a:t>Alarid-Escudero</a:t>
                      </a:r>
                      <a:r>
                        <a:rPr lang="en-US" sz="1400" b="1" kern="1200">
                          <a:solidFill>
                            <a:srgbClr val="FEF8F3"/>
                          </a:solidFill>
                          <a:effectLst/>
                        </a:rPr>
                        <a:t>, PhD</a:t>
                      </a:r>
                      <a:r>
                        <a:rPr lang="en-US" sz="1400" b="1" kern="1200" baseline="30000">
                          <a:solidFill>
                            <a:srgbClr val="FEF8F3"/>
                          </a:solidFill>
                          <a:effectLst/>
                        </a:rPr>
                        <a:t>1</a:t>
                      </a:r>
                      <a:r>
                        <a:rPr lang="en-US" sz="1400" b="1" kern="1200">
                          <a:solidFill>
                            <a:srgbClr val="FEF8F3"/>
                          </a:solidFill>
                          <a:effectLst/>
                        </a:rPr>
                        <a:t> </a:t>
                      </a:r>
                    </a:p>
                    <a:p>
                      <a:r>
                        <a:rPr lang="en-US" sz="1400" b="1" kern="1200">
                          <a:solidFill>
                            <a:srgbClr val="FEF8F3"/>
                          </a:solidFill>
                          <a:effectLst/>
                        </a:rPr>
                        <a:t>Eva A. Enns, MS, PhD</a:t>
                      </a:r>
                      <a:r>
                        <a:rPr lang="en-US" sz="1400" b="1" kern="1200" baseline="30000">
                          <a:solidFill>
                            <a:srgbClr val="FEF8F3"/>
                          </a:solidFill>
                          <a:effectLst/>
                        </a:rPr>
                        <a:t>2</a:t>
                      </a:r>
                      <a:r>
                        <a:rPr lang="en-US" sz="1400" b="1" kern="1200">
                          <a:solidFill>
                            <a:srgbClr val="FEF8F3"/>
                          </a:solidFill>
                          <a:effectLst/>
                        </a:rPr>
                        <a:t>	</a:t>
                      </a:r>
                    </a:p>
                    <a:p>
                      <a:r>
                        <a:rPr lang="en-US" sz="1400" b="1" kern="1200">
                          <a:solidFill>
                            <a:srgbClr val="FEF8F3"/>
                          </a:solidFill>
                          <a:effectLst/>
                        </a:rPr>
                        <a:t>M.G. Myriam Hunink, MD, PhD</a:t>
                      </a:r>
                      <a:r>
                        <a:rPr lang="en-US" sz="1400" b="1" kern="1200" baseline="30000">
                          <a:solidFill>
                            <a:srgbClr val="FEF8F3"/>
                          </a:solidFill>
                          <a:effectLst/>
                        </a:rPr>
                        <a:t>3,4</a:t>
                      </a:r>
                      <a:endParaRPr lang="en-US" sz="1400" b="1" kern="1200">
                        <a:solidFill>
                          <a:srgbClr val="FEF8F3"/>
                        </a:solidFill>
                        <a:effectLst/>
                      </a:endParaRPr>
                    </a:p>
                    <a:p>
                      <a:r>
                        <a:rPr lang="nl-NL" sz="1400" b="1" kern="1200" err="1">
                          <a:solidFill>
                            <a:srgbClr val="FEF8F3"/>
                          </a:solidFill>
                          <a:effectLst/>
                        </a:rPr>
                        <a:t>Hawre</a:t>
                      </a:r>
                      <a:r>
                        <a:rPr lang="nl-NL" sz="1400" b="1" kern="1200">
                          <a:solidFill>
                            <a:srgbClr val="FEF8F3"/>
                          </a:solidFill>
                          <a:effectLst/>
                        </a:rPr>
                        <a:t> J. Jalal, MD, PhD</a:t>
                      </a:r>
                      <a:r>
                        <a:rPr lang="nl-NL" sz="1400" b="1" kern="1200" baseline="30000">
                          <a:solidFill>
                            <a:srgbClr val="FEF8F3"/>
                          </a:solidFill>
                          <a:effectLst/>
                        </a:rPr>
                        <a:t>5</a:t>
                      </a:r>
                      <a:r>
                        <a:rPr lang="nl-NL" sz="1400" b="1" kern="1200">
                          <a:solidFill>
                            <a:srgbClr val="FEF8F3"/>
                          </a:solidFill>
                          <a:effectLst/>
                        </a:rPr>
                        <a:t> </a:t>
                      </a:r>
                      <a:endParaRPr lang="en-US" sz="1400" b="1" kern="1200">
                        <a:solidFill>
                          <a:srgbClr val="FEF8F3"/>
                        </a:solidFill>
                        <a:effectLst/>
                      </a:endParaRPr>
                    </a:p>
                    <a:p>
                      <a:r>
                        <a:rPr lang="nl-NL" sz="1400" b="1" kern="1200">
                          <a:solidFill>
                            <a:srgbClr val="FEF8F3"/>
                          </a:solidFill>
                          <a:effectLst/>
                        </a:rPr>
                        <a:t>Eline M. Krijkamp, MSc</a:t>
                      </a:r>
                      <a:r>
                        <a:rPr lang="nl-NL" sz="1400" b="1" kern="1200" baseline="30000">
                          <a:solidFill>
                            <a:srgbClr val="FEF8F3"/>
                          </a:solidFill>
                          <a:effectLst/>
                        </a:rPr>
                        <a:t>3</a:t>
                      </a:r>
                      <a:endParaRPr lang="en-US" sz="1400" b="1" kern="1200">
                        <a:solidFill>
                          <a:srgbClr val="FEF8F3"/>
                        </a:solidFill>
                        <a:effectLst/>
                      </a:endParaRPr>
                    </a:p>
                    <a:p>
                      <a:r>
                        <a:rPr lang="en-US" sz="1400" b="1" kern="1200">
                          <a:solidFill>
                            <a:srgbClr val="FEF8F3"/>
                          </a:solidFill>
                          <a:effectLst/>
                        </a:rPr>
                        <a:t>Petros Pechlivanoglou, PhD</a:t>
                      </a:r>
                      <a:r>
                        <a:rPr lang="en-US" sz="1400" b="1" kern="1200" baseline="30000">
                          <a:solidFill>
                            <a:srgbClr val="FEF8F3"/>
                          </a:solidFill>
                          <a:effectLst/>
                        </a:rPr>
                        <a:t>6</a:t>
                      </a:r>
                      <a:r>
                        <a:rPr lang="en-US" sz="1400" b="1" kern="1200">
                          <a:solidFill>
                            <a:srgbClr val="FEF8F3"/>
                          </a:solidFill>
                          <a:effectLst/>
                        </a:rPr>
                        <a:t> </a:t>
                      </a:r>
                    </a:p>
                    <a:p>
                      <a:endParaRPr lang="en-GB" sz="1200">
                        <a:solidFill>
                          <a:schemeClr val="bg1"/>
                        </a:solidFill>
                      </a:endParaRPr>
                    </a:p>
                  </a:txBody>
                  <a:tcPr/>
                </a:tc>
                <a:tc>
                  <a:txBody>
                    <a:bodyPr/>
                    <a:lstStyle/>
                    <a:p>
                      <a:endParaRPr lang="en-GB" sz="1200">
                        <a:solidFill>
                          <a:schemeClr val="bg1"/>
                        </a:solidFill>
                      </a:endParaRPr>
                    </a:p>
                  </a:txBody>
                  <a:tcPr/>
                </a:tc>
                <a:extLst>
                  <a:ext uri="{0D108BD9-81ED-4DB2-BD59-A6C34878D82A}">
                    <a16:rowId xmlns:a16="http://schemas.microsoft.com/office/drawing/2014/main" val="10000"/>
                  </a:ext>
                </a:extLst>
              </a:tr>
              <a:tr h="370840">
                <a:tc gridSpan="2">
                  <a:txBody>
                    <a:bodyPr/>
                    <a:lstStyle/>
                    <a:p>
                      <a:r>
                        <a:rPr lang="en-US" sz="1200" kern="1200">
                          <a:solidFill>
                            <a:srgbClr val="FEF8F3"/>
                          </a:solidFill>
                          <a:effectLst/>
                          <a:latin typeface="+mn-lt"/>
                          <a:ea typeface="+mn-ea"/>
                          <a:cs typeface="+mn-cs"/>
                        </a:rPr>
                        <a:t>In collaboration of: 		</a:t>
                      </a:r>
                    </a:p>
                    <a:p>
                      <a:r>
                        <a:rPr lang="en-US" sz="1200" kern="1200">
                          <a:solidFill>
                            <a:srgbClr val="FEF8F3"/>
                          </a:solidFill>
                          <a:effectLst/>
                          <a:latin typeface="+mn-lt"/>
                          <a:ea typeface="+mn-ea"/>
                          <a:cs typeface="+mn-cs"/>
                        </a:rPr>
                        <a:t>1 Drug Policy Program, Center for Research and Teaching in Economics (CIDE) - CONACyT, </a:t>
                      </a:r>
                    </a:p>
                    <a:p>
                      <a:r>
                        <a:rPr lang="en-US" sz="1200" kern="1200">
                          <a:solidFill>
                            <a:srgbClr val="FEF8F3"/>
                          </a:solidFill>
                          <a:effectLst/>
                          <a:latin typeface="+mn-lt"/>
                          <a:ea typeface="+mn-ea"/>
                          <a:cs typeface="+mn-cs"/>
                        </a:rPr>
                        <a:t>  Aguascalientes, Mexico</a:t>
                      </a:r>
                    </a:p>
                    <a:p>
                      <a:r>
                        <a:rPr lang="en-US" sz="1200" kern="1200">
                          <a:solidFill>
                            <a:srgbClr val="FEF8F3"/>
                          </a:solidFill>
                          <a:effectLst/>
                          <a:latin typeface="+mn-lt"/>
                          <a:ea typeface="+mn-ea"/>
                          <a:cs typeface="+mn-cs"/>
                        </a:rPr>
                        <a:t>2 University of Minnesota School of Public Health, Minneapolis, MN, USA</a:t>
                      </a:r>
                    </a:p>
                    <a:p>
                      <a:r>
                        <a:rPr lang="en-US" sz="1200" kern="1200">
                          <a:solidFill>
                            <a:srgbClr val="FEF8F3"/>
                          </a:solidFill>
                          <a:effectLst/>
                          <a:latin typeface="+mn-lt"/>
                          <a:ea typeface="+mn-ea"/>
                          <a:cs typeface="+mn-cs"/>
                        </a:rPr>
                        <a:t>3 Erasmus MC, Rotterdam, The Netherlands</a:t>
                      </a:r>
                    </a:p>
                    <a:p>
                      <a:r>
                        <a:rPr lang="en-US" sz="1200" kern="1200">
                          <a:solidFill>
                            <a:srgbClr val="FEF8F3"/>
                          </a:solidFill>
                          <a:effectLst/>
                          <a:latin typeface="+mn-lt"/>
                          <a:ea typeface="+mn-ea"/>
                          <a:cs typeface="+mn-cs"/>
                        </a:rPr>
                        <a:t>4 Harvard T.H. Chan School of Public Health, Boston, USA</a:t>
                      </a:r>
                    </a:p>
                    <a:p>
                      <a:r>
                        <a:rPr lang="en-US" sz="1200" kern="1200">
                          <a:solidFill>
                            <a:srgbClr val="FEF8F3"/>
                          </a:solidFill>
                          <a:effectLst/>
                          <a:latin typeface="+mn-lt"/>
                          <a:ea typeface="+mn-ea"/>
                          <a:cs typeface="+mn-cs"/>
                        </a:rPr>
                        <a:t>5 University of Pittsburgh Graduate School of Public Health, Pittsburgh, PA, USA</a:t>
                      </a:r>
                    </a:p>
                    <a:p>
                      <a:r>
                        <a:rPr lang="en-US" sz="1200" kern="1200">
                          <a:solidFill>
                            <a:srgbClr val="FEF8F3"/>
                          </a:solidFill>
                          <a:effectLst/>
                          <a:latin typeface="+mn-lt"/>
                          <a:ea typeface="+mn-ea"/>
                          <a:cs typeface="+mn-cs"/>
                        </a:rPr>
                        <a:t>6 The Hospital for Sick Children, Toronto and University of Toronto, Toronto ON, Canada</a:t>
                      </a:r>
                    </a:p>
                    <a:p>
                      <a:endParaRPr lang="en-GB" sz="1200">
                        <a:solidFill>
                          <a:schemeClr val="bg1"/>
                        </a:solidFill>
                      </a:endParaRPr>
                    </a:p>
                  </a:txBody>
                  <a:tcPr/>
                </a:tc>
                <a:tc hMerge="1">
                  <a:txBody>
                    <a:bodyPr/>
                    <a:lstStyle/>
                    <a:p>
                      <a:endParaRPr lang="en-GB" sz="1200">
                        <a:solidFill>
                          <a:schemeClr val="bg1"/>
                        </a:solidFill>
                      </a:endParaRPr>
                    </a:p>
                  </a:txBody>
                  <a:tcPr/>
                </a:tc>
                <a:extLst>
                  <a:ext uri="{0D108BD9-81ED-4DB2-BD59-A6C34878D82A}">
                    <a16:rowId xmlns:a16="http://schemas.microsoft.com/office/drawing/2014/main" val="10001"/>
                  </a:ext>
                </a:extLst>
              </a:tr>
            </a:tbl>
          </a:graphicData>
        </a:graphic>
      </p:graphicFrame>
      <p:sp>
        <p:nvSpPr>
          <p:cNvPr id="16" name="TextBox 15"/>
          <p:cNvSpPr txBox="1"/>
          <p:nvPr/>
        </p:nvSpPr>
        <p:spPr>
          <a:xfrm>
            <a:off x="653822" y="5807005"/>
            <a:ext cx="7850043" cy="646331"/>
          </a:xfrm>
          <a:prstGeom prst="rect">
            <a:avLst/>
          </a:prstGeom>
          <a:noFill/>
        </p:spPr>
        <p:txBody>
          <a:bodyPr wrap="square" rtlCol="0">
            <a:spAutoFit/>
          </a:bodyPr>
          <a:lstStyle/>
          <a:p>
            <a:r>
              <a:rPr lang="en-US" sz="900" b="1" i="0" kern="1200">
                <a:solidFill>
                  <a:schemeClr val="bg1"/>
                </a:solidFill>
                <a:effectLst/>
                <a:latin typeface="+mn-lt"/>
                <a:ea typeface="+mn-ea"/>
                <a:cs typeface="+mn-cs"/>
              </a:rPr>
              <a:t>© Copyright 2017, THE HOSPITAL FOR SICK CHILDREN AND THE COLLABORATING INSTITUTIONS.</a:t>
            </a:r>
            <a:r>
              <a:rPr lang="en-US" sz="900" b="0" i="0" kern="1200">
                <a:solidFill>
                  <a:schemeClr val="bg1"/>
                </a:solidFill>
                <a:effectLst/>
                <a:latin typeface="+mn-lt"/>
                <a:ea typeface="+mn-ea"/>
                <a:cs typeface="+mn-cs"/>
              </a:rPr>
              <a:t> </a:t>
            </a:r>
          </a:p>
          <a:p>
            <a:r>
              <a:rPr lang="en-US" sz="900" b="0" i="0" kern="1200">
                <a:solidFill>
                  <a:schemeClr val="bg1"/>
                </a:solidFill>
                <a:effectLst/>
                <a:latin typeface="+mn-lt"/>
                <a:ea typeface="+mn-ea"/>
                <a:cs typeface="+mn-cs"/>
              </a:rPr>
              <a:t>All rights reserved in Canada, the United States and worldwide. Copyright, trademarks, trade names and any and all associated intellectual property are exclusively owned by THE HOSPITAL FOR Sick CHILDREN and the collaborating institutions. These materials may be used, reproduced, modified, distributed and adapted with proper attribution. </a:t>
            </a:r>
            <a:endParaRPr lang="en-GB" sz="900">
              <a:solidFill>
                <a:schemeClr val="bg1"/>
              </a:solidFill>
            </a:endParaRPr>
          </a:p>
        </p:txBody>
      </p:sp>
      <p:sp>
        <p:nvSpPr>
          <p:cNvPr id="2" name="AutoShape 14" descr="Image result for hospital for sick children toronto vector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16" descr="Image result for sick kids vector logo wik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5"/>
          <p:cNvSpPr/>
          <p:nvPr/>
        </p:nvSpPr>
        <p:spPr>
          <a:xfrm rot="16200000" flipV="1">
            <a:off x="-1201823" y="1708789"/>
            <a:ext cx="3024336" cy="3000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7" descr="\\storage.erasmusmc.nl\m\MyDocs\478030\My Documents\Desktop\The_Hospital_for_Sick_Children-logo-30EAA69EAC-seeklogo.co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883" y="5323650"/>
            <a:ext cx="1224000" cy="367200"/>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18" descr="\\storage.erasmusmc.nl\m\MyDocs\478030\My Documents\Desktop\Pitt_log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8501" y="5255702"/>
            <a:ext cx="2664000" cy="508713"/>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1974" y="5306389"/>
            <a:ext cx="1296145" cy="3843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6484" y="5306114"/>
            <a:ext cx="2016000" cy="4157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flipH="1">
            <a:off x="1860376" y="4748219"/>
            <a:ext cx="4782800" cy="307777"/>
          </a:xfrm>
          <a:prstGeom prst="rect">
            <a:avLst/>
          </a:prstGeom>
          <a:noFill/>
        </p:spPr>
        <p:txBody>
          <a:bodyPr wrap="square" rtlCol="0">
            <a:spAutoFit/>
          </a:bodyPr>
          <a:lstStyle/>
          <a:p>
            <a:r>
              <a:rPr lang="en-US" sz="1400" b="1" err="1">
                <a:solidFill>
                  <a:schemeClr val="bg1"/>
                </a:solidFill>
              </a:rPr>
              <a:t>www.darthworkgroup.com</a:t>
            </a:r>
            <a:endParaRPr lang="en-US" sz="1400" b="1">
              <a:solidFill>
                <a:schemeClr val="bg1"/>
              </a:solidFill>
            </a:endParaRPr>
          </a:p>
        </p:txBody>
      </p:sp>
      <p:sp>
        <p:nvSpPr>
          <p:cNvPr id="15" name="TextBox 14"/>
          <p:cNvSpPr txBox="1"/>
          <p:nvPr userDrawn="1"/>
        </p:nvSpPr>
        <p:spPr>
          <a:xfrm flipH="1">
            <a:off x="1860376" y="4748220"/>
            <a:ext cx="4782800" cy="307777"/>
          </a:xfrm>
          <a:prstGeom prst="rect">
            <a:avLst/>
          </a:prstGeom>
          <a:noFill/>
        </p:spPr>
        <p:txBody>
          <a:bodyPr wrap="square" rtlCol="0">
            <a:spAutoFit/>
          </a:bodyPr>
          <a:lstStyle/>
          <a:p>
            <a:r>
              <a:rPr lang="en-US" sz="1400" b="1" err="1">
                <a:solidFill>
                  <a:schemeClr val="bg1"/>
                </a:solidFill>
              </a:rPr>
              <a:t>www.darthworkgroup.com</a:t>
            </a:r>
            <a:endParaRPr lang="en-US" sz="1400" b="1">
              <a:solidFill>
                <a:schemeClr val="bg1"/>
              </a:solidFill>
            </a:endParaRPr>
          </a:p>
        </p:txBody>
      </p:sp>
      <p:pic>
        <p:nvPicPr>
          <p:cNvPr id="8" name="Picture 7">
            <a:extLst>
              <a:ext uri="{FF2B5EF4-FFF2-40B4-BE49-F238E27FC236}">
                <a16:creationId xmlns:a16="http://schemas.microsoft.com/office/drawing/2014/main" id="{1F4A33E6-5765-144B-BB9E-E9B85276960B}"/>
              </a:ext>
            </a:extLst>
          </p:cNvPr>
          <p:cNvPicPr>
            <a:picLocks noChangeAspect="1"/>
          </p:cNvPicPr>
          <p:nvPr userDrawn="1"/>
        </p:nvPicPr>
        <p:blipFill>
          <a:blip r:embed="rId2"/>
          <a:stretch>
            <a:fillRect/>
          </a:stretch>
        </p:blipFill>
        <p:spPr>
          <a:xfrm>
            <a:off x="241682" y="4980651"/>
            <a:ext cx="711200" cy="9017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2nd_First slide">
    <p:bg>
      <p:bgPr>
        <a:solidFill>
          <a:srgbClr val="009999"/>
        </a:solidFill>
        <a:effectLst/>
      </p:bgPr>
    </p:bg>
    <p:spTree>
      <p:nvGrpSpPr>
        <p:cNvPr id="1" name=""/>
        <p:cNvGrpSpPr/>
        <p:nvPr/>
      </p:nvGrpSpPr>
      <p:grpSpPr>
        <a:xfrm>
          <a:off x="0" y="0"/>
          <a:ext cx="0" cy="0"/>
          <a:chOff x="0" y="0"/>
          <a:chExt cx="0" cy="0"/>
        </a:xfrm>
      </p:grpSpPr>
      <p:sp>
        <p:nvSpPr>
          <p:cNvPr id="20" name="Rectangle 19"/>
          <p:cNvSpPr/>
          <p:nvPr/>
        </p:nvSpPr>
        <p:spPr>
          <a:xfrm>
            <a:off x="1835696" y="818458"/>
            <a:ext cx="7308304" cy="576064"/>
          </a:xfrm>
          <a:prstGeom prst="rect">
            <a:avLst/>
          </a:prstGeom>
          <a:solidFill>
            <a:srgbClr val="FEF8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l-NL" sz="2000" b="1" err="1">
                <a:solidFill>
                  <a:srgbClr val="004D99"/>
                </a:solidFill>
              </a:rPr>
              <a:t>Acknowledgements</a:t>
            </a:r>
            <a:r>
              <a:rPr lang="nl-NL" sz="2000" b="1" baseline="0">
                <a:solidFill>
                  <a:srgbClr val="004D99"/>
                </a:solidFill>
              </a:rPr>
              <a:t> </a:t>
            </a:r>
            <a:r>
              <a:rPr lang="nl-NL" sz="2000" b="1" baseline="0" err="1">
                <a:solidFill>
                  <a:srgbClr val="004D99"/>
                </a:solidFill>
              </a:rPr>
              <a:t>and</a:t>
            </a:r>
            <a:r>
              <a:rPr lang="nl-NL" sz="2000" b="1" baseline="0">
                <a:solidFill>
                  <a:srgbClr val="004D99"/>
                </a:solidFill>
              </a:rPr>
              <a:t> </a:t>
            </a:r>
            <a:r>
              <a:rPr lang="nl-NL" sz="2000" b="1" baseline="0" err="1">
                <a:solidFill>
                  <a:srgbClr val="004D99"/>
                </a:solidFill>
              </a:rPr>
              <a:t>attributions</a:t>
            </a:r>
            <a:endParaRPr lang="en-GB" sz="2000" b="1">
              <a:solidFill>
                <a:srgbClr val="004D99"/>
              </a:solidFill>
            </a:endParaRPr>
          </a:p>
        </p:txBody>
      </p:sp>
      <p:sp>
        <p:nvSpPr>
          <p:cNvPr id="13"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14" name="Slide Number Placeholder 2"/>
          <p:cNvSpPr>
            <a:spLocks noGrp="1"/>
          </p:cNvSpPr>
          <p:nvPr>
            <p:ph type="sldNum" sz="quarter" idx="11"/>
          </p:nvPr>
        </p:nvSpPr>
        <p:spPr>
          <a:xfrm>
            <a:off x="8559864" y="6453336"/>
            <a:ext cx="548640" cy="396240"/>
          </a:xfrm>
          <a:ln>
            <a:noFill/>
          </a:ln>
        </p:spPr>
        <p:txBody>
          <a:bodyPr/>
          <a:lstStyle>
            <a:lvl1pPr>
              <a:defRPr>
                <a:solidFill>
                  <a:schemeClr val="bg1"/>
                </a:solidFill>
              </a:defRPr>
            </a:lvl1pPr>
          </a:lstStyle>
          <a:p>
            <a:fld id="{0798D939-2D9E-2142-A80A-FFDECD1E5A9B}" type="slidenum">
              <a:rPr lang="en-US" smtClean="0"/>
              <a:t>‹#›</a:t>
            </a:fld>
            <a:endParaRPr lang="en-US"/>
          </a:p>
        </p:txBody>
      </p:sp>
      <p:sp>
        <p:nvSpPr>
          <p:cNvPr id="16" name="TextBox 15"/>
          <p:cNvSpPr txBox="1"/>
          <p:nvPr/>
        </p:nvSpPr>
        <p:spPr>
          <a:xfrm>
            <a:off x="653822" y="5807005"/>
            <a:ext cx="7850043" cy="646331"/>
          </a:xfrm>
          <a:prstGeom prst="rect">
            <a:avLst/>
          </a:prstGeom>
          <a:noFill/>
        </p:spPr>
        <p:txBody>
          <a:bodyPr wrap="square" rtlCol="0">
            <a:spAutoFit/>
          </a:bodyPr>
          <a:lstStyle/>
          <a:p>
            <a:r>
              <a:rPr lang="en-US" sz="900" b="1" i="0" kern="1200">
                <a:solidFill>
                  <a:schemeClr val="bg1"/>
                </a:solidFill>
                <a:effectLst/>
                <a:latin typeface="+mn-lt"/>
                <a:ea typeface="+mn-ea"/>
                <a:cs typeface="+mn-cs"/>
              </a:rPr>
              <a:t>© Copyright 2017, THE HOSPITAL FOR SICK CHILDREN AND THE COLLABORATING INSTITUTIONS.</a:t>
            </a:r>
            <a:r>
              <a:rPr lang="en-US" sz="900" b="0" i="0" kern="1200">
                <a:solidFill>
                  <a:schemeClr val="bg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kern="1200">
                <a:solidFill>
                  <a:schemeClr val="bg1"/>
                </a:solidFill>
                <a:effectLst/>
                <a:latin typeface="+mn-lt"/>
                <a:ea typeface="+mn-ea"/>
                <a:cs typeface="+mn-cs"/>
              </a:rPr>
              <a:t>All rights reserved in Canada, the United States and worldwide. Copyright, trademarks, trade names and any and all associated intellectual property are exclusively owned by THE HOSPITAL FOR Sick CHILDREN and the collaborating institutions. These materials may be used, reproduced, modified, distributed and adapted with proper attribution.  </a:t>
            </a:r>
            <a:endParaRPr lang="en-GB" sz="900">
              <a:solidFill>
                <a:schemeClr val="bg1"/>
              </a:solidFill>
            </a:endParaRPr>
          </a:p>
        </p:txBody>
      </p:sp>
      <p:sp>
        <p:nvSpPr>
          <p:cNvPr id="2" name="AutoShape 14" descr="Image result for hospital for sick children toronto vector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16" descr="Image result for sick kids vector logo wik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5"/>
          <p:cNvSpPr/>
          <p:nvPr/>
        </p:nvSpPr>
        <p:spPr>
          <a:xfrm rot="16200000" flipV="1">
            <a:off x="-1201823" y="1708789"/>
            <a:ext cx="3024336" cy="3000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ubtitle 2"/>
          <p:cNvSpPr>
            <a:spLocks noGrp="1"/>
          </p:cNvSpPr>
          <p:nvPr>
            <p:ph type="subTitle" idx="1" hasCustomPrompt="1"/>
          </p:nvPr>
        </p:nvSpPr>
        <p:spPr>
          <a:xfrm>
            <a:off x="1835696" y="1628800"/>
            <a:ext cx="7056784" cy="1066800"/>
          </a:xfrm>
        </p:spPr>
        <p:txBody>
          <a:bodyPr anchor="t">
            <a:normAutofit/>
          </a:bodyPr>
          <a:lstStyle>
            <a:lvl1pPr marL="0" indent="0" algn="l">
              <a:buNone/>
              <a:defRPr sz="2000">
                <a:solidFill>
                  <a:srgbClr val="FEF8F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citations</a:t>
            </a:r>
          </a:p>
          <a:p>
            <a:endParaRPr lang="en-US"/>
          </a:p>
        </p:txBody>
      </p:sp>
      <p:pic>
        <p:nvPicPr>
          <p:cNvPr id="17" name="Picture 17" descr="\\storage.erasmusmc.nl\m\MyDocs\478030\My Documents\Desktop\The_Hospital_for_Sick_Children-logo-30EAA69EAC-seeklogo.com.png">
            <a:extLst>
              <a:ext uri="{FF2B5EF4-FFF2-40B4-BE49-F238E27FC236}">
                <a16:creationId xmlns:a16="http://schemas.microsoft.com/office/drawing/2014/main" id="{CF27B3EC-A2BB-BF47-807D-F49D56E854F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72883" y="5323650"/>
            <a:ext cx="1224000" cy="367200"/>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18" descr="\\storage.erasmusmc.nl\m\MyDocs\478030\My Documents\Desktop\Pitt_logo.gif">
            <a:extLst>
              <a:ext uri="{FF2B5EF4-FFF2-40B4-BE49-F238E27FC236}">
                <a16:creationId xmlns:a16="http://schemas.microsoft.com/office/drawing/2014/main" id="{00A49943-5F21-B54A-A2B4-A5A1C9A0255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28501" y="5255702"/>
            <a:ext cx="2664000" cy="508713"/>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2">
            <a:extLst>
              <a:ext uri="{FF2B5EF4-FFF2-40B4-BE49-F238E27FC236}">
                <a16:creationId xmlns:a16="http://schemas.microsoft.com/office/drawing/2014/main" id="{EBC3F8F5-94B4-374C-89B8-A540DEABFD8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51974" y="5306389"/>
            <a:ext cx="1296145" cy="3843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 name="Picture 3">
            <a:extLst>
              <a:ext uri="{FF2B5EF4-FFF2-40B4-BE49-F238E27FC236}">
                <a16:creationId xmlns:a16="http://schemas.microsoft.com/office/drawing/2014/main" id="{A92E0873-0222-DD44-AB65-7234C4A77D1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86484" y="5306114"/>
            <a:ext cx="2016000" cy="4157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 name="Picture 21">
            <a:extLst>
              <a:ext uri="{FF2B5EF4-FFF2-40B4-BE49-F238E27FC236}">
                <a16:creationId xmlns:a16="http://schemas.microsoft.com/office/drawing/2014/main" id="{39A9191D-B4FE-9145-A2D5-98FB80FC7F53}"/>
              </a:ext>
            </a:extLst>
          </p:cNvPr>
          <p:cNvPicPr>
            <a:picLocks noChangeAspect="1"/>
          </p:cNvPicPr>
          <p:nvPr userDrawn="1"/>
        </p:nvPicPr>
        <p:blipFill>
          <a:blip r:embed="rId2"/>
          <a:stretch>
            <a:fillRect/>
          </a:stretch>
        </p:blipFill>
        <p:spPr>
          <a:xfrm>
            <a:off x="241682" y="4980651"/>
            <a:ext cx="711200" cy="9017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40432" y="274638"/>
            <a:ext cx="7620000" cy="1143000"/>
          </a:xfrm>
        </p:spPr>
        <p:txBody>
          <a:bodyPr/>
          <a:lstStyle>
            <a:lvl1pPr>
              <a:defRPr sz="4000"/>
            </a:lvl1pPr>
          </a:lstStyle>
          <a:p>
            <a:r>
              <a:rPr lang="en-US"/>
              <a:t>Click to edit Master title style</a:t>
            </a:r>
          </a:p>
        </p:txBody>
      </p:sp>
      <p:sp>
        <p:nvSpPr>
          <p:cNvPr id="3" name="Content Placeholder 2"/>
          <p:cNvSpPr>
            <a:spLocks noGrp="1"/>
          </p:cNvSpPr>
          <p:nvPr>
            <p:ph idx="1"/>
          </p:nvPr>
        </p:nvSpPr>
        <p:spPr>
          <a:xfrm>
            <a:off x="840432" y="1417638"/>
            <a:ext cx="7620000" cy="4983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0798D939-2D9E-2142-A80A-FFDECD1E5A9B}" type="slidenum">
              <a:rPr lang="en-US" smtClean="0"/>
              <a:t>‹#›</a:t>
            </a:fld>
            <a:endParaRPr lang="en-US"/>
          </a:p>
        </p:txBody>
      </p:sp>
      <p:sp>
        <p:nvSpPr>
          <p:cNvPr id="7"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72753" y="4918521"/>
            <a:ext cx="7659687" cy="1168400"/>
          </a:xfrm>
        </p:spPr>
        <p:txBody>
          <a:bodyPr anchor="t"/>
          <a:lstStyle>
            <a:lvl1pPr algn="l">
              <a:defRPr sz="3600" b="0" cap="all"/>
            </a:lvl1pPr>
          </a:lstStyle>
          <a:p>
            <a:r>
              <a:rPr lang="en-US"/>
              <a:t>Click to edit Master title style</a:t>
            </a:r>
          </a:p>
        </p:txBody>
      </p:sp>
      <p:sp>
        <p:nvSpPr>
          <p:cNvPr id="3" name="Text Placeholder 2"/>
          <p:cNvSpPr>
            <a:spLocks noGrp="1"/>
          </p:cNvSpPr>
          <p:nvPr>
            <p:ph type="body" idx="1"/>
          </p:nvPr>
        </p:nvSpPr>
        <p:spPr>
          <a:xfrm>
            <a:off x="872753" y="3284984"/>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0798D939-2D9E-2142-A80A-FFDECD1E5A9B}" type="slidenum">
              <a:rPr lang="en-US" smtClean="0"/>
              <a:t>‹#›</a:t>
            </a:fld>
            <a:endParaRPr lang="en-US"/>
          </a:p>
        </p:txBody>
      </p:sp>
      <p:sp>
        <p:nvSpPr>
          <p:cNvPr id="7"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a:xfrm>
            <a:off x="840432" y="274638"/>
            <a:ext cx="7620000" cy="1143000"/>
          </a:xfrm>
        </p:spPr>
        <p:txBody>
          <a:bodyPr/>
          <a:lstStyle/>
          <a:p>
            <a:r>
              <a:rPr lang="en-US"/>
              <a:t>Click to edit Master title style</a:t>
            </a:r>
          </a:p>
        </p:txBody>
      </p:sp>
      <p:sp>
        <p:nvSpPr>
          <p:cNvPr id="3" name="Content Placeholder 2"/>
          <p:cNvSpPr>
            <a:spLocks noGrp="1"/>
          </p:cNvSpPr>
          <p:nvPr>
            <p:ph sz="half" idx="1"/>
          </p:nvPr>
        </p:nvSpPr>
        <p:spPr>
          <a:xfrm>
            <a:off x="840432"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2832"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798D939-2D9E-2142-A80A-FFDECD1E5A9B}" type="slidenum">
              <a:rPr lang="en-US" smtClean="0"/>
              <a:t>‹#›</a:t>
            </a:fld>
            <a:endParaRPr lang="en-US"/>
          </a:p>
        </p:txBody>
      </p:sp>
      <p:sp>
        <p:nvSpPr>
          <p:cNvPr id="8"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40432" y="274638"/>
            <a:ext cx="76200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40432"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432"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02832"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2832"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0798D939-2D9E-2142-A80A-FFDECD1E5A9B}" type="slidenum">
              <a:rPr lang="en-US" smtClean="0"/>
              <a:t>‹#›</a:t>
            </a:fld>
            <a:endParaRPr lang="en-US"/>
          </a:p>
        </p:txBody>
      </p:sp>
      <p:sp>
        <p:nvSpPr>
          <p:cNvPr id="10" name="Footer Placeholder 4"/>
          <p:cNvSpPr>
            <a:spLocks noGrp="1"/>
          </p:cNvSpPr>
          <p:nvPr>
            <p:ph type="ftr" sz="quarter" idx="13"/>
          </p:nvPr>
        </p:nvSpPr>
        <p:spPr>
          <a:xfrm>
            <a:off x="649288" y="6481911"/>
            <a:ext cx="4786808"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2440" y="274638"/>
            <a:ext cx="7620000" cy="1143000"/>
          </a:xfrm>
        </p:spPr>
        <p:txBody>
          <a:bodyPr/>
          <a:lstStyle/>
          <a:p>
            <a:r>
              <a:rPr lang="en-US"/>
              <a:t>Click to edit Master title style</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798D939-2D9E-2142-A80A-FFDECD1E5A9B}" type="slidenum">
              <a:rPr lang="en-US" smtClean="0"/>
              <a:t>‹#›</a:t>
            </a:fld>
            <a:endParaRPr lang="en-US"/>
          </a:p>
        </p:txBody>
      </p:sp>
      <p:sp>
        <p:nvSpPr>
          <p:cNvPr id="9"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4" name="Slide Number Placeholder 3"/>
          <p:cNvSpPr>
            <a:spLocks noGrp="1"/>
          </p:cNvSpPr>
          <p:nvPr>
            <p:ph type="sldNum" sz="quarter" idx="12"/>
          </p:nvPr>
        </p:nvSpPr>
        <p:spPr/>
        <p:txBody>
          <a:bodyPr/>
          <a:lstStyle/>
          <a:p>
            <a:fld id="{0798D939-2D9E-2142-A80A-FFDECD1E5A9B}" type="slidenum">
              <a:rPr lang="en-US" smtClean="0"/>
              <a:t>‹#›</a:t>
            </a:fld>
            <a:endParaRPr lang="en-US"/>
          </a:p>
        </p:txBody>
      </p:sp>
      <p:sp>
        <p:nvSpPr>
          <p:cNvPr id="5"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1600" y="274638"/>
            <a:ext cx="7620000" cy="1143000"/>
          </a:xfrm>
          <a:prstGeom prst="rect">
            <a:avLst/>
          </a:prstGeom>
        </p:spPr>
        <p:txBody>
          <a:bodyPr vert="horz" lIns="91440" tIns="45720" rIns="91440" bIns="45720" rtlCol="0" anchor="ctr">
            <a:noAutofit/>
          </a:bodyPr>
          <a:lstStyle/>
          <a:p>
            <a:r>
              <a:rPr lang="nl-NL"/>
              <a:t>Titelstijl van model bewerken</a:t>
            </a:r>
            <a:endParaRPr lang="en-US"/>
          </a:p>
        </p:txBody>
      </p:sp>
      <p:sp>
        <p:nvSpPr>
          <p:cNvPr id="3" name="Text Placeholder 2"/>
          <p:cNvSpPr>
            <a:spLocks noGrp="1"/>
          </p:cNvSpPr>
          <p:nvPr>
            <p:ph type="body" idx="1"/>
          </p:nvPr>
        </p:nvSpPr>
        <p:spPr>
          <a:xfrm>
            <a:off x="984448" y="1600200"/>
            <a:ext cx="7620000" cy="4800600"/>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Rectangle 6"/>
          <p:cNvSpPr/>
          <p:nvPr/>
        </p:nvSpPr>
        <p:spPr>
          <a:xfrm>
            <a:off x="-22817" y="0"/>
            <a:ext cx="685800" cy="6859728"/>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59864" y="6453336"/>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009999"/>
                </a:solidFill>
              </a:defRPr>
            </a:lvl1pPr>
          </a:lstStyle>
          <a:p>
            <a:fld id="{0798D939-2D9E-2142-A80A-FFDECD1E5A9B}" type="slidenum">
              <a:rPr lang="en-US" smtClean="0"/>
              <a:t>‹#›</a:t>
            </a:fld>
            <a:endParaRPr lang="en-US"/>
          </a:p>
        </p:txBody>
      </p:sp>
      <p:sp>
        <p:nvSpPr>
          <p:cNvPr id="5" name="Footer Placeholder 4"/>
          <p:cNvSpPr>
            <a:spLocks noGrp="1"/>
          </p:cNvSpPr>
          <p:nvPr>
            <p:ph type="ftr" sz="quarter" idx="3"/>
          </p:nvPr>
        </p:nvSpPr>
        <p:spPr>
          <a:xfrm>
            <a:off x="649288" y="6481911"/>
            <a:ext cx="6298976"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
        <p:nvSpPr>
          <p:cNvPr id="4" name="Date Placeholder 3"/>
          <p:cNvSpPr>
            <a:spLocks noGrp="1"/>
          </p:cNvSpPr>
          <p:nvPr>
            <p:ph type="dt" sz="half" idx="2"/>
          </p:nvPr>
        </p:nvSpPr>
        <p:spPr>
          <a:xfrm rot="16200000">
            <a:off x="-912812" y="5303520"/>
            <a:ext cx="2438399" cy="365760"/>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Tree>
    <p:extLst>
      <p:ext uri="{BB962C8B-B14F-4D97-AF65-F5344CB8AC3E}">
        <p14:creationId xmlns:p14="http://schemas.microsoft.com/office/powerpoint/2010/main" val="126904480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8" r:id="rId15"/>
    <p:sldLayoutId id="2147483705" r:id="rId16"/>
  </p:sldLayoutIdLst>
  <p:hf sldNum="0" hdr="0" ftr="0" dt="0"/>
  <p:txStyles>
    <p:titleStyle>
      <a:lvl1pPr algn="l" defTabSz="914400" rtl="0" eaLnBrk="1" latinLnBrk="0" hangingPunct="1">
        <a:spcBef>
          <a:spcPct val="0"/>
        </a:spcBef>
        <a:buNone/>
        <a:defRPr sz="4600" kern="1200" cap="none" spc="-100" baseline="0">
          <a:ln>
            <a:noFill/>
          </a:ln>
          <a:solidFill>
            <a:schemeClr val="tx1"/>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SzPct val="100000"/>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SzPct val="100000"/>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SzPct val="100000"/>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SzPct val="100000"/>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SzPct val="10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9F9FAE1-F438-4B48-AF2D-14D69E6C5DC1}"/>
              </a:ext>
            </a:extLst>
          </p:cNvPr>
          <p:cNvSpPr>
            <a:spLocks noGrp="1"/>
          </p:cNvSpPr>
          <p:nvPr>
            <p:ph type="subTitle" idx="1"/>
          </p:nvPr>
        </p:nvSpPr>
        <p:spPr/>
        <p:txBody>
          <a:bodyPr/>
          <a:lstStyle/>
          <a:p>
            <a:r>
              <a:rPr lang="en-US" dirty="0"/>
              <a:t>DARTH workgroup</a:t>
            </a:r>
          </a:p>
          <a:p>
            <a:endParaRPr lang="en-US" dirty="0"/>
          </a:p>
        </p:txBody>
      </p:sp>
      <p:sp>
        <p:nvSpPr>
          <p:cNvPr id="3" name="Title 2">
            <a:extLst>
              <a:ext uri="{FF2B5EF4-FFF2-40B4-BE49-F238E27FC236}">
                <a16:creationId xmlns:a16="http://schemas.microsoft.com/office/drawing/2014/main" id="{5A79298B-AF4E-894B-AD93-F5525E210645}"/>
              </a:ext>
            </a:extLst>
          </p:cNvPr>
          <p:cNvSpPr>
            <a:spLocks noGrp="1"/>
          </p:cNvSpPr>
          <p:nvPr>
            <p:ph type="ctrTitle"/>
          </p:nvPr>
        </p:nvSpPr>
        <p:spPr/>
        <p:txBody>
          <a:bodyPr/>
          <a:lstStyle/>
          <a:p>
            <a:r>
              <a:rPr lang="en-US" dirty="0"/>
              <a:t>Matrix Algebra</a:t>
            </a:r>
          </a:p>
        </p:txBody>
      </p:sp>
    </p:spTree>
    <p:extLst>
      <p:ext uri="{BB962C8B-B14F-4D97-AF65-F5344CB8AC3E}">
        <p14:creationId xmlns:p14="http://schemas.microsoft.com/office/powerpoint/2010/main" val="222947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2E714-791A-40EB-A346-2AE9011A0192}"/>
              </a:ext>
            </a:extLst>
          </p:cNvPr>
          <p:cNvSpPr>
            <a:spLocks noGrp="1"/>
          </p:cNvSpPr>
          <p:nvPr>
            <p:ph type="title"/>
          </p:nvPr>
        </p:nvSpPr>
        <p:spPr/>
        <p:txBody>
          <a:bodyPr/>
          <a:lstStyle/>
          <a:p>
            <a:r>
              <a:rPr lang="en-GB"/>
              <a:t>Matrix Transpose</a:t>
            </a:r>
          </a:p>
        </p:txBody>
      </p:sp>
      <p:sp>
        <p:nvSpPr>
          <p:cNvPr id="3" name="Content Placeholder 2">
            <a:extLst>
              <a:ext uri="{FF2B5EF4-FFF2-40B4-BE49-F238E27FC236}">
                <a16:creationId xmlns:a16="http://schemas.microsoft.com/office/drawing/2014/main" id="{3CE8D40F-1A82-4675-8E72-82B00CB24D11}"/>
              </a:ext>
            </a:extLst>
          </p:cNvPr>
          <p:cNvSpPr>
            <a:spLocks noGrp="1"/>
          </p:cNvSpPr>
          <p:nvPr>
            <p:ph idx="1"/>
          </p:nvPr>
        </p:nvSpPr>
        <p:spPr>
          <a:xfrm>
            <a:off x="707082" y="1395387"/>
            <a:ext cx="4157018" cy="2147159"/>
          </a:xfrm>
        </p:spPr>
        <p:txBody>
          <a:bodyPr>
            <a:normAutofit/>
          </a:bodyPr>
          <a:lstStyle/>
          <a:p>
            <a:r>
              <a:rPr lang="en-GB" sz="1600" dirty="0"/>
              <a:t>The transpose of a matrix is where the first </a:t>
            </a:r>
            <a:r>
              <a:rPr lang="en-GB" sz="1600" i="1" dirty="0"/>
              <a:t>row </a:t>
            </a:r>
            <a:r>
              <a:rPr lang="en-GB" sz="1600" dirty="0"/>
              <a:t>of the original matrix becomes the first </a:t>
            </a:r>
            <a:r>
              <a:rPr lang="en-GB" sz="1600" i="1" dirty="0"/>
              <a:t>column </a:t>
            </a:r>
            <a:r>
              <a:rPr lang="en-GB" sz="1600" dirty="0"/>
              <a:t>of the transposed matrix</a:t>
            </a:r>
          </a:p>
          <a:p>
            <a:r>
              <a:rPr lang="en-GB" sz="1600" dirty="0"/>
              <a:t>This is sometimes required to match the dimensions of matrices for calculations</a:t>
            </a:r>
          </a:p>
        </p:txBody>
      </p:sp>
      <p:graphicFrame>
        <p:nvGraphicFramePr>
          <p:cNvPr id="4" name="Table 4">
            <a:extLst>
              <a:ext uri="{FF2B5EF4-FFF2-40B4-BE49-F238E27FC236}">
                <a16:creationId xmlns:a16="http://schemas.microsoft.com/office/drawing/2014/main" id="{73460304-063F-4AE7-B618-573C4B65ED60}"/>
              </a:ext>
            </a:extLst>
          </p:cNvPr>
          <p:cNvGraphicFramePr>
            <a:graphicFrameLocks/>
          </p:cNvGraphicFramePr>
          <p:nvPr>
            <p:extLst>
              <p:ext uri="{D42A27DB-BD31-4B8C-83A1-F6EECF244321}">
                <p14:modId xmlns:p14="http://schemas.microsoft.com/office/powerpoint/2010/main" val="4195373183"/>
              </p:ext>
            </p:extLst>
          </p:nvPr>
        </p:nvGraphicFramePr>
        <p:xfrm>
          <a:off x="2698336" y="3582075"/>
          <a:ext cx="892472" cy="1608715"/>
        </p:xfrm>
        <a:graphic>
          <a:graphicData uri="http://schemas.openxmlformats.org/drawingml/2006/table">
            <a:tbl>
              <a:tblPr firstRow="1" bandRow="1">
                <a:tableStyleId>{5C22544A-7EE6-4342-B048-85BDC9FD1C3A}</a:tableStyleId>
              </a:tblPr>
              <a:tblGrid>
                <a:gridCol w="446236">
                  <a:extLst>
                    <a:ext uri="{9D8B030D-6E8A-4147-A177-3AD203B41FA5}">
                      <a16:colId xmlns:a16="http://schemas.microsoft.com/office/drawing/2014/main" val="4001165306"/>
                    </a:ext>
                  </a:extLst>
                </a:gridCol>
                <a:gridCol w="446236">
                  <a:extLst>
                    <a:ext uri="{9D8B030D-6E8A-4147-A177-3AD203B41FA5}">
                      <a16:colId xmlns:a16="http://schemas.microsoft.com/office/drawing/2014/main" val="3719912369"/>
                    </a:ext>
                  </a:extLst>
                </a:gridCol>
              </a:tblGrid>
              <a:tr h="321743">
                <a:tc>
                  <a:txBody>
                    <a:bodyPr/>
                    <a:lstStyle/>
                    <a:p>
                      <a:pPr algn="ctr"/>
                      <a:r>
                        <a:rPr lang="en-GB" sz="1400" b="0">
                          <a:solidFill>
                            <a:srgbClr val="FF0000"/>
                          </a:solidFill>
                        </a:rPr>
                        <a:t>1</a:t>
                      </a: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1400" b="0">
                          <a:solidFill>
                            <a:schemeClr val="bg2">
                              <a:lumMod val="50000"/>
                            </a:schemeClr>
                          </a:solidFill>
                        </a:rPr>
                        <a:t>1</a:t>
                      </a: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2677502"/>
                  </a:ext>
                </a:extLst>
              </a:tr>
              <a:tr h="321743">
                <a:tc>
                  <a:txBody>
                    <a:bodyPr/>
                    <a:lstStyle/>
                    <a:p>
                      <a:pPr algn="ctr"/>
                      <a:r>
                        <a:rPr lang="en-GB" sz="1400">
                          <a:solidFill>
                            <a:srgbClr val="FFC000"/>
                          </a:solidFill>
                        </a:rPr>
                        <a:t>5</a:t>
                      </a: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a:solidFill>
                            <a:schemeClr val="accent6">
                              <a:lumMod val="75000"/>
                            </a:schemeClr>
                          </a:solidFill>
                        </a:rPr>
                        <a:t>8</a:t>
                      </a: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4136320"/>
                  </a:ext>
                </a:extLst>
              </a:tr>
              <a:tr h="321743">
                <a:tc>
                  <a:txBody>
                    <a:bodyPr/>
                    <a:lstStyle/>
                    <a:p>
                      <a:pPr algn="ctr"/>
                      <a:r>
                        <a:rPr lang="en-GB" sz="1400">
                          <a:solidFill>
                            <a:srgbClr val="92D050"/>
                          </a:solidFill>
                        </a:rPr>
                        <a:t>-2</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a:solidFill>
                            <a:schemeClr val="accent1">
                              <a:lumMod val="75000"/>
                            </a:schemeClr>
                          </a:solidFill>
                        </a:rPr>
                        <a:t>3</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5116255"/>
                  </a:ext>
                </a:extLst>
              </a:tr>
              <a:tr h="321743">
                <a:tc>
                  <a:txBody>
                    <a:bodyPr/>
                    <a:lstStyle/>
                    <a:p>
                      <a:pPr algn="ctr"/>
                      <a:r>
                        <a:rPr lang="en-GB" sz="1400">
                          <a:solidFill>
                            <a:srgbClr val="00B0F0"/>
                          </a:solidFill>
                        </a:rPr>
                        <a:t>4</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a:solidFill>
                            <a:schemeClr val="accent4">
                              <a:lumMod val="75000"/>
                            </a:schemeClr>
                          </a:solidFill>
                        </a:rPr>
                        <a:t>0</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2640030"/>
                  </a:ext>
                </a:extLst>
              </a:tr>
              <a:tr h="321743">
                <a:tc>
                  <a:txBody>
                    <a:bodyPr/>
                    <a:lstStyle/>
                    <a:p>
                      <a:pPr algn="ctr"/>
                      <a:r>
                        <a:rPr lang="en-GB" sz="1400">
                          <a:solidFill>
                            <a:srgbClr val="7030A0"/>
                          </a:solidFill>
                        </a:rPr>
                        <a:t>1</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dirty="0">
                          <a:solidFill>
                            <a:srgbClr val="00B050"/>
                          </a:solidFill>
                        </a:rPr>
                        <a:t>-6</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2632985"/>
                  </a:ext>
                </a:extLst>
              </a:tr>
            </a:tbl>
          </a:graphicData>
        </a:graphic>
      </p:graphicFrame>
      <p:sp>
        <p:nvSpPr>
          <p:cNvPr id="5" name="Double Bracket 4">
            <a:extLst>
              <a:ext uri="{FF2B5EF4-FFF2-40B4-BE49-F238E27FC236}">
                <a16:creationId xmlns:a16="http://schemas.microsoft.com/office/drawing/2014/main" id="{51A9CB9A-C8AA-4E80-B668-67CF82D86FAF}"/>
              </a:ext>
            </a:extLst>
          </p:cNvPr>
          <p:cNvSpPr/>
          <p:nvPr/>
        </p:nvSpPr>
        <p:spPr>
          <a:xfrm>
            <a:off x="2744564" y="3562310"/>
            <a:ext cx="892472" cy="1608716"/>
          </a:xfrm>
          <a:prstGeom prst="bracketPair">
            <a:avLst/>
          </a:prstGeom>
          <a:ln/>
        </p:spPr>
        <p:style>
          <a:lnRef idx="2">
            <a:schemeClr val="dk1"/>
          </a:lnRef>
          <a:fillRef idx="0">
            <a:schemeClr val="dk1"/>
          </a:fillRef>
          <a:effectRef idx="1">
            <a:schemeClr val="dk1"/>
          </a:effectRef>
          <a:fontRef idx="minor">
            <a:schemeClr val="tx1"/>
          </a:fontRef>
        </p:style>
        <p:txBody>
          <a:bodyPr rtlCol="0" anchor="ctr"/>
          <a:lstStyle/>
          <a:p>
            <a:pPr algn="ctr"/>
            <a:endParaRPr lang="en-GB" sz="1350"/>
          </a:p>
        </p:txBody>
      </p:sp>
      <p:sp>
        <p:nvSpPr>
          <p:cNvPr id="6" name="TextBox 5">
            <a:extLst>
              <a:ext uri="{FF2B5EF4-FFF2-40B4-BE49-F238E27FC236}">
                <a16:creationId xmlns:a16="http://schemas.microsoft.com/office/drawing/2014/main" id="{FBD4D07F-5EA2-4966-9D6D-5B43F073C151}"/>
              </a:ext>
            </a:extLst>
          </p:cNvPr>
          <p:cNvSpPr txBox="1"/>
          <p:nvPr/>
        </p:nvSpPr>
        <p:spPr>
          <a:xfrm>
            <a:off x="1632935" y="4063266"/>
            <a:ext cx="775389" cy="369332"/>
          </a:xfrm>
          <a:prstGeom prst="rect">
            <a:avLst/>
          </a:prstGeom>
          <a:noFill/>
        </p:spPr>
        <p:txBody>
          <a:bodyPr wrap="square" rtlCol="0">
            <a:spAutoFit/>
          </a:bodyPr>
          <a:lstStyle/>
          <a:p>
            <a:r>
              <a:rPr lang="en-GB" dirty="0"/>
              <a:t>B =</a:t>
            </a:r>
            <a:r>
              <a:rPr lang="en-GB" sz="1350" dirty="0"/>
              <a:t> </a:t>
            </a:r>
          </a:p>
        </p:txBody>
      </p:sp>
      <p:graphicFrame>
        <p:nvGraphicFramePr>
          <p:cNvPr id="7" name="Table 4">
            <a:extLst>
              <a:ext uri="{FF2B5EF4-FFF2-40B4-BE49-F238E27FC236}">
                <a16:creationId xmlns:a16="http://schemas.microsoft.com/office/drawing/2014/main" id="{DEC2C191-478B-45DF-B187-4F56C81BED81}"/>
              </a:ext>
            </a:extLst>
          </p:cNvPr>
          <p:cNvGraphicFramePr>
            <a:graphicFrameLocks/>
          </p:cNvGraphicFramePr>
          <p:nvPr>
            <p:extLst>
              <p:ext uri="{D42A27DB-BD31-4B8C-83A1-F6EECF244321}">
                <p14:modId xmlns:p14="http://schemas.microsoft.com/office/powerpoint/2010/main" val="2670769255"/>
              </p:ext>
            </p:extLst>
          </p:nvPr>
        </p:nvGraphicFramePr>
        <p:xfrm>
          <a:off x="1893414" y="5506958"/>
          <a:ext cx="2346750" cy="643486"/>
        </p:xfrm>
        <a:graphic>
          <a:graphicData uri="http://schemas.openxmlformats.org/drawingml/2006/table">
            <a:tbl>
              <a:tblPr firstRow="1" bandRow="1">
                <a:tableStyleId>{5C22544A-7EE6-4342-B048-85BDC9FD1C3A}</a:tableStyleId>
              </a:tblPr>
              <a:tblGrid>
                <a:gridCol w="469350">
                  <a:extLst>
                    <a:ext uri="{9D8B030D-6E8A-4147-A177-3AD203B41FA5}">
                      <a16:colId xmlns:a16="http://schemas.microsoft.com/office/drawing/2014/main" val="4001165306"/>
                    </a:ext>
                  </a:extLst>
                </a:gridCol>
                <a:gridCol w="469350">
                  <a:extLst>
                    <a:ext uri="{9D8B030D-6E8A-4147-A177-3AD203B41FA5}">
                      <a16:colId xmlns:a16="http://schemas.microsoft.com/office/drawing/2014/main" val="764922653"/>
                    </a:ext>
                  </a:extLst>
                </a:gridCol>
                <a:gridCol w="469350">
                  <a:extLst>
                    <a:ext uri="{9D8B030D-6E8A-4147-A177-3AD203B41FA5}">
                      <a16:colId xmlns:a16="http://schemas.microsoft.com/office/drawing/2014/main" val="35934956"/>
                    </a:ext>
                  </a:extLst>
                </a:gridCol>
                <a:gridCol w="469350">
                  <a:extLst>
                    <a:ext uri="{9D8B030D-6E8A-4147-A177-3AD203B41FA5}">
                      <a16:colId xmlns:a16="http://schemas.microsoft.com/office/drawing/2014/main" val="476197297"/>
                    </a:ext>
                  </a:extLst>
                </a:gridCol>
                <a:gridCol w="469350">
                  <a:extLst>
                    <a:ext uri="{9D8B030D-6E8A-4147-A177-3AD203B41FA5}">
                      <a16:colId xmlns:a16="http://schemas.microsoft.com/office/drawing/2014/main" val="3719912369"/>
                    </a:ext>
                  </a:extLst>
                </a:gridCol>
              </a:tblGrid>
              <a:tr h="321743">
                <a:tc>
                  <a:txBody>
                    <a:bodyPr/>
                    <a:lstStyle/>
                    <a:p>
                      <a:pPr algn="ctr"/>
                      <a:r>
                        <a:rPr lang="en-GB" sz="1400" b="0">
                          <a:solidFill>
                            <a:srgbClr val="FF0000"/>
                          </a:solidFill>
                        </a:rPr>
                        <a:t>1</a:t>
                      </a: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a:solidFill>
                            <a:srgbClr val="FFC000"/>
                          </a:solidFill>
                        </a:rPr>
                        <a:t>5</a:t>
                      </a: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a:solidFill>
                            <a:srgbClr val="92D050"/>
                          </a:solidFill>
                        </a:rPr>
                        <a:t>-2</a:t>
                      </a: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a:solidFill>
                            <a:srgbClr val="00B0F0"/>
                          </a:solidFill>
                        </a:rPr>
                        <a:t>4</a:t>
                      </a: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a:solidFill>
                            <a:srgbClr val="7030A0"/>
                          </a:solidFill>
                        </a:rPr>
                        <a:t>1</a:t>
                      </a: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2677502"/>
                  </a:ext>
                </a:extLst>
              </a:tr>
              <a:tr h="3217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a:solidFill>
                            <a:schemeClr val="bg2">
                              <a:lumMod val="50000"/>
                            </a:schemeClr>
                          </a:solidFill>
                        </a:rPr>
                        <a:t>1</a:t>
                      </a: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chemeClr val="accent6">
                              <a:lumMod val="75000"/>
                            </a:schemeClr>
                          </a:solidFill>
                        </a:rPr>
                        <a:t>8</a:t>
                      </a: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chemeClr val="accent1">
                              <a:lumMod val="75000"/>
                            </a:schemeClr>
                          </a:solidFill>
                        </a:rPr>
                        <a:t>3</a:t>
                      </a: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chemeClr val="accent4">
                              <a:lumMod val="75000"/>
                            </a:schemeClr>
                          </a:solidFill>
                        </a:rPr>
                        <a:t>0</a:t>
                      </a: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rgbClr val="00B050"/>
                          </a:solidFill>
                        </a:rPr>
                        <a:t>-6</a:t>
                      </a: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4136320"/>
                  </a:ext>
                </a:extLst>
              </a:tr>
            </a:tbl>
          </a:graphicData>
        </a:graphic>
      </p:graphicFrame>
      <p:sp>
        <p:nvSpPr>
          <p:cNvPr id="8" name="Double Bracket 7">
            <a:extLst>
              <a:ext uri="{FF2B5EF4-FFF2-40B4-BE49-F238E27FC236}">
                <a16:creationId xmlns:a16="http://schemas.microsoft.com/office/drawing/2014/main" id="{1E333409-5FAE-4896-ACE9-8760DEA0C10D}"/>
              </a:ext>
            </a:extLst>
          </p:cNvPr>
          <p:cNvSpPr/>
          <p:nvPr/>
        </p:nvSpPr>
        <p:spPr>
          <a:xfrm>
            <a:off x="1893414" y="5506958"/>
            <a:ext cx="2346750" cy="643487"/>
          </a:xfrm>
          <a:prstGeom prst="bracketPair">
            <a:avLst/>
          </a:prstGeom>
          <a:ln/>
        </p:spPr>
        <p:style>
          <a:lnRef idx="2">
            <a:schemeClr val="dk1"/>
          </a:lnRef>
          <a:fillRef idx="0">
            <a:schemeClr val="dk1"/>
          </a:fillRef>
          <a:effectRef idx="1">
            <a:schemeClr val="dk1"/>
          </a:effectRef>
          <a:fontRef idx="minor">
            <a:schemeClr val="tx1"/>
          </a:fontRef>
        </p:style>
        <p:txBody>
          <a:bodyPr rtlCol="0" anchor="ctr"/>
          <a:lstStyle/>
          <a:p>
            <a:pPr algn="ctr"/>
            <a:endParaRPr lang="en-GB" sz="1350"/>
          </a:p>
        </p:txBody>
      </p:sp>
      <p:sp>
        <p:nvSpPr>
          <p:cNvPr id="9" name="TextBox 8">
            <a:extLst>
              <a:ext uri="{FF2B5EF4-FFF2-40B4-BE49-F238E27FC236}">
                <a16:creationId xmlns:a16="http://schemas.microsoft.com/office/drawing/2014/main" id="{58DCA362-2C92-4C19-8918-162C6D89A14E}"/>
              </a:ext>
            </a:extLst>
          </p:cNvPr>
          <p:cNvSpPr txBox="1"/>
          <p:nvPr/>
        </p:nvSpPr>
        <p:spPr>
          <a:xfrm>
            <a:off x="947940" y="5593115"/>
            <a:ext cx="752290" cy="369332"/>
          </a:xfrm>
          <a:prstGeom prst="rect">
            <a:avLst/>
          </a:prstGeom>
          <a:noFill/>
        </p:spPr>
        <p:txBody>
          <a:bodyPr wrap="square" rtlCol="0">
            <a:spAutoFit/>
          </a:bodyPr>
          <a:lstStyle/>
          <a:p>
            <a:r>
              <a:rPr lang="en-GB" dirty="0"/>
              <a:t>B</a:t>
            </a:r>
            <a:r>
              <a:rPr lang="en-GB" baseline="30000" dirty="0"/>
              <a:t>T</a:t>
            </a:r>
            <a:r>
              <a:rPr lang="en-GB" dirty="0"/>
              <a:t> =</a:t>
            </a:r>
            <a:r>
              <a:rPr lang="en-GB" sz="1350" dirty="0"/>
              <a:t> </a:t>
            </a:r>
          </a:p>
        </p:txBody>
      </p:sp>
      <p:pic>
        <p:nvPicPr>
          <p:cNvPr id="11" name="Picture 10">
            <a:extLst>
              <a:ext uri="{FF2B5EF4-FFF2-40B4-BE49-F238E27FC236}">
                <a16:creationId xmlns:a16="http://schemas.microsoft.com/office/drawing/2014/main" id="{756A30E1-4617-45A8-8466-B43F50B42195}"/>
              </a:ext>
            </a:extLst>
          </p:cNvPr>
          <p:cNvPicPr>
            <a:picLocks noChangeAspect="1"/>
          </p:cNvPicPr>
          <p:nvPr/>
        </p:nvPicPr>
        <p:blipFill rotWithShape="1">
          <a:blip r:embed="rId2"/>
          <a:srcRect l="50480" t="73885" r="41948" b="7723"/>
          <a:stretch/>
        </p:blipFill>
        <p:spPr>
          <a:xfrm>
            <a:off x="5035065" y="3770274"/>
            <a:ext cx="3308835" cy="2260386"/>
          </a:xfrm>
          <a:prstGeom prst="rect">
            <a:avLst/>
          </a:prstGeom>
          <a:ln/>
        </p:spPr>
        <p:style>
          <a:lnRef idx="2">
            <a:schemeClr val="accent1"/>
          </a:lnRef>
          <a:fillRef idx="1">
            <a:schemeClr val="lt1"/>
          </a:fillRef>
          <a:effectRef idx="0">
            <a:schemeClr val="accent1"/>
          </a:effectRef>
          <a:fontRef idx="minor">
            <a:schemeClr val="dk1"/>
          </a:fontRef>
        </p:style>
      </p:pic>
      <p:sp>
        <p:nvSpPr>
          <p:cNvPr id="12" name="TextBox 11">
            <a:extLst>
              <a:ext uri="{FF2B5EF4-FFF2-40B4-BE49-F238E27FC236}">
                <a16:creationId xmlns:a16="http://schemas.microsoft.com/office/drawing/2014/main" id="{71741811-A409-CB41-81B5-D123B368F8D0}"/>
              </a:ext>
            </a:extLst>
          </p:cNvPr>
          <p:cNvSpPr txBox="1"/>
          <p:nvPr/>
        </p:nvSpPr>
        <p:spPr>
          <a:xfrm>
            <a:off x="5035065" y="3212743"/>
            <a:ext cx="3308836" cy="369332"/>
          </a:xfrm>
          <a:prstGeom prst="rect">
            <a:avLst/>
          </a:prstGeom>
          <a:noFill/>
          <a:ln>
            <a:solidFill>
              <a:schemeClr val="accent1"/>
            </a:solidFill>
          </a:ln>
        </p:spPr>
        <p:txBody>
          <a:bodyPr wrap="square" rtlCol="0">
            <a:spAutoFit/>
          </a:bodyPr>
          <a:lstStyle/>
          <a:p>
            <a:r>
              <a:rPr lang="en-US" dirty="0"/>
              <a:t>In R</a:t>
            </a:r>
          </a:p>
        </p:txBody>
      </p:sp>
    </p:spTree>
    <p:extLst>
      <p:ext uri="{BB962C8B-B14F-4D97-AF65-F5344CB8AC3E}">
        <p14:creationId xmlns:p14="http://schemas.microsoft.com/office/powerpoint/2010/main" val="26663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231C4-751D-FF46-A08A-C1A4849F658F}"/>
              </a:ext>
            </a:extLst>
          </p:cNvPr>
          <p:cNvSpPr>
            <a:spLocks noGrp="1"/>
          </p:cNvSpPr>
          <p:nvPr>
            <p:ph type="title"/>
          </p:nvPr>
        </p:nvSpPr>
        <p:spPr>
          <a:xfrm>
            <a:off x="840432" y="274638"/>
            <a:ext cx="8191500" cy="1143000"/>
          </a:xfrm>
        </p:spPr>
        <p:txBody>
          <a:bodyPr/>
          <a:lstStyle/>
          <a:p>
            <a:r>
              <a:rPr lang="en-US" sz="2800" b="1" dirty="0"/>
              <a:t>Why matrix algebra in decision analysis? </a:t>
            </a:r>
          </a:p>
        </p:txBody>
      </p:sp>
      <p:pic>
        <p:nvPicPr>
          <p:cNvPr id="56" name="Picture 55">
            <a:extLst>
              <a:ext uri="{FF2B5EF4-FFF2-40B4-BE49-F238E27FC236}">
                <a16:creationId xmlns:a16="http://schemas.microsoft.com/office/drawing/2014/main" id="{AFB205E9-0FB8-2947-9FD7-A3CE90E3A7A3}"/>
              </a:ext>
            </a:extLst>
          </p:cNvPr>
          <p:cNvPicPr>
            <a:picLocks noChangeAspect="1"/>
          </p:cNvPicPr>
          <p:nvPr/>
        </p:nvPicPr>
        <p:blipFill>
          <a:blip r:embed="rId2"/>
          <a:stretch>
            <a:fillRect/>
          </a:stretch>
        </p:blipFill>
        <p:spPr>
          <a:xfrm>
            <a:off x="952500" y="2744169"/>
            <a:ext cx="3714393" cy="3205162"/>
          </a:xfrm>
          <a:prstGeom prst="rect">
            <a:avLst/>
          </a:prstGeom>
        </p:spPr>
      </p:pic>
      <p:grpSp>
        <p:nvGrpSpPr>
          <p:cNvPr id="58" name="Group 57">
            <a:extLst>
              <a:ext uri="{FF2B5EF4-FFF2-40B4-BE49-F238E27FC236}">
                <a16:creationId xmlns:a16="http://schemas.microsoft.com/office/drawing/2014/main" id="{D5801FF6-8AED-DF49-BE20-00B4C803B4F3}"/>
              </a:ext>
            </a:extLst>
          </p:cNvPr>
          <p:cNvGrpSpPr/>
          <p:nvPr/>
        </p:nvGrpSpPr>
        <p:grpSpPr>
          <a:xfrm>
            <a:off x="5241700" y="3039835"/>
            <a:ext cx="3559399" cy="1959187"/>
            <a:chOff x="2368023" y="2307251"/>
            <a:chExt cx="4950756" cy="3351655"/>
          </a:xfrm>
        </p:grpSpPr>
        <p:sp>
          <p:nvSpPr>
            <p:cNvPr id="62" name="Shape 646">
              <a:extLst>
                <a:ext uri="{FF2B5EF4-FFF2-40B4-BE49-F238E27FC236}">
                  <a16:creationId xmlns:a16="http://schemas.microsoft.com/office/drawing/2014/main" id="{64C3485B-ED7F-CC45-B4C4-60682931A400}"/>
                </a:ext>
              </a:extLst>
            </p:cNvPr>
            <p:cNvSpPr/>
            <p:nvPr/>
          </p:nvSpPr>
          <p:spPr>
            <a:xfrm>
              <a:off x="2368023" y="2313601"/>
              <a:ext cx="1828800" cy="1371600"/>
            </a:xfrm>
            <a:prstGeom prst="ellipse">
              <a:avLst/>
            </a:prstGeom>
            <a:solidFill>
              <a:schemeClr val="bg2"/>
            </a:solidFill>
            <a:ln w="25400" cap="flat" cmpd="sng">
              <a:solidFill>
                <a:schemeClr val="tx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rgbClr val="3F3F3F"/>
                  </a:solidFill>
                  <a:latin typeface="Calibri"/>
                  <a:ea typeface="Calibri"/>
                  <a:cs typeface="Calibri"/>
                  <a:sym typeface="Calibri"/>
                </a:rPr>
                <a:t>Healthy</a:t>
              </a:r>
              <a:r>
                <a:rPr lang="nl-NL" b="1" dirty="0">
                  <a:solidFill>
                    <a:srgbClr val="3F3F3F"/>
                  </a:solidFill>
                  <a:latin typeface="Calibri"/>
                  <a:ea typeface="Calibri"/>
                  <a:cs typeface="Calibri"/>
                  <a:sym typeface="Calibri"/>
                </a:rPr>
                <a:t> (H)</a:t>
              </a:r>
              <a:endParaRPr b="1" dirty="0">
                <a:solidFill>
                  <a:srgbClr val="3F3F3F"/>
                </a:solidFill>
                <a:latin typeface="Calibri"/>
                <a:ea typeface="Calibri"/>
                <a:cs typeface="Calibri"/>
                <a:sym typeface="Calibri"/>
              </a:endParaRPr>
            </a:p>
          </p:txBody>
        </p:sp>
        <p:sp>
          <p:nvSpPr>
            <p:cNvPr id="63" name="Shape 646">
              <a:extLst>
                <a:ext uri="{FF2B5EF4-FFF2-40B4-BE49-F238E27FC236}">
                  <a16:creationId xmlns:a16="http://schemas.microsoft.com/office/drawing/2014/main" id="{9D82A9E9-0CB7-B444-A09D-EDDD60B74E75}"/>
                </a:ext>
              </a:extLst>
            </p:cNvPr>
            <p:cNvSpPr/>
            <p:nvPr/>
          </p:nvSpPr>
          <p:spPr>
            <a:xfrm>
              <a:off x="5489979" y="2313601"/>
              <a:ext cx="1828800" cy="1371600"/>
            </a:xfrm>
            <a:prstGeom prst="ellipse">
              <a:avLst/>
            </a:prstGeom>
            <a:solidFill>
              <a:schemeClr val="bg2"/>
            </a:solidFill>
            <a:ln w="25400" cap="flat" cmpd="sng">
              <a:solidFill>
                <a:schemeClr val="tx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b="1" dirty="0">
                  <a:solidFill>
                    <a:srgbClr val="3F3F3F"/>
                  </a:solidFill>
                  <a:latin typeface="Calibri"/>
                  <a:ea typeface="Calibri"/>
                  <a:cs typeface="Calibri"/>
                  <a:sym typeface="Calibri"/>
                </a:rPr>
                <a:t>Sick (S)</a:t>
              </a:r>
              <a:endParaRPr b="1" dirty="0">
                <a:solidFill>
                  <a:srgbClr val="3F3F3F"/>
                </a:solidFill>
                <a:latin typeface="Calibri"/>
                <a:ea typeface="Calibri"/>
                <a:cs typeface="Calibri"/>
                <a:sym typeface="Calibri"/>
              </a:endParaRPr>
            </a:p>
          </p:txBody>
        </p:sp>
        <p:sp>
          <p:nvSpPr>
            <p:cNvPr id="64" name="Shape 646">
              <a:extLst>
                <a:ext uri="{FF2B5EF4-FFF2-40B4-BE49-F238E27FC236}">
                  <a16:creationId xmlns:a16="http://schemas.microsoft.com/office/drawing/2014/main" id="{84D4981D-6E1C-9A47-827C-67874FF1ADD7}"/>
                </a:ext>
              </a:extLst>
            </p:cNvPr>
            <p:cNvSpPr/>
            <p:nvPr/>
          </p:nvSpPr>
          <p:spPr>
            <a:xfrm>
              <a:off x="3918368" y="4287306"/>
              <a:ext cx="1828800" cy="1371600"/>
            </a:xfrm>
            <a:prstGeom prst="ellipse">
              <a:avLst/>
            </a:prstGeom>
            <a:solidFill>
              <a:schemeClr val="bg2"/>
            </a:solidFill>
            <a:ln w="25400" cap="flat" cmpd="sng">
              <a:solidFill>
                <a:schemeClr val="tx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b="1" dirty="0">
                  <a:solidFill>
                    <a:srgbClr val="3F3F3F"/>
                  </a:solidFill>
                  <a:latin typeface="Calibri"/>
                  <a:ea typeface="Calibri"/>
                  <a:cs typeface="Calibri"/>
                  <a:sym typeface="Calibri"/>
                </a:rPr>
                <a:t>Dead</a:t>
              </a:r>
              <a:r>
                <a:rPr lang="nl-NL" sz="1600" b="1" dirty="0">
                  <a:solidFill>
                    <a:srgbClr val="3F3F3F"/>
                  </a:solidFill>
                  <a:latin typeface="Calibri"/>
                  <a:ea typeface="Calibri"/>
                  <a:cs typeface="Calibri"/>
                  <a:sym typeface="Calibri"/>
                </a:rPr>
                <a:t> (D)</a:t>
              </a:r>
              <a:endParaRPr sz="1600" b="1" dirty="0">
                <a:solidFill>
                  <a:srgbClr val="3F3F3F"/>
                </a:solidFill>
                <a:latin typeface="Calibri"/>
                <a:ea typeface="Calibri"/>
                <a:cs typeface="Calibri"/>
                <a:sym typeface="Calibri"/>
              </a:endParaRPr>
            </a:p>
          </p:txBody>
        </p:sp>
        <p:cxnSp>
          <p:nvCxnSpPr>
            <p:cNvPr id="65" name="Shape 651">
              <a:extLst>
                <a:ext uri="{FF2B5EF4-FFF2-40B4-BE49-F238E27FC236}">
                  <a16:creationId xmlns:a16="http://schemas.microsoft.com/office/drawing/2014/main" id="{88F33810-6F6B-284D-97DA-CF438D04E5AB}"/>
                </a:ext>
              </a:extLst>
            </p:cNvPr>
            <p:cNvCxnSpPr>
              <a:stCxn id="62" idx="0"/>
              <a:endCxn id="63" idx="0"/>
            </p:cNvCxnSpPr>
            <p:nvPr/>
          </p:nvCxnSpPr>
          <p:spPr>
            <a:xfrm rot="5400000" flipH="1" flipV="1">
              <a:off x="4843401" y="752623"/>
              <a:ext cx="12700" cy="3121956"/>
            </a:xfrm>
            <a:prstGeom prst="curvedConnector3">
              <a:avLst>
                <a:gd name="adj1" fmla="val 2637213"/>
              </a:avLst>
            </a:prstGeom>
            <a:noFill/>
            <a:ln w="25400" cap="flat" cmpd="sng">
              <a:solidFill>
                <a:srgbClr val="3F3F3F"/>
              </a:solidFill>
              <a:prstDash val="solid"/>
              <a:round/>
              <a:headEnd type="none" w="sm" len="sm"/>
              <a:tailEnd type="triangle" w="lg" len="lg"/>
            </a:ln>
          </p:spPr>
        </p:cxnSp>
        <p:cxnSp>
          <p:nvCxnSpPr>
            <p:cNvPr id="66" name="Shape 651">
              <a:extLst>
                <a:ext uri="{FF2B5EF4-FFF2-40B4-BE49-F238E27FC236}">
                  <a16:creationId xmlns:a16="http://schemas.microsoft.com/office/drawing/2014/main" id="{4AD595BE-EF2F-CB43-A554-933DA7B77068}"/>
                </a:ext>
              </a:extLst>
            </p:cNvPr>
            <p:cNvCxnSpPr>
              <a:stCxn id="62" idx="2"/>
              <a:endCxn id="62" idx="1"/>
            </p:cNvCxnSpPr>
            <p:nvPr/>
          </p:nvCxnSpPr>
          <p:spPr>
            <a:xfrm rot="10800000" flipH="1">
              <a:off x="2368023" y="2514467"/>
              <a:ext cx="267822" cy="484934"/>
            </a:xfrm>
            <a:prstGeom prst="curvedConnector4">
              <a:avLst>
                <a:gd name="adj1" fmla="val -85355"/>
                <a:gd name="adj2" fmla="val 188562"/>
              </a:avLst>
            </a:prstGeom>
            <a:noFill/>
            <a:ln w="25400" cap="flat" cmpd="sng">
              <a:solidFill>
                <a:srgbClr val="3F3F3F"/>
              </a:solidFill>
              <a:prstDash val="solid"/>
              <a:round/>
              <a:headEnd type="none" w="sm" len="sm"/>
              <a:tailEnd type="triangle" w="lg" len="lg"/>
            </a:ln>
          </p:spPr>
        </p:cxnSp>
        <p:cxnSp>
          <p:nvCxnSpPr>
            <p:cNvPr id="67" name="Shape 651">
              <a:extLst>
                <a:ext uri="{FF2B5EF4-FFF2-40B4-BE49-F238E27FC236}">
                  <a16:creationId xmlns:a16="http://schemas.microsoft.com/office/drawing/2014/main" id="{41D065A7-2942-E04A-A9C5-CEC6B8780152}"/>
                </a:ext>
              </a:extLst>
            </p:cNvPr>
            <p:cNvCxnSpPr>
              <a:stCxn id="63" idx="6"/>
              <a:endCxn id="63" idx="7"/>
            </p:cNvCxnSpPr>
            <p:nvPr/>
          </p:nvCxnSpPr>
          <p:spPr>
            <a:xfrm flipH="1" flipV="1">
              <a:off x="7050957" y="2514467"/>
              <a:ext cx="267822" cy="484934"/>
            </a:xfrm>
            <a:prstGeom prst="curvedConnector4">
              <a:avLst>
                <a:gd name="adj1" fmla="val -85355"/>
                <a:gd name="adj2" fmla="val 188562"/>
              </a:avLst>
            </a:prstGeom>
            <a:noFill/>
            <a:ln w="25400" cap="flat" cmpd="sng">
              <a:solidFill>
                <a:srgbClr val="3F3F3F"/>
              </a:solidFill>
              <a:prstDash val="solid"/>
              <a:round/>
              <a:headEnd type="none" w="sm" len="sm"/>
              <a:tailEnd type="triangle" w="lg" len="lg"/>
            </a:ln>
          </p:spPr>
        </p:cxnSp>
        <p:cxnSp>
          <p:nvCxnSpPr>
            <p:cNvPr id="68" name="Shape 651">
              <a:extLst>
                <a:ext uri="{FF2B5EF4-FFF2-40B4-BE49-F238E27FC236}">
                  <a16:creationId xmlns:a16="http://schemas.microsoft.com/office/drawing/2014/main" id="{410DACE5-2695-144D-A9C9-D6BBDD490DCD}"/>
                </a:ext>
              </a:extLst>
            </p:cNvPr>
            <p:cNvCxnSpPr>
              <a:stCxn id="64" idx="2"/>
              <a:endCxn id="64" idx="3"/>
            </p:cNvCxnSpPr>
            <p:nvPr/>
          </p:nvCxnSpPr>
          <p:spPr>
            <a:xfrm rot="10800000" flipH="1" flipV="1">
              <a:off x="3918368" y="4973106"/>
              <a:ext cx="267822" cy="484934"/>
            </a:xfrm>
            <a:prstGeom prst="curvedConnector4">
              <a:avLst>
                <a:gd name="adj1" fmla="val -85355"/>
                <a:gd name="adj2" fmla="val 188562"/>
              </a:avLst>
            </a:prstGeom>
            <a:noFill/>
            <a:ln w="25400" cap="flat" cmpd="sng">
              <a:solidFill>
                <a:srgbClr val="3F3F3F"/>
              </a:solidFill>
              <a:prstDash val="solid"/>
              <a:round/>
              <a:headEnd type="none" w="sm" len="sm"/>
              <a:tailEnd type="triangle" w="lg" len="lg"/>
            </a:ln>
          </p:spPr>
        </p:cxnSp>
        <p:cxnSp>
          <p:nvCxnSpPr>
            <p:cNvPr id="69" name="Shape 651">
              <a:extLst>
                <a:ext uri="{FF2B5EF4-FFF2-40B4-BE49-F238E27FC236}">
                  <a16:creationId xmlns:a16="http://schemas.microsoft.com/office/drawing/2014/main" id="{A08B490E-CD72-5946-882C-3D386519E746}"/>
                </a:ext>
              </a:extLst>
            </p:cNvPr>
            <p:cNvCxnSpPr>
              <a:stCxn id="62" idx="4"/>
              <a:endCxn id="64" idx="1"/>
            </p:cNvCxnSpPr>
            <p:nvPr/>
          </p:nvCxnSpPr>
          <p:spPr>
            <a:xfrm>
              <a:off x="3282423" y="3685201"/>
              <a:ext cx="903767" cy="802971"/>
            </a:xfrm>
            <a:prstGeom prst="straightConnector1">
              <a:avLst/>
            </a:prstGeom>
            <a:noFill/>
            <a:ln w="25400" cap="flat" cmpd="sng">
              <a:solidFill>
                <a:srgbClr val="3F3F3F"/>
              </a:solidFill>
              <a:prstDash val="solid"/>
              <a:round/>
              <a:headEnd type="none" w="sm" len="sm"/>
              <a:tailEnd type="triangle" w="lg" len="lg"/>
            </a:ln>
          </p:spPr>
        </p:cxnSp>
        <p:cxnSp>
          <p:nvCxnSpPr>
            <p:cNvPr id="70" name="Shape 651">
              <a:extLst>
                <a:ext uri="{FF2B5EF4-FFF2-40B4-BE49-F238E27FC236}">
                  <a16:creationId xmlns:a16="http://schemas.microsoft.com/office/drawing/2014/main" id="{EEF7D015-AF71-3F43-9FE1-A890F61327B9}"/>
                </a:ext>
              </a:extLst>
            </p:cNvPr>
            <p:cNvCxnSpPr>
              <a:stCxn id="63" idx="4"/>
              <a:endCxn id="64" idx="7"/>
            </p:cNvCxnSpPr>
            <p:nvPr/>
          </p:nvCxnSpPr>
          <p:spPr>
            <a:xfrm flipH="1">
              <a:off x="5479346" y="3685201"/>
              <a:ext cx="925033" cy="802971"/>
            </a:xfrm>
            <a:prstGeom prst="straightConnector1">
              <a:avLst/>
            </a:prstGeom>
            <a:noFill/>
            <a:ln w="25400" cap="flat" cmpd="sng">
              <a:solidFill>
                <a:srgbClr val="3F3F3F"/>
              </a:solidFill>
              <a:prstDash val="solid"/>
              <a:round/>
              <a:headEnd type="none" w="sm" len="sm"/>
              <a:tailEnd type="triangle" w="lg" len="lg"/>
            </a:ln>
          </p:spPr>
        </p:cxnSp>
      </p:grpSp>
      <p:sp>
        <p:nvSpPr>
          <p:cNvPr id="82" name="TextBox 81">
            <a:extLst>
              <a:ext uri="{FF2B5EF4-FFF2-40B4-BE49-F238E27FC236}">
                <a16:creationId xmlns:a16="http://schemas.microsoft.com/office/drawing/2014/main" id="{33550CFA-3142-D249-9EA2-43EED2D92D5F}"/>
              </a:ext>
            </a:extLst>
          </p:cNvPr>
          <p:cNvSpPr txBox="1"/>
          <p:nvPr/>
        </p:nvSpPr>
        <p:spPr>
          <a:xfrm>
            <a:off x="4778960" y="5364555"/>
            <a:ext cx="4365040" cy="1169551"/>
          </a:xfrm>
          <a:prstGeom prst="rect">
            <a:avLst/>
          </a:prstGeom>
          <a:solidFill>
            <a:schemeClr val="bg1"/>
          </a:solidFill>
        </p:spPr>
        <p:txBody>
          <a:bodyPr wrap="square" rtlCol="0">
            <a:spAutoFit/>
          </a:bodyPr>
          <a:lstStyle/>
          <a:p>
            <a:r>
              <a:rPr lang="en-US" sz="1400" dirty="0">
                <a:latin typeface="Calibri" panose="020F0502020204030204" pitchFamily="34" charset="0"/>
              </a:rPr>
              <a:t>Estimation of proportion of a cohort in a specific health states also involves multiplication and addition.</a:t>
            </a:r>
          </a:p>
          <a:p>
            <a:r>
              <a:rPr lang="en-US" sz="1400" dirty="0">
                <a:latin typeface="Calibri" panose="020F0502020204030204" pitchFamily="34" charset="0"/>
              </a:rPr>
              <a:t># people in sick = </a:t>
            </a:r>
            <a:endParaRPr lang="en-US" sz="1400" i="1" dirty="0">
              <a:latin typeface="Calibri" panose="020F0502020204030204" pitchFamily="34" charset="0"/>
            </a:endParaRPr>
          </a:p>
          <a:p>
            <a:r>
              <a:rPr lang="en-US" sz="1400" i="1" dirty="0">
                <a:latin typeface="Calibri" panose="020F0502020204030204" pitchFamily="34" charset="0"/>
              </a:rPr>
              <a:t>(</a:t>
            </a:r>
            <a:r>
              <a:rPr lang="en-US" sz="1400" i="1" dirty="0" err="1">
                <a:latin typeface="Calibri" panose="020F0502020204030204" pitchFamily="34" charset="0"/>
              </a:rPr>
              <a:t>p</a:t>
            </a:r>
            <a:r>
              <a:rPr lang="en-US" sz="1400" i="1" baseline="-25000" dirty="0" err="1">
                <a:latin typeface="Calibri" panose="020F0502020204030204" pitchFamily="34" charset="0"/>
              </a:rPr>
              <a:t>Sick,Sick</a:t>
            </a:r>
            <a:r>
              <a:rPr lang="en-US" sz="1400" i="1" dirty="0">
                <a:latin typeface="Calibri" panose="020F0502020204030204" pitchFamily="34" charset="0"/>
              </a:rPr>
              <a:t> </a:t>
            </a:r>
            <a:r>
              <a:rPr lang="en-US" sz="1400" dirty="0">
                <a:latin typeface="Calibri" panose="020F0502020204030204" pitchFamily="34" charset="0"/>
              </a:rPr>
              <a:t>)*</a:t>
            </a:r>
            <a:r>
              <a:rPr lang="en-US" sz="1400" dirty="0" err="1">
                <a:latin typeface="Calibri" panose="020F0502020204030204" pitchFamily="34" charset="0"/>
              </a:rPr>
              <a:t>Pr</a:t>
            </a:r>
            <a:r>
              <a:rPr lang="en-US" sz="1400" dirty="0">
                <a:latin typeface="Calibri" panose="020F0502020204030204" pitchFamily="34" charset="0"/>
              </a:rPr>
              <a:t>(</a:t>
            </a:r>
            <a:r>
              <a:rPr lang="en-US" sz="1400" i="1" dirty="0">
                <a:latin typeface="Calibri" panose="020F0502020204030204" pitchFamily="34" charset="0"/>
              </a:rPr>
              <a:t>Sick</a:t>
            </a:r>
            <a:r>
              <a:rPr lang="en-US" sz="1400" dirty="0">
                <a:latin typeface="Calibri" panose="020F0502020204030204" pitchFamily="34" charset="0"/>
              </a:rPr>
              <a:t>) +  </a:t>
            </a:r>
            <a:r>
              <a:rPr lang="en-US" sz="1400" i="1" dirty="0">
                <a:latin typeface="Calibri" panose="020F0502020204030204" pitchFamily="34" charset="0"/>
              </a:rPr>
              <a:t>(</a:t>
            </a:r>
            <a:r>
              <a:rPr lang="en-US" sz="1400" i="1" dirty="0" err="1">
                <a:latin typeface="Calibri" panose="020F0502020204030204" pitchFamily="34" charset="0"/>
              </a:rPr>
              <a:t>p</a:t>
            </a:r>
            <a:r>
              <a:rPr lang="en-US" sz="1400" i="1" baseline="-25000" dirty="0" err="1">
                <a:latin typeface="Calibri" panose="020F0502020204030204" pitchFamily="34" charset="0"/>
              </a:rPr>
              <a:t>Healthy</a:t>
            </a:r>
            <a:r>
              <a:rPr lang="en-US" sz="1400" i="1" baseline="-25000" dirty="0">
                <a:latin typeface="Calibri" panose="020F0502020204030204" pitchFamily="34" charset="0"/>
              </a:rPr>
              <a:t>, Sick</a:t>
            </a:r>
            <a:r>
              <a:rPr lang="en-US" sz="1400" dirty="0">
                <a:latin typeface="Calibri" panose="020F0502020204030204" pitchFamily="34" charset="0"/>
              </a:rPr>
              <a:t>)*</a:t>
            </a:r>
            <a:r>
              <a:rPr lang="en-US" sz="1400" dirty="0" err="1">
                <a:latin typeface="Calibri" panose="020F0502020204030204" pitchFamily="34" charset="0"/>
              </a:rPr>
              <a:t>Pr</a:t>
            </a:r>
            <a:r>
              <a:rPr lang="en-US" sz="1400" dirty="0">
                <a:latin typeface="Calibri" panose="020F0502020204030204" pitchFamily="34" charset="0"/>
              </a:rPr>
              <a:t>(</a:t>
            </a:r>
            <a:r>
              <a:rPr lang="en-US" sz="1400" i="1" dirty="0">
                <a:latin typeface="Calibri" panose="020F0502020204030204" pitchFamily="34" charset="0"/>
              </a:rPr>
              <a:t>Healthy</a:t>
            </a:r>
            <a:r>
              <a:rPr lang="en-US" sz="1400" dirty="0">
                <a:latin typeface="Calibri" panose="020F0502020204030204" pitchFamily="34" charset="0"/>
              </a:rPr>
              <a:t>) +</a:t>
            </a:r>
          </a:p>
          <a:p>
            <a:r>
              <a:rPr lang="en-US" sz="1400" dirty="0">
                <a:latin typeface="Calibri" panose="020F0502020204030204" pitchFamily="34" charset="0"/>
              </a:rPr>
              <a:t> </a:t>
            </a:r>
            <a:r>
              <a:rPr lang="en-US" sz="1400" i="1" dirty="0">
                <a:latin typeface="Calibri" panose="020F0502020204030204" pitchFamily="34" charset="0"/>
              </a:rPr>
              <a:t>(</a:t>
            </a:r>
            <a:r>
              <a:rPr lang="en-US" sz="1400" i="1" dirty="0" err="1">
                <a:latin typeface="Calibri" panose="020F0502020204030204" pitchFamily="34" charset="0"/>
              </a:rPr>
              <a:t>p</a:t>
            </a:r>
            <a:r>
              <a:rPr lang="en-US" sz="1400" i="1" baseline="-25000" dirty="0" err="1">
                <a:latin typeface="Calibri" panose="020F0502020204030204" pitchFamily="34" charset="0"/>
              </a:rPr>
              <a:t>Dead</a:t>
            </a:r>
            <a:r>
              <a:rPr lang="en-US" sz="1400" i="1" baseline="-25000" dirty="0">
                <a:latin typeface="Calibri" panose="020F0502020204030204" pitchFamily="34" charset="0"/>
              </a:rPr>
              <a:t>, sick</a:t>
            </a:r>
            <a:r>
              <a:rPr lang="en-US" sz="1400" dirty="0">
                <a:latin typeface="Calibri" panose="020F0502020204030204" pitchFamily="34" charset="0"/>
              </a:rPr>
              <a:t>)*</a:t>
            </a:r>
            <a:r>
              <a:rPr lang="en-US" sz="1400" dirty="0" err="1">
                <a:latin typeface="Calibri" panose="020F0502020204030204" pitchFamily="34" charset="0"/>
              </a:rPr>
              <a:t>Pr</a:t>
            </a:r>
            <a:r>
              <a:rPr lang="en-US" sz="1400" dirty="0">
                <a:latin typeface="Calibri" panose="020F0502020204030204" pitchFamily="34" charset="0"/>
              </a:rPr>
              <a:t>(</a:t>
            </a:r>
            <a:r>
              <a:rPr lang="en-US" sz="1400" i="1" dirty="0">
                <a:latin typeface="Calibri" panose="020F0502020204030204" pitchFamily="34" charset="0"/>
              </a:rPr>
              <a:t>Dead</a:t>
            </a:r>
            <a:r>
              <a:rPr lang="en-US" sz="1400" dirty="0">
                <a:latin typeface="Calibri" panose="020F0502020204030204" pitchFamily="34" charset="0"/>
              </a:rPr>
              <a:t>)</a:t>
            </a:r>
          </a:p>
        </p:txBody>
      </p:sp>
      <p:sp>
        <p:nvSpPr>
          <p:cNvPr id="3" name="TextBox 2">
            <a:extLst>
              <a:ext uri="{FF2B5EF4-FFF2-40B4-BE49-F238E27FC236}">
                <a16:creationId xmlns:a16="http://schemas.microsoft.com/office/drawing/2014/main" id="{ABA735E3-07D9-9749-B56D-7AAAD8A8B680}"/>
              </a:ext>
            </a:extLst>
          </p:cNvPr>
          <p:cNvSpPr txBox="1"/>
          <p:nvPr/>
        </p:nvSpPr>
        <p:spPr>
          <a:xfrm>
            <a:off x="840432" y="1251843"/>
            <a:ext cx="8191500" cy="646331"/>
          </a:xfrm>
          <a:prstGeom prst="rect">
            <a:avLst/>
          </a:prstGeom>
          <a:noFill/>
        </p:spPr>
        <p:txBody>
          <a:bodyPr wrap="square" rtlCol="0">
            <a:spAutoFit/>
          </a:bodyPr>
          <a:lstStyle/>
          <a:p>
            <a:r>
              <a:rPr lang="en-US" dirty="0"/>
              <a:t>Calculations in decision analysis involve a lot of multiplying and adding one of the strengths of matrix algebra</a:t>
            </a:r>
          </a:p>
        </p:txBody>
      </p:sp>
      <p:sp>
        <p:nvSpPr>
          <p:cNvPr id="4" name="TextBox 3">
            <a:extLst>
              <a:ext uri="{FF2B5EF4-FFF2-40B4-BE49-F238E27FC236}">
                <a16:creationId xmlns:a16="http://schemas.microsoft.com/office/drawing/2014/main" id="{B422008D-6083-2849-B606-44F951FA96CE}"/>
              </a:ext>
            </a:extLst>
          </p:cNvPr>
          <p:cNvSpPr txBox="1"/>
          <p:nvPr/>
        </p:nvSpPr>
        <p:spPr>
          <a:xfrm>
            <a:off x="840432" y="6095832"/>
            <a:ext cx="3680688" cy="523220"/>
          </a:xfrm>
          <a:prstGeom prst="rect">
            <a:avLst/>
          </a:prstGeom>
          <a:noFill/>
        </p:spPr>
        <p:txBody>
          <a:bodyPr wrap="none" rtlCol="0">
            <a:spAutoFit/>
          </a:bodyPr>
          <a:lstStyle/>
          <a:p>
            <a:r>
              <a:rPr lang="en-US" sz="1400" dirty="0"/>
              <a:t>Folding back method in decision trees:</a:t>
            </a:r>
          </a:p>
          <a:p>
            <a:r>
              <a:rPr lang="en-US" sz="1400" dirty="0"/>
              <a:t>Involves multiplication and addition.</a:t>
            </a:r>
          </a:p>
        </p:txBody>
      </p:sp>
      <p:sp>
        <p:nvSpPr>
          <p:cNvPr id="5" name="TextBox 4">
            <a:extLst>
              <a:ext uri="{FF2B5EF4-FFF2-40B4-BE49-F238E27FC236}">
                <a16:creationId xmlns:a16="http://schemas.microsoft.com/office/drawing/2014/main" id="{42EB3112-C69C-774A-9424-057EA31A1BA1}"/>
              </a:ext>
            </a:extLst>
          </p:cNvPr>
          <p:cNvSpPr txBox="1"/>
          <p:nvPr/>
        </p:nvSpPr>
        <p:spPr>
          <a:xfrm>
            <a:off x="1712890" y="2233026"/>
            <a:ext cx="1891865" cy="369332"/>
          </a:xfrm>
          <a:prstGeom prst="rect">
            <a:avLst/>
          </a:prstGeom>
          <a:noFill/>
        </p:spPr>
        <p:txBody>
          <a:bodyPr wrap="none" rtlCol="0">
            <a:spAutoFit/>
          </a:bodyPr>
          <a:lstStyle/>
          <a:p>
            <a:r>
              <a:rPr lang="en-US" b="1" dirty="0"/>
              <a:t>Decision tree</a:t>
            </a:r>
          </a:p>
        </p:txBody>
      </p:sp>
      <p:sp>
        <p:nvSpPr>
          <p:cNvPr id="18" name="TextBox 17">
            <a:extLst>
              <a:ext uri="{FF2B5EF4-FFF2-40B4-BE49-F238E27FC236}">
                <a16:creationId xmlns:a16="http://schemas.microsoft.com/office/drawing/2014/main" id="{44A773AD-B639-2641-8C83-872939C4E91E}"/>
              </a:ext>
            </a:extLst>
          </p:cNvPr>
          <p:cNvSpPr txBox="1"/>
          <p:nvPr/>
        </p:nvSpPr>
        <p:spPr>
          <a:xfrm>
            <a:off x="5433397" y="2233026"/>
            <a:ext cx="3755238" cy="369332"/>
          </a:xfrm>
          <a:prstGeom prst="rect">
            <a:avLst/>
          </a:prstGeom>
          <a:noFill/>
        </p:spPr>
        <p:txBody>
          <a:bodyPr wrap="square" rtlCol="0">
            <a:spAutoFit/>
          </a:bodyPr>
          <a:lstStyle/>
          <a:p>
            <a:r>
              <a:rPr lang="en-US" b="1" dirty="0"/>
              <a:t>State-transition model</a:t>
            </a:r>
          </a:p>
        </p:txBody>
      </p:sp>
    </p:spTree>
    <p:extLst>
      <p:ext uri="{BB962C8B-B14F-4D97-AF65-F5344CB8AC3E}">
        <p14:creationId xmlns:p14="http://schemas.microsoft.com/office/powerpoint/2010/main" val="63439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D78B1-2111-4B65-8926-6CC92B4A2DDA}"/>
              </a:ext>
            </a:extLst>
          </p:cNvPr>
          <p:cNvSpPr>
            <a:spLocks noGrp="1"/>
          </p:cNvSpPr>
          <p:nvPr>
            <p:ph type="title"/>
          </p:nvPr>
        </p:nvSpPr>
        <p:spPr>
          <a:xfrm>
            <a:off x="840431" y="274638"/>
            <a:ext cx="8189327" cy="1143000"/>
          </a:xfrm>
        </p:spPr>
        <p:txBody>
          <a:bodyPr/>
          <a:lstStyle/>
          <a:p>
            <a:r>
              <a:rPr lang="en-GB" sz="3600" dirty="0"/>
              <a:t>Matrix Addition and Subtraction</a:t>
            </a:r>
          </a:p>
        </p:txBody>
      </p:sp>
      <p:graphicFrame>
        <p:nvGraphicFramePr>
          <p:cNvPr id="4" name="Table 4">
            <a:extLst>
              <a:ext uri="{FF2B5EF4-FFF2-40B4-BE49-F238E27FC236}">
                <a16:creationId xmlns:a16="http://schemas.microsoft.com/office/drawing/2014/main" id="{73842AB1-C7FF-49E9-8779-F38831AC4414}"/>
              </a:ext>
            </a:extLst>
          </p:cNvPr>
          <p:cNvGraphicFramePr>
            <a:graphicFrameLocks/>
          </p:cNvGraphicFramePr>
          <p:nvPr>
            <p:extLst>
              <p:ext uri="{D42A27DB-BD31-4B8C-83A1-F6EECF244321}">
                <p14:modId xmlns:p14="http://schemas.microsoft.com/office/powerpoint/2010/main" val="2835119436"/>
              </p:ext>
            </p:extLst>
          </p:nvPr>
        </p:nvGraphicFramePr>
        <p:xfrm>
          <a:off x="1032530" y="4299926"/>
          <a:ext cx="892472" cy="1608715"/>
        </p:xfrm>
        <a:graphic>
          <a:graphicData uri="http://schemas.openxmlformats.org/drawingml/2006/table">
            <a:tbl>
              <a:tblPr firstRow="1" bandRow="1">
                <a:tableStyleId>{5C22544A-7EE6-4342-B048-85BDC9FD1C3A}</a:tableStyleId>
              </a:tblPr>
              <a:tblGrid>
                <a:gridCol w="446236">
                  <a:extLst>
                    <a:ext uri="{9D8B030D-6E8A-4147-A177-3AD203B41FA5}">
                      <a16:colId xmlns:a16="http://schemas.microsoft.com/office/drawing/2014/main" val="4001165306"/>
                    </a:ext>
                  </a:extLst>
                </a:gridCol>
                <a:gridCol w="446236">
                  <a:extLst>
                    <a:ext uri="{9D8B030D-6E8A-4147-A177-3AD203B41FA5}">
                      <a16:colId xmlns:a16="http://schemas.microsoft.com/office/drawing/2014/main" val="3719912369"/>
                    </a:ext>
                  </a:extLst>
                </a:gridCol>
              </a:tblGrid>
              <a:tr h="321743">
                <a:tc>
                  <a:txBody>
                    <a:bodyPr/>
                    <a:lstStyle/>
                    <a:p>
                      <a:pPr algn="ctr"/>
                      <a:r>
                        <a:rPr lang="en-GB" sz="1400" b="0">
                          <a:solidFill>
                            <a:srgbClr val="FF0000"/>
                          </a:solidFill>
                        </a:rPr>
                        <a:t>1</a:t>
                      </a: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1400" b="0">
                          <a:solidFill>
                            <a:schemeClr val="bg2">
                              <a:lumMod val="50000"/>
                            </a:schemeClr>
                          </a:solidFill>
                        </a:rPr>
                        <a:t>1</a:t>
                      </a: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2677502"/>
                  </a:ext>
                </a:extLst>
              </a:tr>
              <a:tr h="321743">
                <a:tc>
                  <a:txBody>
                    <a:bodyPr/>
                    <a:lstStyle/>
                    <a:p>
                      <a:pPr algn="ctr"/>
                      <a:r>
                        <a:rPr lang="en-GB" sz="1400">
                          <a:solidFill>
                            <a:srgbClr val="FFC000"/>
                          </a:solidFill>
                        </a:rPr>
                        <a:t>5</a:t>
                      </a: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a:solidFill>
                            <a:schemeClr val="accent6">
                              <a:lumMod val="75000"/>
                            </a:schemeClr>
                          </a:solidFill>
                        </a:rPr>
                        <a:t>8</a:t>
                      </a: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4136320"/>
                  </a:ext>
                </a:extLst>
              </a:tr>
              <a:tr h="321743">
                <a:tc>
                  <a:txBody>
                    <a:bodyPr/>
                    <a:lstStyle/>
                    <a:p>
                      <a:pPr algn="ctr"/>
                      <a:r>
                        <a:rPr lang="en-GB" sz="1400">
                          <a:solidFill>
                            <a:srgbClr val="92D050"/>
                          </a:solidFill>
                        </a:rPr>
                        <a:t>-2</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dirty="0">
                          <a:solidFill>
                            <a:schemeClr val="accent1">
                              <a:lumMod val="75000"/>
                            </a:schemeClr>
                          </a:solidFill>
                        </a:rPr>
                        <a:t>3</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5116255"/>
                  </a:ext>
                </a:extLst>
              </a:tr>
              <a:tr h="321743">
                <a:tc>
                  <a:txBody>
                    <a:bodyPr/>
                    <a:lstStyle/>
                    <a:p>
                      <a:pPr algn="ctr"/>
                      <a:r>
                        <a:rPr lang="en-GB" sz="1400" dirty="0">
                          <a:solidFill>
                            <a:srgbClr val="00B0F0"/>
                          </a:solidFill>
                        </a:rPr>
                        <a:t>4</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a:solidFill>
                            <a:schemeClr val="accent4">
                              <a:lumMod val="75000"/>
                            </a:schemeClr>
                          </a:solidFill>
                        </a:rPr>
                        <a:t>0</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2640030"/>
                  </a:ext>
                </a:extLst>
              </a:tr>
              <a:tr h="321743">
                <a:tc>
                  <a:txBody>
                    <a:bodyPr/>
                    <a:lstStyle/>
                    <a:p>
                      <a:pPr algn="ctr"/>
                      <a:r>
                        <a:rPr lang="en-GB" sz="1400">
                          <a:solidFill>
                            <a:srgbClr val="7030A0"/>
                          </a:solidFill>
                        </a:rPr>
                        <a:t>1</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dirty="0">
                          <a:solidFill>
                            <a:srgbClr val="00B050"/>
                          </a:solidFill>
                        </a:rPr>
                        <a:t>-6</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2632985"/>
                  </a:ext>
                </a:extLst>
              </a:tr>
            </a:tbl>
          </a:graphicData>
        </a:graphic>
      </p:graphicFrame>
      <p:sp>
        <p:nvSpPr>
          <p:cNvPr id="5" name="Double Bracket 4">
            <a:extLst>
              <a:ext uri="{FF2B5EF4-FFF2-40B4-BE49-F238E27FC236}">
                <a16:creationId xmlns:a16="http://schemas.microsoft.com/office/drawing/2014/main" id="{39ED0050-26F2-4620-B1EF-595884786407}"/>
              </a:ext>
            </a:extLst>
          </p:cNvPr>
          <p:cNvSpPr/>
          <p:nvPr/>
        </p:nvSpPr>
        <p:spPr>
          <a:xfrm>
            <a:off x="1032530" y="4299926"/>
            <a:ext cx="892472" cy="1608716"/>
          </a:xfrm>
          <a:prstGeom prst="bracketPair">
            <a:avLst/>
          </a:prstGeom>
          <a:ln/>
        </p:spPr>
        <p:style>
          <a:lnRef idx="2">
            <a:schemeClr val="dk1"/>
          </a:lnRef>
          <a:fillRef idx="0">
            <a:schemeClr val="dk1"/>
          </a:fillRef>
          <a:effectRef idx="1">
            <a:schemeClr val="dk1"/>
          </a:effectRef>
          <a:fontRef idx="minor">
            <a:schemeClr val="tx1"/>
          </a:fontRef>
        </p:style>
        <p:txBody>
          <a:bodyPr rtlCol="0" anchor="ctr"/>
          <a:lstStyle/>
          <a:p>
            <a:pPr algn="ctr"/>
            <a:endParaRPr lang="en-GB" sz="1350"/>
          </a:p>
        </p:txBody>
      </p:sp>
      <p:graphicFrame>
        <p:nvGraphicFramePr>
          <p:cNvPr id="7" name="Table 4">
            <a:extLst>
              <a:ext uri="{FF2B5EF4-FFF2-40B4-BE49-F238E27FC236}">
                <a16:creationId xmlns:a16="http://schemas.microsoft.com/office/drawing/2014/main" id="{37D26838-11E3-4D47-AEB7-54A92CB462DA}"/>
              </a:ext>
            </a:extLst>
          </p:cNvPr>
          <p:cNvGraphicFramePr>
            <a:graphicFrameLocks/>
          </p:cNvGraphicFramePr>
          <p:nvPr>
            <p:extLst>
              <p:ext uri="{D42A27DB-BD31-4B8C-83A1-F6EECF244321}">
                <p14:modId xmlns:p14="http://schemas.microsoft.com/office/powerpoint/2010/main" val="1387545678"/>
              </p:ext>
            </p:extLst>
          </p:nvPr>
        </p:nvGraphicFramePr>
        <p:xfrm>
          <a:off x="2314061" y="4299926"/>
          <a:ext cx="892472" cy="1608715"/>
        </p:xfrm>
        <a:graphic>
          <a:graphicData uri="http://schemas.openxmlformats.org/drawingml/2006/table">
            <a:tbl>
              <a:tblPr firstRow="1" bandRow="1">
                <a:tableStyleId>{5C22544A-7EE6-4342-B048-85BDC9FD1C3A}</a:tableStyleId>
              </a:tblPr>
              <a:tblGrid>
                <a:gridCol w="446236">
                  <a:extLst>
                    <a:ext uri="{9D8B030D-6E8A-4147-A177-3AD203B41FA5}">
                      <a16:colId xmlns:a16="http://schemas.microsoft.com/office/drawing/2014/main" val="4001165306"/>
                    </a:ext>
                  </a:extLst>
                </a:gridCol>
                <a:gridCol w="446236">
                  <a:extLst>
                    <a:ext uri="{9D8B030D-6E8A-4147-A177-3AD203B41FA5}">
                      <a16:colId xmlns:a16="http://schemas.microsoft.com/office/drawing/2014/main" val="3719912369"/>
                    </a:ext>
                  </a:extLst>
                </a:gridCol>
              </a:tblGrid>
              <a:tr h="321743">
                <a:tc>
                  <a:txBody>
                    <a:bodyPr/>
                    <a:lstStyle/>
                    <a:p>
                      <a:pPr algn="ctr"/>
                      <a:r>
                        <a:rPr lang="en-GB" sz="1400" b="0">
                          <a:solidFill>
                            <a:srgbClr val="FF0000"/>
                          </a:solidFill>
                        </a:rPr>
                        <a:t>3</a:t>
                      </a: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1400" b="0">
                          <a:solidFill>
                            <a:schemeClr val="bg2">
                              <a:lumMod val="50000"/>
                            </a:schemeClr>
                          </a:solidFill>
                        </a:rPr>
                        <a:t>0</a:t>
                      </a: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2677502"/>
                  </a:ext>
                </a:extLst>
              </a:tr>
              <a:tr h="321743">
                <a:tc>
                  <a:txBody>
                    <a:bodyPr/>
                    <a:lstStyle/>
                    <a:p>
                      <a:pPr algn="ctr"/>
                      <a:r>
                        <a:rPr lang="en-GB" sz="1400">
                          <a:solidFill>
                            <a:srgbClr val="FFC000"/>
                          </a:solidFill>
                        </a:rPr>
                        <a:t>9</a:t>
                      </a: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a:solidFill>
                            <a:schemeClr val="accent6">
                              <a:lumMod val="75000"/>
                            </a:schemeClr>
                          </a:solidFill>
                        </a:rPr>
                        <a:t>1</a:t>
                      </a: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4136320"/>
                  </a:ext>
                </a:extLst>
              </a:tr>
              <a:tr h="321743">
                <a:tc>
                  <a:txBody>
                    <a:bodyPr/>
                    <a:lstStyle/>
                    <a:p>
                      <a:pPr algn="ctr"/>
                      <a:r>
                        <a:rPr lang="en-GB" sz="1400">
                          <a:solidFill>
                            <a:srgbClr val="92D050"/>
                          </a:solidFill>
                        </a:rPr>
                        <a:t>-2</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a:solidFill>
                            <a:schemeClr val="accent1">
                              <a:lumMod val="75000"/>
                            </a:schemeClr>
                          </a:solidFill>
                        </a:rPr>
                        <a:t>-3</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5116255"/>
                  </a:ext>
                </a:extLst>
              </a:tr>
              <a:tr h="321743">
                <a:tc>
                  <a:txBody>
                    <a:bodyPr/>
                    <a:lstStyle/>
                    <a:p>
                      <a:pPr algn="ctr"/>
                      <a:r>
                        <a:rPr lang="en-GB" sz="1400">
                          <a:solidFill>
                            <a:srgbClr val="00B0F0"/>
                          </a:solidFill>
                        </a:rPr>
                        <a:t>3</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a:solidFill>
                            <a:schemeClr val="accent4">
                              <a:lumMod val="75000"/>
                            </a:schemeClr>
                          </a:solidFill>
                        </a:rPr>
                        <a:t>1</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2640030"/>
                  </a:ext>
                </a:extLst>
              </a:tr>
              <a:tr h="321743">
                <a:tc>
                  <a:txBody>
                    <a:bodyPr/>
                    <a:lstStyle/>
                    <a:p>
                      <a:pPr algn="ctr"/>
                      <a:r>
                        <a:rPr lang="en-GB" sz="1400">
                          <a:solidFill>
                            <a:srgbClr val="7030A0"/>
                          </a:solidFill>
                        </a:rPr>
                        <a:t>7</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a:solidFill>
                            <a:srgbClr val="00B050"/>
                          </a:solidFill>
                        </a:rPr>
                        <a:t>2</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2632985"/>
                  </a:ext>
                </a:extLst>
              </a:tr>
            </a:tbl>
          </a:graphicData>
        </a:graphic>
      </p:graphicFrame>
      <p:sp>
        <p:nvSpPr>
          <p:cNvPr id="8" name="Double Bracket 7">
            <a:extLst>
              <a:ext uri="{FF2B5EF4-FFF2-40B4-BE49-F238E27FC236}">
                <a16:creationId xmlns:a16="http://schemas.microsoft.com/office/drawing/2014/main" id="{B0010D77-EAED-431D-B475-E30501714E8D}"/>
              </a:ext>
            </a:extLst>
          </p:cNvPr>
          <p:cNvSpPr/>
          <p:nvPr/>
        </p:nvSpPr>
        <p:spPr>
          <a:xfrm>
            <a:off x="2314061" y="4299925"/>
            <a:ext cx="892472" cy="1608716"/>
          </a:xfrm>
          <a:prstGeom prst="bracketPair">
            <a:avLst/>
          </a:prstGeom>
          <a:ln/>
        </p:spPr>
        <p:style>
          <a:lnRef idx="2">
            <a:schemeClr val="dk1"/>
          </a:lnRef>
          <a:fillRef idx="0">
            <a:schemeClr val="dk1"/>
          </a:fillRef>
          <a:effectRef idx="1">
            <a:schemeClr val="dk1"/>
          </a:effectRef>
          <a:fontRef idx="minor">
            <a:schemeClr val="tx1"/>
          </a:fontRef>
        </p:style>
        <p:txBody>
          <a:bodyPr rtlCol="0" anchor="ctr"/>
          <a:lstStyle/>
          <a:p>
            <a:pPr algn="ctr"/>
            <a:endParaRPr lang="en-GB" sz="1350"/>
          </a:p>
        </p:txBody>
      </p:sp>
      <p:sp>
        <p:nvSpPr>
          <p:cNvPr id="10" name="TextBox 9">
            <a:extLst>
              <a:ext uri="{FF2B5EF4-FFF2-40B4-BE49-F238E27FC236}">
                <a16:creationId xmlns:a16="http://schemas.microsoft.com/office/drawing/2014/main" id="{1793589E-26B7-431B-BA03-FE5716E2B112}"/>
              </a:ext>
            </a:extLst>
          </p:cNvPr>
          <p:cNvSpPr txBox="1"/>
          <p:nvPr/>
        </p:nvSpPr>
        <p:spPr>
          <a:xfrm>
            <a:off x="1937043" y="4851512"/>
            <a:ext cx="404278" cy="415498"/>
          </a:xfrm>
          <a:prstGeom prst="rect">
            <a:avLst/>
          </a:prstGeom>
          <a:noFill/>
        </p:spPr>
        <p:txBody>
          <a:bodyPr wrap="none" rtlCol="0">
            <a:spAutoFit/>
          </a:bodyPr>
          <a:lstStyle/>
          <a:p>
            <a:r>
              <a:rPr lang="en-GB" sz="2100" dirty="0"/>
              <a:t>+</a:t>
            </a:r>
            <a:endParaRPr lang="en-GB" sz="1350" dirty="0"/>
          </a:p>
        </p:txBody>
      </p:sp>
      <p:sp>
        <p:nvSpPr>
          <p:cNvPr id="11" name="TextBox 10">
            <a:extLst>
              <a:ext uri="{FF2B5EF4-FFF2-40B4-BE49-F238E27FC236}">
                <a16:creationId xmlns:a16="http://schemas.microsoft.com/office/drawing/2014/main" id="{990718B0-39FC-4048-9C2C-EB85C67C9FEB}"/>
              </a:ext>
            </a:extLst>
          </p:cNvPr>
          <p:cNvSpPr txBox="1"/>
          <p:nvPr/>
        </p:nvSpPr>
        <p:spPr>
          <a:xfrm>
            <a:off x="3289728" y="4908074"/>
            <a:ext cx="325730" cy="300082"/>
          </a:xfrm>
          <a:prstGeom prst="rect">
            <a:avLst/>
          </a:prstGeom>
          <a:noFill/>
        </p:spPr>
        <p:txBody>
          <a:bodyPr wrap="none" rtlCol="0">
            <a:spAutoFit/>
          </a:bodyPr>
          <a:lstStyle/>
          <a:p>
            <a:r>
              <a:rPr lang="en-GB" sz="1350"/>
              <a:t>=</a:t>
            </a:r>
          </a:p>
        </p:txBody>
      </p:sp>
      <p:graphicFrame>
        <p:nvGraphicFramePr>
          <p:cNvPr id="13" name="Table 4">
            <a:extLst>
              <a:ext uri="{FF2B5EF4-FFF2-40B4-BE49-F238E27FC236}">
                <a16:creationId xmlns:a16="http://schemas.microsoft.com/office/drawing/2014/main" id="{2EE717C9-6591-4F64-B192-E43F87323779}"/>
              </a:ext>
            </a:extLst>
          </p:cNvPr>
          <p:cNvGraphicFramePr>
            <a:graphicFrameLocks/>
          </p:cNvGraphicFramePr>
          <p:nvPr>
            <p:extLst>
              <p:ext uri="{D42A27DB-BD31-4B8C-83A1-F6EECF244321}">
                <p14:modId xmlns:p14="http://schemas.microsoft.com/office/powerpoint/2010/main" val="3811233655"/>
              </p:ext>
            </p:extLst>
          </p:nvPr>
        </p:nvGraphicFramePr>
        <p:xfrm>
          <a:off x="3642070" y="4299925"/>
          <a:ext cx="892472" cy="1608715"/>
        </p:xfrm>
        <a:graphic>
          <a:graphicData uri="http://schemas.openxmlformats.org/drawingml/2006/table">
            <a:tbl>
              <a:tblPr firstRow="1" bandRow="1">
                <a:tableStyleId>{5C22544A-7EE6-4342-B048-85BDC9FD1C3A}</a:tableStyleId>
              </a:tblPr>
              <a:tblGrid>
                <a:gridCol w="446236">
                  <a:extLst>
                    <a:ext uri="{9D8B030D-6E8A-4147-A177-3AD203B41FA5}">
                      <a16:colId xmlns:a16="http://schemas.microsoft.com/office/drawing/2014/main" val="4001165306"/>
                    </a:ext>
                  </a:extLst>
                </a:gridCol>
                <a:gridCol w="446236">
                  <a:extLst>
                    <a:ext uri="{9D8B030D-6E8A-4147-A177-3AD203B41FA5}">
                      <a16:colId xmlns:a16="http://schemas.microsoft.com/office/drawing/2014/main" val="3719912369"/>
                    </a:ext>
                  </a:extLst>
                </a:gridCol>
              </a:tblGrid>
              <a:tr h="321743">
                <a:tc>
                  <a:txBody>
                    <a:bodyPr/>
                    <a:lstStyle/>
                    <a:p>
                      <a:pPr algn="ctr"/>
                      <a:r>
                        <a:rPr lang="en-GB" sz="1400" b="0">
                          <a:solidFill>
                            <a:srgbClr val="FF0000"/>
                          </a:solidFill>
                        </a:rPr>
                        <a:t>4</a:t>
                      </a: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1400" b="0">
                          <a:solidFill>
                            <a:schemeClr val="bg2">
                              <a:lumMod val="50000"/>
                            </a:schemeClr>
                          </a:solidFill>
                        </a:rPr>
                        <a:t>1</a:t>
                      </a: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2677502"/>
                  </a:ext>
                </a:extLst>
              </a:tr>
              <a:tr h="321743">
                <a:tc>
                  <a:txBody>
                    <a:bodyPr/>
                    <a:lstStyle/>
                    <a:p>
                      <a:pPr algn="ctr"/>
                      <a:r>
                        <a:rPr lang="en-GB" sz="1400">
                          <a:solidFill>
                            <a:srgbClr val="FFC000"/>
                          </a:solidFill>
                        </a:rPr>
                        <a:t>14</a:t>
                      </a: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dirty="0">
                          <a:solidFill>
                            <a:schemeClr val="accent6">
                              <a:lumMod val="75000"/>
                            </a:schemeClr>
                          </a:solidFill>
                        </a:rPr>
                        <a:t>9</a:t>
                      </a: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4136320"/>
                  </a:ext>
                </a:extLst>
              </a:tr>
              <a:tr h="321743">
                <a:tc>
                  <a:txBody>
                    <a:bodyPr/>
                    <a:lstStyle/>
                    <a:p>
                      <a:pPr algn="ctr"/>
                      <a:r>
                        <a:rPr lang="en-GB" sz="1400">
                          <a:solidFill>
                            <a:srgbClr val="92D050"/>
                          </a:solidFill>
                        </a:rPr>
                        <a:t>-4</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a:solidFill>
                            <a:schemeClr val="accent1">
                              <a:lumMod val="75000"/>
                            </a:schemeClr>
                          </a:solidFill>
                        </a:rPr>
                        <a:t>0</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5116255"/>
                  </a:ext>
                </a:extLst>
              </a:tr>
              <a:tr h="321743">
                <a:tc>
                  <a:txBody>
                    <a:bodyPr/>
                    <a:lstStyle/>
                    <a:p>
                      <a:pPr algn="ctr"/>
                      <a:r>
                        <a:rPr lang="en-GB" sz="1400">
                          <a:solidFill>
                            <a:srgbClr val="00B0F0"/>
                          </a:solidFill>
                        </a:rPr>
                        <a:t>7</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a:solidFill>
                            <a:schemeClr val="accent4">
                              <a:lumMod val="75000"/>
                            </a:schemeClr>
                          </a:solidFill>
                        </a:rPr>
                        <a:t>1</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2640030"/>
                  </a:ext>
                </a:extLst>
              </a:tr>
              <a:tr h="321743">
                <a:tc>
                  <a:txBody>
                    <a:bodyPr/>
                    <a:lstStyle/>
                    <a:p>
                      <a:pPr algn="ctr"/>
                      <a:r>
                        <a:rPr lang="en-GB" sz="1400">
                          <a:solidFill>
                            <a:srgbClr val="7030A0"/>
                          </a:solidFill>
                        </a:rPr>
                        <a:t>8</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dirty="0">
                          <a:solidFill>
                            <a:srgbClr val="00B050"/>
                          </a:solidFill>
                        </a:rPr>
                        <a:t>-4</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2632985"/>
                  </a:ext>
                </a:extLst>
              </a:tr>
            </a:tbl>
          </a:graphicData>
        </a:graphic>
      </p:graphicFrame>
      <p:sp>
        <p:nvSpPr>
          <p:cNvPr id="14" name="Double Bracket 13">
            <a:extLst>
              <a:ext uri="{FF2B5EF4-FFF2-40B4-BE49-F238E27FC236}">
                <a16:creationId xmlns:a16="http://schemas.microsoft.com/office/drawing/2014/main" id="{8C15760B-7B46-47EB-836E-E427D6CB9BDF}"/>
              </a:ext>
            </a:extLst>
          </p:cNvPr>
          <p:cNvSpPr/>
          <p:nvPr/>
        </p:nvSpPr>
        <p:spPr>
          <a:xfrm>
            <a:off x="3642070" y="4299924"/>
            <a:ext cx="892472" cy="1608716"/>
          </a:xfrm>
          <a:prstGeom prst="bracketPair">
            <a:avLst/>
          </a:prstGeom>
          <a:ln/>
        </p:spPr>
        <p:style>
          <a:lnRef idx="2">
            <a:schemeClr val="dk1"/>
          </a:lnRef>
          <a:fillRef idx="0">
            <a:schemeClr val="dk1"/>
          </a:fillRef>
          <a:effectRef idx="1">
            <a:schemeClr val="dk1"/>
          </a:effectRef>
          <a:fontRef idx="minor">
            <a:schemeClr val="tx1"/>
          </a:fontRef>
        </p:style>
        <p:txBody>
          <a:bodyPr rtlCol="0" anchor="ctr"/>
          <a:lstStyle/>
          <a:p>
            <a:pPr algn="ctr"/>
            <a:endParaRPr lang="en-GB" sz="1350"/>
          </a:p>
        </p:txBody>
      </p:sp>
      <p:pic>
        <p:nvPicPr>
          <p:cNvPr id="16" name="Picture 15">
            <a:extLst>
              <a:ext uri="{FF2B5EF4-FFF2-40B4-BE49-F238E27FC236}">
                <a16:creationId xmlns:a16="http://schemas.microsoft.com/office/drawing/2014/main" id="{1C9FF294-6239-4CF7-8B72-04BCCEC51DF4}"/>
              </a:ext>
            </a:extLst>
          </p:cNvPr>
          <p:cNvPicPr>
            <a:picLocks noChangeAspect="1"/>
          </p:cNvPicPr>
          <p:nvPr/>
        </p:nvPicPr>
        <p:blipFill rotWithShape="1">
          <a:blip r:embed="rId2"/>
          <a:srcRect l="373" t="62223" r="88048" b="7637"/>
          <a:stretch/>
        </p:blipFill>
        <p:spPr>
          <a:xfrm>
            <a:off x="4819222" y="2826129"/>
            <a:ext cx="4210536" cy="3082513"/>
          </a:xfrm>
          <a:prstGeom prst="rect">
            <a:avLst/>
          </a:prstGeom>
          <a:ln>
            <a:solidFill>
              <a:schemeClr val="accent1"/>
            </a:solidFill>
          </a:ln>
        </p:spPr>
      </p:pic>
      <p:sp>
        <p:nvSpPr>
          <p:cNvPr id="6" name="TextBox 5">
            <a:extLst>
              <a:ext uri="{FF2B5EF4-FFF2-40B4-BE49-F238E27FC236}">
                <a16:creationId xmlns:a16="http://schemas.microsoft.com/office/drawing/2014/main" id="{10CD987F-904A-D046-AD83-10A07ACB234E}"/>
              </a:ext>
            </a:extLst>
          </p:cNvPr>
          <p:cNvSpPr txBox="1"/>
          <p:nvPr/>
        </p:nvSpPr>
        <p:spPr>
          <a:xfrm>
            <a:off x="4819223" y="2366231"/>
            <a:ext cx="4210535" cy="369332"/>
          </a:xfrm>
          <a:prstGeom prst="rect">
            <a:avLst/>
          </a:prstGeom>
          <a:noFill/>
          <a:ln>
            <a:solidFill>
              <a:schemeClr val="accent1"/>
            </a:solidFill>
          </a:ln>
        </p:spPr>
        <p:txBody>
          <a:bodyPr wrap="square" rtlCol="0">
            <a:spAutoFit/>
          </a:bodyPr>
          <a:lstStyle/>
          <a:p>
            <a:r>
              <a:rPr lang="en-US" dirty="0"/>
              <a:t>In R</a:t>
            </a:r>
          </a:p>
        </p:txBody>
      </p:sp>
      <p:sp>
        <p:nvSpPr>
          <p:cNvPr id="18" name="Content Placeholder 2">
            <a:extLst>
              <a:ext uri="{FF2B5EF4-FFF2-40B4-BE49-F238E27FC236}">
                <a16:creationId xmlns:a16="http://schemas.microsoft.com/office/drawing/2014/main" id="{22CF83D7-E6E7-534D-BF77-10FFBB1572C6}"/>
              </a:ext>
            </a:extLst>
          </p:cNvPr>
          <p:cNvSpPr>
            <a:spLocks noGrp="1"/>
          </p:cNvSpPr>
          <p:nvPr>
            <p:ph idx="1"/>
          </p:nvPr>
        </p:nvSpPr>
        <p:spPr>
          <a:xfrm>
            <a:off x="840431" y="1471525"/>
            <a:ext cx="3780770" cy="2754611"/>
          </a:xfrm>
        </p:spPr>
        <p:txBody>
          <a:bodyPr/>
          <a:lstStyle/>
          <a:p>
            <a:r>
              <a:rPr lang="en-GB" dirty="0"/>
              <a:t>Matrix addition and subtraction are </a:t>
            </a:r>
            <a:r>
              <a:rPr lang="en-GB" b="1" i="1" dirty="0"/>
              <a:t>element-wise</a:t>
            </a:r>
            <a:r>
              <a:rPr lang="en-GB" i="1" dirty="0"/>
              <a:t> </a:t>
            </a:r>
            <a:r>
              <a:rPr lang="en-GB" dirty="0"/>
              <a:t>operations.</a:t>
            </a:r>
          </a:p>
          <a:p>
            <a:r>
              <a:rPr lang="en-GB" dirty="0"/>
              <a:t>Only matrices with the same dimensions can be added/subtracted</a:t>
            </a:r>
          </a:p>
        </p:txBody>
      </p:sp>
      <p:sp>
        <p:nvSpPr>
          <p:cNvPr id="19" name="TextBox 18">
            <a:extLst>
              <a:ext uri="{FF2B5EF4-FFF2-40B4-BE49-F238E27FC236}">
                <a16:creationId xmlns:a16="http://schemas.microsoft.com/office/drawing/2014/main" id="{19F22A10-D51C-254A-9F30-F520344FD3D5}"/>
              </a:ext>
            </a:extLst>
          </p:cNvPr>
          <p:cNvSpPr txBox="1"/>
          <p:nvPr/>
        </p:nvSpPr>
        <p:spPr>
          <a:xfrm>
            <a:off x="761387" y="6405912"/>
            <a:ext cx="4173707" cy="369332"/>
          </a:xfrm>
          <a:prstGeom prst="rect">
            <a:avLst/>
          </a:prstGeom>
          <a:noFill/>
        </p:spPr>
        <p:txBody>
          <a:bodyPr wrap="none" rtlCol="0">
            <a:spAutoFit/>
          </a:bodyPr>
          <a:lstStyle/>
          <a:p>
            <a:r>
              <a:rPr lang="en-US" i="1" dirty="0"/>
              <a:t>This works similar for subtractions</a:t>
            </a:r>
          </a:p>
        </p:txBody>
      </p:sp>
    </p:spTree>
    <p:extLst>
      <p:ext uri="{BB962C8B-B14F-4D97-AF65-F5344CB8AC3E}">
        <p14:creationId xmlns:p14="http://schemas.microsoft.com/office/powerpoint/2010/main" val="27963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70" name="Shape 770"/>
          <p:cNvSpPr txBox="1"/>
          <p:nvPr/>
        </p:nvSpPr>
        <p:spPr>
          <a:xfrm>
            <a:off x="3209831" y="3947472"/>
            <a:ext cx="662400" cy="492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600">
                <a:solidFill>
                  <a:schemeClr val="dk1"/>
                </a:solidFill>
                <a:latin typeface="Calibri"/>
                <a:ea typeface="Calibri"/>
                <a:cs typeface="Calibri"/>
                <a:sym typeface="Calibri"/>
              </a:rPr>
              <a:t>=</a:t>
            </a:r>
            <a:endParaRPr sz="2600">
              <a:solidFill>
                <a:schemeClr val="dk1"/>
              </a:solidFill>
              <a:latin typeface="Calibri"/>
              <a:ea typeface="Calibri"/>
              <a:cs typeface="Calibri"/>
              <a:sym typeface="Calibri"/>
            </a:endParaRPr>
          </a:p>
        </p:txBody>
      </p:sp>
      <p:grpSp>
        <p:nvGrpSpPr>
          <p:cNvPr id="771" name="Shape 771"/>
          <p:cNvGrpSpPr/>
          <p:nvPr/>
        </p:nvGrpSpPr>
        <p:grpSpPr>
          <a:xfrm>
            <a:off x="6440131" y="3369375"/>
            <a:ext cx="2235200" cy="1645800"/>
            <a:chOff x="4826000" y="3611334"/>
            <a:chExt cx="2235200" cy="1645800"/>
          </a:xfrm>
        </p:grpSpPr>
        <p:sp>
          <p:nvSpPr>
            <p:cNvPr id="772" name="Shape 772"/>
            <p:cNvSpPr/>
            <p:nvPr/>
          </p:nvSpPr>
          <p:spPr>
            <a:xfrm>
              <a:off x="4826000" y="3611334"/>
              <a:ext cx="115500" cy="16458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773" name="Shape 773"/>
            <p:cNvSpPr/>
            <p:nvPr/>
          </p:nvSpPr>
          <p:spPr>
            <a:xfrm flipH="1">
              <a:off x="6945700" y="3611334"/>
              <a:ext cx="115500" cy="16458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774" name="Shape 774"/>
            <p:cNvSpPr txBox="1"/>
            <p:nvPr/>
          </p:nvSpPr>
          <p:spPr>
            <a:xfrm>
              <a:off x="4941455" y="3699154"/>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0.75</a:t>
              </a:r>
              <a:endParaRPr sz="1800" dirty="0">
                <a:solidFill>
                  <a:schemeClr val="dk1"/>
                </a:solidFill>
                <a:latin typeface="Calibri"/>
                <a:ea typeface="Calibri"/>
                <a:cs typeface="Calibri"/>
                <a:sym typeface="Calibri"/>
              </a:endParaRPr>
            </a:p>
          </p:txBody>
        </p:sp>
        <p:sp>
          <p:nvSpPr>
            <p:cNvPr id="775" name="Shape 775"/>
            <p:cNvSpPr txBox="1"/>
            <p:nvPr/>
          </p:nvSpPr>
          <p:spPr>
            <a:xfrm>
              <a:off x="5624595" y="3699154"/>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0.20</a:t>
              </a:r>
              <a:endParaRPr sz="1800">
                <a:solidFill>
                  <a:schemeClr val="dk1"/>
                </a:solidFill>
                <a:latin typeface="Calibri"/>
                <a:ea typeface="Calibri"/>
                <a:cs typeface="Calibri"/>
                <a:sym typeface="Calibri"/>
              </a:endParaRPr>
            </a:p>
          </p:txBody>
        </p:sp>
        <p:sp>
          <p:nvSpPr>
            <p:cNvPr id="776" name="Shape 776"/>
            <p:cNvSpPr txBox="1"/>
            <p:nvPr/>
          </p:nvSpPr>
          <p:spPr>
            <a:xfrm>
              <a:off x="6312076" y="3699154"/>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0.05</a:t>
              </a:r>
              <a:endParaRPr sz="1800">
                <a:solidFill>
                  <a:schemeClr val="dk1"/>
                </a:solidFill>
                <a:latin typeface="Calibri"/>
                <a:ea typeface="Calibri"/>
                <a:cs typeface="Calibri"/>
                <a:sym typeface="Calibri"/>
              </a:endParaRPr>
            </a:p>
          </p:txBody>
        </p:sp>
        <p:sp>
          <p:nvSpPr>
            <p:cNvPr id="777" name="Shape 777"/>
            <p:cNvSpPr txBox="1"/>
            <p:nvPr/>
          </p:nvSpPr>
          <p:spPr>
            <a:xfrm>
              <a:off x="6312076" y="4237637"/>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0.15</a:t>
              </a:r>
              <a:endParaRPr sz="1800">
                <a:solidFill>
                  <a:schemeClr val="dk1"/>
                </a:solidFill>
                <a:latin typeface="Calibri"/>
                <a:ea typeface="Calibri"/>
                <a:cs typeface="Calibri"/>
                <a:sym typeface="Calibri"/>
              </a:endParaRPr>
            </a:p>
          </p:txBody>
        </p:sp>
        <p:sp>
          <p:nvSpPr>
            <p:cNvPr id="778" name="Shape 778"/>
            <p:cNvSpPr txBox="1"/>
            <p:nvPr/>
          </p:nvSpPr>
          <p:spPr>
            <a:xfrm>
              <a:off x="5624595" y="4237637"/>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0.85</a:t>
              </a:r>
              <a:endParaRPr sz="1800">
                <a:solidFill>
                  <a:schemeClr val="dk1"/>
                </a:solidFill>
                <a:latin typeface="Calibri"/>
                <a:ea typeface="Calibri"/>
                <a:cs typeface="Calibri"/>
                <a:sym typeface="Calibri"/>
              </a:endParaRPr>
            </a:p>
          </p:txBody>
        </p:sp>
        <p:sp>
          <p:nvSpPr>
            <p:cNvPr id="779" name="Shape 779"/>
            <p:cNvSpPr txBox="1"/>
            <p:nvPr/>
          </p:nvSpPr>
          <p:spPr>
            <a:xfrm>
              <a:off x="6312076" y="4776120"/>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1.0</a:t>
              </a:r>
              <a:endParaRPr sz="1800">
                <a:solidFill>
                  <a:schemeClr val="dk1"/>
                </a:solidFill>
                <a:latin typeface="Calibri"/>
                <a:ea typeface="Calibri"/>
                <a:cs typeface="Calibri"/>
                <a:sym typeface="Calibri"/>
              </a:endParaRPr>
            </a:p>
          </p:txBody>
        </p:sp>
        <p:sp>
          <p:nvSpPr>
            <p:cNvPr id="780" name="Shape 780"/>
            <p:cNvSpPr txBox="1"/>
            <p:nvPr/>
          </p:nvSpPr>
          <p:spPr>
            <a:xfrm>
              <a:off x="4941455" y="4237637"/>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781" name="Shape 781"/>
            <p:cNvSpPr txBox="1"/>
            <p:nvPr/>
          </p:nvSpPr>
          <p:spPr>
            <a:xfrm>
              <a:off x="4941455" y="4776120"/>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782" name="Shape 782"/>
            <p:cNvSpPr txBox="1"/>
            <p:nvPr/>
          </p:nvSpPr>
          <p:spPr>
            <a:xfrm>
              <a:off x="5624595" y="4776120"/>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grpSp>
      <p:sp>
        <p:nvSpPr>
          <p:cNvPr id="793" name="Shape 793"/>
          <p:cNvSpPr/>
          <p:nvPr/>
        </p:nvSpPr>
        <p:spPr>
          <a:xfrm>
            <a:off x="6546221" y="3260847"/>
            <a:ext cx="683400" cy="1824000"/>
          </a:xfrm>
          <a:prstGeom prst="ellipse">
            <a:avLst/>
          </a:prstGeom>
          <a:noFill/>
          <a:ln w="25400" cap="flat" cmpd="sng">
            <a:solidFill>
              <a:schemeClr val="bg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94" name="Shape 794"/>
          <p:cNvSpPr/>
          <p:nvPr/>
        </p:nvSpPr>
        <p:spPr>
          <a:xfrm>
            <a:off x="7249853" y="3254655"/>
            <a:ext cx="683400" cy="1824000"/>
          </a:xfrm>
          <a:prstGeom prst="ellipse">
            <a:avLst/>
          </a:prstGeom>
          <a:noFill/>
          <a:ln w="25400" cap="flat" cmpd="sng">
            <a:solidFill>
              <a:schemeClr val="bg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95" name="Shape 795"/>
          <p:cNvSpPr/>
          <p:nvPr/>
        </p:nvSpPr>
        <p:spPr>
          <a:xfrm>
            <a:off x="7937229" y="3260847"/>
            <a:ext cx="683400" cy="1824000"/>
          </a:xfrm>
          <a:prstGeom prst="ellipse">
            <a:avLst/>
          </a:prstGeom>
          <a:noFill/>
          <a:ln w="25400" cap="flat" cmpd="sng">
            <a:solidFill>
              <a:schemeClr val="bg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 name="TextBox 6">
            <a:extLst>
              <a:ext uri="{FF2B5EF4-FFF2-40B4-BE49-F238E27FC236}">
                <a16:creationId xmlns:a16="http://schemas.microsoft.com/office/drawing/2014/main" id="{C46B1234-C336-4CBD-84A6-3023458B569F}"/>
              </a:ext>
            </a:extLst>
          </p:cNvPr>
          <p:cNvSpPr txBox="1"/>
          <p:nvPr/>
        </p:nvSpPr>
        <p:spPr>
          <a:xfrm>
            <a:off x="7399046" y="2784053"/>
            <a:ext cx="343364" cy="369332"/>
          </a:xfrm>
          <a:prstGeom prst="rect">
            <a:avLst/>
          </a:prstGeom>
          <a:noFill/>
        </p:spPr>
        <p:txBody>
          <a:bodyPr wrap="none" rtlCol="0">
            <a:spAutoFit/>
          </a:bodyPr>
          <a:lstStyle/>
          <a:p>
            <a:r>
              <a:rPr lang="en-US"/>
              <a:t>B</a:t>
            </a:r>
          </a:p>
        </p:txBody>
      </p:sp>
      <p:grpSp>
        <p:nvGrpSpPr>
          <p:cNvPr id="40" name="Shape 771">
            <a:extLst>
              <a:ext uri="{FF2B5EF4-FFF2-40B4-BE49-F238E27FC236}">
                <a16:creationId xmlns:a16="http://schemas.microsoft.com/office/drawing/2014/main" id="{641303F5-025B-42E9-9124-A21A94A2251E}"/>
              </a:ext>
            </a:extLst>
          </p:cNvPr>
          <p:cNvGrpSpPr/>
          <p:nvPr/>
        </p:nvGrpSpPr>
        <p:grpSpPr>
          <a:xfrm>
            <a:off x="3801784" y="3369375"/>
            <a:ext cx="2235200" cy="1645800"/>
            <a:chOff x="4826000" y="3611334"/>
            <a:chExt cx="2235200" cy="1645800"/>
          </a:xfrm>
        </p:grpSpPr>
        <p:sp>
          <p:nvSpPr>
            <p:cNvPr id="41" name="Shape 772">
              <a:extLst>
                <a:ext uri="{FF2B5EF4-FFF2-40B4-BE49-F238E27FC236}">
                  <a16:creationId xmlns:a16="http://schemas.microsoft.com/office/drawing/2014/main" id="{C0F1E406-6A6B-44DA-9BB0-4442598B2F5C}"/>
                </a:ext>
              </a:extLst>
            </p:cNvPr>
            <p:cNvSpPr/>
            <p:nvPr/>
          </p:nvSpPr>
          <p:spPr>
            <a:xfrm>
              <a:off x="4826000" y="3611334"/>
              <a:ext cx="115500" cy="16458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2" name="Shape 773">
              <a:extLst>
                <a:ext uri="{FF2B5EF4-FFF2-40B4-BE49-F238E27FC236}">
                  <a16:creationId xmlns:a16="http://schemas.microsoft.com/office/drawing/2014/main" id="{6E72F47B-36C0-4062-87C6-2AEF34911C37}"/>
                </a:ext>
              </a:extLst>
            </p:cNvPr>
            <p:cNvSpPr/>
            <p:nvPr/>
          </p:nvSpPr>
          <p:spPr>
            <a:xfrm flipH="1">
              <a:off x="6945700" y="3611334"/>
              <a:ext cx="115500" cy="16458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3" name="Shape 774">
              <a:extLst>
                <a:ext uri="{FF2B5EF4-FFF2-40B4-BE49-F238E27FC236}">
                  <a16:creationId xmlns:a16="http://schemas.microsoft.com/office/drawing/2014/main" id="{108938AE-BF30-4A71-B4AB-78120703C441}"/>
                </a:ext>
              </a:extLst>
            </p:cNvPr>
            <p:cNvSpPr txBox="1"/>
            <p:nvPr/>
          </p:nvSpPr>
          <p:spPr>
            <a:xfrm>
              <a:off x="4941455" y="3699154"/>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0.75</a:t>
              </a:r>
              <a:endParaRPr sz="1800" dirty="0">
                <a:solidFill>
                  <a:schemeClr val="dk1"/>
                </a:solidFill>
                <a:latin typeface="Calibri"/>
                <a:ea typeface="Calibri"/>
                <a:cs typeface="Calibri"/>
                <a:sym typeface="Calibri"/>
              </a:endParaRPr>
            </a:p>
          </p:txBody>
        </p:sp>
        <p:sp>
          <p:nvSpPr>
            <p:cNvPr id="44" name="Shape 775">
              <a:extLst>
                <a:ext uri="{FF2B5EF4-FFF2-40B4-BE49-F238E27FC236}">
                  <a16:creationId xmlns:a16="http://schemas.microsoft.com/office/drawing/2014/main" id="{C5592D05-BB99-4961-95D7-F47F858472D8}"/>
                </a:ext>
              </a:extLst>
            </p:cNvPr>
            <p:cNvSpPr txBox="1"/>
            <p:nvPr/>
          </p:nvSpPr>
          <p:spPr>
            <a:xfrm>
              <a:off x="5624595" y="3699154"/>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0.20</a:t>
              </a:r>
              <a:endParaRPr sz="1800">
                <a:solidFill>
                  <a:schemeClr val="dk1"/>
                </a:solidFill>
                <a:latin typeface="Calibri"/>
                <a:ea typeface="Calibri"/>
                <a:cs typeface="Calibri"/>
                <a:sym typeface="Calibri"/>
              </a:endParaRPr>
            </a:p>
          </p:txBody>
        </p:sp>
        <p:sp>
          <p:nvSpPr>
            <p:cNvPr id="45" name="Shape 776">
              <a:extLst>
                <a:ext uri="{FF2B5EF4-FFF2-40B4-BE49-F238E27FC236}">
                  <a16:creationId xmlns:a16="http://schemas.microsoft.com/office/drawing/2014/main" id="{250563EC-B849-49E3-B6D8-59B36DADB363}"/>
                </a:ext>
              </a:extLst>
            </p:cNvPr>
            <p:cNvSpPr txBox="1"/>
            <p:nvPr/>
          </p:nvSpPr>
          <p:spPr>
            <a:xfrm>
              <a:off x="6312076" y="3699154"/>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0.05</a:t>
              </a:r>
              <a:endParaRPr sz="1800">
                <a:solidFill>
                  <a:schemeClr val="dk1"/>
                </a:solidFill>
                <a:latin typeface="Calibri"/>
                <a:ea typeface="Calibri"/>
                <a:cs typeface="Calibri"/>
                <a:sym typeface="Calibri"/>
              </a:endParaRPr>
            </a:p>
          </p:txBody>
        </p:sp>
        <p:sp>
          <p:nvSpPr>
            <p:cNvPr id="48" name="Shape 777">
              <a:extLst>
                <a:ext uri="{FF2B5EF4-FFF2-40B4-BE49-F238E27FC236}">
                  <a16:creationId xmlns:a16="http://schemas.microsoft.com/office/drawing/2014/main" id="{AEA017B9-323B-42B3-917D-F5E0210D97BD}"/>
                </a:ext>
              </a:extLst>
            </p:cNvPr>
            <p:cNvSpPr txBox="1"/>
            <p:nvPr/>
          </p:nvSpPr>
          <p:spPr>
            <a:xfrm>
              <a:off x="6312076" y="4237637"/>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0.15</a:t>
              </a:r>
              <a:endParaRPr sz="1800">
                <a:solidFill>
                  <a:schemeClr val="dk1"/>
                </a:solidFill>
                <a:latin typeface="Calibri"/>
                <a:ea typeface="Calibri"/>
                <a:cs typeface="Calibri"/>
                <a:sym typeface="Calibri"/>
              </a:endParaRPr>
            </a:p>
          </p:txBody>
        </p:sp>
        <p:sp>
          <p:nvSpPr>
            <p:cNvPr id="49" name="Shape 778">
              <a:extLst>
                <a:ext uri="{FF2B5EF4-FFF2-40B4-BE49-F238E27FC236}">
                  <a16:creationId xmlns:a16="http://schemas.microsoft.com/office/drawing/2014/main" id="{76055DB8-880B-4CF4-AA34-53C166551B1E}"/>
                </a:ext>
              </a:extLst>
            </p:cNvPr>
            <p:cNvSpPr txBox="1"/>
            <p:nvPr/>
          </p:nvSpPr>
          <p:spPr>
            <a:xfrm>
              <a:off x="5624595" y="4237637"/>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0.85</a:t>
              </a:r>
              <a:endParaRPr sz="1800">
                <a:solidFill>
                  <a:schemeClr val="dk1"/>
                </a:solidFill>
                <a:latin typeface="Calibri"/>
                <a:ea typeface="Calibri"/>
                <a:cs typeface="Calibri"/>
                <a:sym typeface="Calibri"/>
              </a:endParaRPr>
            </a:p>
          </p:txBody>
        </p:sp>
        <p:sp>
          <p:nvSpPr>
            <p:cNvPr id="50" name="Shape 779">
              <a:extLst>
                <a:ext uri="{FF2B5EF4-FFF2-40B4-BE49-F238E27FC236}">
                  <a16:creationId xmlns:a16="http://schemas.microsoft.com/office/drawing/2014/main" id="{6C59B409-4471-4154-8278-A9A822D03B50}"/>
                </a:ext>
              </a:extLst>
            </p:cNvPr>
            <p:cNvSpPr txBox="1"/>
            <p:nvPr/>
          </p:nvSpPr>
          <p:spPr>
            <a:xfrm>
              <a:off x="6312076" y="4776120"/>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1.0</a:t>
              </a:r>
              <a:endParaRPr sz="1800">
                <a:solidFill>
                  <a:schemeClr val="dk1"/>
                </a:solidFill>
                <a:latin typeface="Calibri"/>
                <a:ea typeface="Calibri"/>
                <a:cs typeface="Calibri"/>
                <a:sym typeface="Calibri"/>
              </a:endParaRPr>
            </a:p>
          </p:txBody>
        </p:sp>
        <p:sp>
          <p:nvSpPr>
            <p:cNvPr id="51" name="Shape 780">
              <a:extLst>
                <a:ext uri="{FF2B5EF4-FFF2-40B4-BE49-F238E27FC236}">
                  <a16:creationId xmlns:a16="http://schemas.microsoft.com/office/drawing/2014/main" id="{0089A642-2F2D-4EB3-B20C-44D9307CDC26}"/>
                </a:ext>
              </a:extLst>
            </p:cNvPr>
            <p:cNvSpPr txBox="1"/>
            <p:nvPr/>
          </p:nvSpPr>
          <p:spPr>
            <a:xfrm>
              <a:off x="4941455" y="4237637"/>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52" name="Shape 781">
              <a:extLst>
                <a:ext uri="{FF2B5EF4-FFF2-40B4-BE49-F238E27FC236}">
                  <a16:creationId xmlns:a16="http://schemas.microsoft.com/office/drawing/2014/main" id="{139F67DB-6D4D-44C9-80A2-5D82FCFB4076}"/>
                </a:ext>
              </a:extLst>
            </p:cNvPr>
            <p:cNvSpPr txBox="1"/>
            <p:nvPr/>
          </p:nvSpPr>
          <p:spPr>
            <a:xfrm>
              <a:off x="4941455" y="4776120"/>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53" name="Shape 782">
              <a:extLst>
                <a:ext uri="{FF2B5EF4-FFF2-40B4-BE49-F238E27FC236}">
                  <a16:creationId xmlns:a16="http://schemas.microsoft.com/office/drawing/2014/main" id="{770FB486-84AA-4265-9C58-198A8E5ACE72}"/>
                </a:ext>
              </a:extLst>
            </p:cNvPr>
            <p:cNvSpPr txBox="1"/>
            <p:nvPr/>
          </p:nvSpPr>
          <p:spPr>
            <a:xfrm>
              <a:off x="5624595" y="4776120"/>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grpSp>
      <p:sp>
        <p:nvSpPr>
          <p:cNvPr id="54" name="Shape 793">
            <a:extLst>
              <a:ext uri="{FF2B5EF4-FFF2-40B4-BE49-F238E27FC236}">
                <a16:creationId xmlns:a16="http://schemas.microsoft.com/office/drawing/2014/main" id="{4F953FAB-2015-4FE7-AE7E-53021CE17F78}"/>
              </a:ext>
            </a:extLst>
          </p:cNvPr>
          <p:cNvSpPr/>
          <p:nvPr/>
        </p:nvSpPr>
        <p:spPr>
          <a:xfrm>
            <a:off x="3907874" y="3260847"/>
            <a:ext cx="683400" cy="1824000"/>
          </a:xfrm>
          <a:prstGeom prst="ellipse">
            <a:avLst/>
          </a:prstGeom>
          <a:noFill/>
          <a:ln w="25400" cap="flat" cmpd="sng">
            <a:solidFill>
              <a:schemeClr val="bg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5" name="Shape 794">
            <a:extLst>
              <a:ext uri="{FF2B5EF4-FFF2-40B4-BE49-F238E27FC236}">
                <a16:creationId xmlns:a16="http://schemas.microsoft.com/office/drawing/2014/main" id="{6A943FE7-15FD-4FE6-91A5-B8D635D098FF}"/>
              </a:ext>
            </a:extLst>
          </p:cNvPr>
          <p:cNvSpPr/>
          <p:nvPr/>
        </p:nvSpPr>
        <p:spPr>
          <a:xfrm>
            <a:off x="4611506" y="3254655"/>
            <a:ext cx="683400" cy="1824000"/>
          </a:xfrm>
          <a:prstGeom prst="ellipse">
            <a:avLst/>
          </a:prstGeom>
          <a:noFill/>
          <a:ln w="25400" cap="flat" cmpd="sng">
            <a:solidFill>
              <a:schemeClr val="bg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6" name="Shape 795">
            <a:extLst>
              <a:ext uri="{FF2B5EF4-FFF2-40B4-BE49-F238E27FC236}">
                <a16:creationId xmlns:a16="http://schemas.microsoft.com/office/drawing/2014/main" id="{54C65D16-3898-451E-A1DE-87E51020ACB0}"/>
              </a:ext>
            </a:extLst>
          </p:cNvPr>
          <p:cNvSpPr/>
          <p:nvPr/>
        </p:nvSpPr>
        <p:spPr>
          <a:xfrm>
            <a:off x="5298882" y="3260847"/>
            <a:ext cx="683400" cy="1824000"/>
          </a:xfrm>
          <a:prstGeom prst="ellipse">
            <a:avLst/>
          </a:prstGeom>
          <a:noFill/>
          <a:ln w="25400" cap="flat" cmpd="sng">
            <a:solidFill>
              <a:schemeClr val="bg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 name="Shape 772">
            <a:extLst>
              <a:ext uri="{FF2B5EF4-FFF2-40B4-BE49-F238E27FC236}">
                <a16:creationId xmlns:a16="http://schemas.microsoft.com/office/drawing/2014/main" id="{1E6DDA15-D595-420F-A77B-F08A449D6453}"/>
              </a:ext>
            </a:extLst>
          </p:cNvPr>
          <p:cNvSpPr/>
          <p:nvPr/>
        </p:nvSpPr>
        <p:spPr>
          <a:xfrm>
            <a:off x="798081" y="3369375"/>
            <a:ext cx="115500" cy="16458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9" name="Shape 773">
            <a:extLst>
              <a:ext uri="{FF2B5EF4-FFF2-40B4-BE49-F238E27FC236}">
                <a16:creationId xmlns:a16="http://schemas.microsoft.com/office/drawing/2014/main" id="{80D1AA2D-29A9-4192-A5E8-8076F8705BEE}"/>
              </a:ext>
            </a:extLst>
          </p:cNvPr>
          <p:cNvSpPr/>
          <p:nvPr/>
        </p:nvSpPr>
        <p:spPr>
          <a:xfrm flipH="1">
            <a:off x="2917781" y="3369375"/>
            <a:ext cx="115500" cy="16458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60" name="Shape 774">
            <a:extLst>
              <a:ext uri="{FF2B5EF4-FFF2-40B4-BE49-F238E27FC236}">
                <a16:creationId xmlns:a16="http://schemas.microsoft.com/office/drawing/2014/main" id="{AB929F30-2D44-46DD-8F01-9BCF4540C165}"/>
              </a:ext>
            </a:extLst>
          </p:cNvPr>
          <p:cNvSpPr txBox="1"/>
          <p:nvPr/>
        </p:nvSpPr>
        <p:spPr>
          <a:xfrm>
            <a:off x="913536" y="3457195"/>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dirty="0">
                <a:solidFill>
                  <a:schemeClr val="dk1"/>
                </a:solidFill>
                <a:latin typeface="Calibri"/>
                <a:ea typeface="Calibri"/>
                <a:cs typeface="Calibri"/>
                <a:sym typeface="Calibri"/>
              </a:rPr>
              <a:t>1</a:t>
            </a:r>
            <a:r>
              <a:rPr lang="nl-NL" sz="1800" dirty="0">
                <a:solidFill>
                  <a:schemeClr val="dk1"/>
                </a:solidFill>
                <a:latin typeface="Calibri"/>
                <a:ea typeface="Calibri"/>
                <a:cs typeface="Calibri"/>
                <a:sym typeface="Calibri"/>
              </a:rPr>
              <a:t>.50</a:t>
            </a:r>
            <a:endParaRPr sz="1800" dirty="0">
              <a:solidFill>
                <a:schemeClr val="dk1"/>
              </a:solidFill>
              <a:latin typeface="Calibri"/>
              <a:ea typeface="Calibri"/>
              <a:cs typeface="Calibri"/>
              <a:sym typeface="Calibri"/>
            </a:endParaRPr>
          </a:p>
        </p:txBody>
      </p:sp>
      <p:sp>
        <p:nvSpPr>
          <p:cNvPr id="61" name="Shape 775">
            <a:extLst>
              <a:ext uri="{FF2B5EF4-FFF2-40B4-BE49-F238E27FC236}">
                <a16:creationId xmlns:a16="http://schemas.microsoft.com/office/drawing/2014/main" id="{14D599C2-782A-4D4E-84EB-182E68E2CEBC}"/>
              </a:ext>
            </a:extLst>
          </p:cNvPr>
          <p:cNvSpPr txBox="1"/>
          <p:nvPr/>
        </p:nvSpPr>
        <p:spPr>
          <a:xfrm>
            <a:off x="1596676" y="3457195"/>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0.40</a:t>
            </a:r>
            <a:endParaRPr sz="1800">
              <a:solidFill>
                <a:schemeClr val="dk1"/>
              </a:solidFill>
              <a:latin typeface="Calibri"/>
              <a:ea typeface="Calibri"/>
              <a:cs typeface="Calibri"/>
              <a:sym typeface="Calibri"/>
            </a:endParaRPr>
          </a:p>
        </p:txBody>
      </p:sp>
      <p:sp>
        <p:nvSpPr>
          <p:cNvPr id="62" name="Shape 776">
            <a:extLst>
              <a:ext uri="{FF2B5EF4-FFF2-40B4-BE49-F238E27FC236}">
                <a16:creationId xmlns:a16="http://schemas.microsoft.com/office/drawing/2014/main" id="{6E330860-46AA-42D8-B077-FE2200404CE7}"/>
              </a:ext>
            </a:extLst>
          </p:cNvPr>
          <p:cNvSpPr txBox="1"/>
          <p:nvPr/>
        </p:nvSpPr>
        <p:spPr>
          <a:xfrm>
            <a:off x="2284157" y="3457195"/>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0.1</a:t>
            </a:r>
            <a:endParaRPr sz="1800">
              <a:solidFill>
                <a:schemeClr val="dk1"/>
              </a:solidFill>
              <a:latin typeface="Calibri"/>
              <a:ea typeface="Calibri"/>
              <a:cs typeface="Calibri"/>
              <a:sym typeface="Calibri"/>
            </a:endParaRPr>
          </a:p>
        </p:txBody>
      </p:sp>
      <p:sp>
        <p:nvSpPr>
          <p:cNvPr id="63" name="Shape 777">
            <a:extLst>
              <a:ext uri="{FF2B5EF4-FFF2-40B4-BE49-F238E27FC236}">
                <a16:creationId xmlns:a16="http://schemas.microsoft.com/office/drawing/2014/main" id="{6A797739-FC92-458A-A0F0-D1AEA0ADEE80}"/>
              </a:ext>
            </a:extLst>
          </p:cNvPr>
          <p:cNvSpPr txBox="1"/>
          <p:nvPr/>
        </p:nvSpPr>
        <p:spPr>
          <a:xfrm>
            <a:off x="2284157" y="3995678"/>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0.3</a:t>
            </a:r>
            <a:endParaRPr sz="1800">
              <a:solidFill>
                <a:schemeClr val="dk1"/>
              </a:solidFill>
              <a:latin typeface="Calibri"/>
              <a:ea typeface="Calibri"/>
              <a:cs typeface="Calibri"/>
              <a:sym typeface="Calibri"/>
            </a:endParaRPr>
          </a:p>
        </p:txBody>
      </p:sp>
      <p:sp>
        <p:nvSpPr>
          <p:cNvPr id="64" name="Shape 778">
            <a:extLst>
              <a:ext uri="{FF2B5EF4-FFF2-40B4-BE49-F238E27FC236}">
                <a16:creationId xmlns:a16="http://schemas.microsoft.com/office/drawing/2014/main" id="{74E9B581-0B6D-42D9-8157-91686D340E2A}"/>
              </a:ext>
            </a:extLst>
          </p:cNvPr>
          <p:cNvSpPr txBox="1"/>
          <p:nvPr/>
        </p:nvSpPr>
        <p:spPr>
          <a:xfrm>
            <a:off x="1596676" y="3995678"/>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a:solidFill>
                  <a:schemeClr val="dk1"/>
                </a:solidFill>
                <a:latin typeface="Calibri"/>
                <a:ea typeface="Calibri"/>
                <a:cs typeface="Calibri"/>
                <a:sym typeface="Calibri"/>
              </a:rPr>
              <a:t>1</a:t>
            </a:r>
            <a:r>
              <a:rPr lang="nl-NL" sz="1800">
                <a:solidFill>
                  <a:schemeClr val="dk1"/>
                </a:solidFill>
                <a:latin typeface="Calibri"/>
                <a:ea typeface="Calibri"/>
                <a:cs typeface="Calibri"/>
                <a:sym typeface="Calibri"/>
              </a:rPr>
              <a:t>.70</a:t>
            </a:r>
            <a:endParaRPr sz="1800">
              <a:solidFill>
                <a:schemeClr val="dk1"/>
              </a:solidFill>
              <a:latin typeface="Calibri"/>
              <a:ea typeface="Calibri"/>
              <a:cs typeface="Calibri"/>
              <a:sym typeface="Calibri"/>
            </a:endParaRPr>
          </a:p>
        </p:txBody>
      </p:sp>
      <p:sp>
        <p:nvSpPr>
          <p:cNvPr id="65" name="Shape 779">
            <a:extLst>
              <a:ext uri="{FF2B5EF4-FFF2-40B4-BE49-F238E27FC236}">
                <a16:creationId xmlns:a16="http://schemas.microsoft.com/office/drawing/2014/main" id="{030544F3-02FC-4188-BED6-C20D305B4830}"/>
              </a:ext>
            </a:extLst>
          </p:cNvPr>
          <p:cNvSpPr txBox="1"/>
          <p:nvPr/>
        </p:nvSpPr>
        <p:spPr>
          <a:xfrm>
            <a:off x="2284157" y="4534161"/>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2.0</a:t>
            </a:r>
            <a:endParaRPr sz="1800">
              <a:solidFill>
                <a:schemeClr val="dk1"/>
              </a:solidFill>
              <a:latin typeface="Calibri"/>
              <a:ea typeface="Calibri"/>
              <a:cs typeface="Calibri"/>
              <a:sym typeface="Calibri"/>
            </a:endParaRPr>
          </a:p>
        </p:txBody>
      </p:sp>
      <p:sp>
        <p:nvSpPr>
          <p:cNvPr id="66" name="Shape 780">
            <a:extLst>
              <a:ext uri="{FF2B5EF4-FFF2-40B4-BE49-F238E27FC236}">
                <a16:creationId xmlns:a16="http://schemas.microsoft.com/office/drawing/2014/main" id="{48FBA6AD-FFE8-4427-B177-EC7AC67A1A6F}"/>
              </a:ext>
            </a:extLst>
          </p:cNvPr>
          <p:cNvSpPr txBox="1"/>
          <p:nvPr/>
        </p:nvSpPr>
        <p:spPr>
          <a:xfrm>
            <a:off x="913536" y="3995678"/>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67" name="Shape 781">
            <a:extLst>
              <a:ext uri="{FF2B5EF4-FFF2-40B4-BE49-F238E27FC236}">
                <a16:creationId xmlns:a16="http://schemas.microsoft.com/office/drawing/2014/main" id="{D7F3D920-91B1-4D7C-89B4-BF4158069B3B}"/>
              </a:ext>
            </a:extLst>
          </p:cNvPr>
          <p:cNvSpPr txBox="1"/>
          <p:nvPr/>
        </p:nvSpPr>
        <p:spPr>
          <a:xfrm>
            <a:off x="913536" y="4534161"/>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68" name="Shape 782">
            <a:extLst>
              <a:ext uri="{FF2B5EF4-FFF2-40B4-BE49-F238E27FC236}">
                <a16:creationId xmlns:a16="http://schemas.microsoft.com/office/drawing/2014/main" id="{4D680B3E-4808-47B1-A9AB-0716A06E9D9F}"/>
              </a:ext>
            </a:extLst>
          </p:cNvPr>
          <p:cNvSpPr txBox="1"/>
          <p:nvPr/>
        </p:nvSpPr>
        <p:spPr>
          <a:xfrm>
            <a:off x="1596676" y="4534161"/>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69" name="Shape 793">
            <a:extLst>
              <a:ext uri="{FF2B5EF4-FFF2-40B4-BE49-F238E27FC236}">
                <a16:creationId xmlns:a16="http://schemas.microsoft.com/office/drawing/2014/main" id="{DF2C425A-6383-4486-9B09-AB6038C9320A}"/>
              </a:ext>
            </a:extLst>
          </p:cNvPr>
          <p:cNvSpPr/>
          <p:nvPr/>
        </p:nvSpPr>
        <p:spPr>
          <a:xfrm>
            <a:off x="904171" y="3260847"/>
            <a:ext cx="683400" cy="1824000"/>
          </a:xfrm>
          <a:prstGeom prst="ellipse">
            <a:avLst/>
          </a:prstGeom>
          <a:noFill/>
          <a:ln w="25400" cap="flat" cmpd="sng">
            <a:solidFill>
              <a:schemeClr val="bg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0" name="Shape 794">
            <a:extLst>
              <a:ext uri="{FF2B5EF4-FFF2-40B4-BE49-F238E27FC236}">
                <a16:creationId xmlns:a16="http://schemas.microsoft.com/office/drawing/2014/main" id="{77E61FF7-5C88-49F1-BD69-1D78AB8D29DA}"/>
              </a:ext>
            </a:extLst>
          </p:cNvPr>
          <p:cNvSpPr/>
          <p:nvPr/>
        </p:nvSpPr>
        <p:spPr>
          <a:xfrm>
            <a:off x="1607803" y="3254655"/>
            <a:ext cx="683400" cy="1824000"/>
          </a:xfrm>
          <a:prstGeom prst="ellipse">
            <a:avLst/>
          </a:prstGeom>
          <a:noFill/>
          <a:ln w="25400" cap="flat" cmpd="sng">
            <a:solidFill>
              <a:schemeClr val="bg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1" name="Shape 795">
            <a:extLst>
              <a:ext uri="{FF2B5EF4-FFF2-40B4-BE49-F238E27FC236}">
                <a16:creationId xmlns:a16="http://schemas.microsoft.com/office/drawing/2014/main" id="{2F6537D4-209A-4979-8800-11FDEAA81764}"/>
              </a:ext>
            </a:extLst>
          </p:cNvPr>
          <p:cNvSpPr/>
          <p:nvPr/>
        </p:nvSpPr>
        <p:spPr>
          <a:xfrm>
            <a:off x="2295179" y="3260847"/>
            <a:ext cx="683400" cy="1824000"/>
          </a:xfrm>
          <a:prstGeom prst="ellipse">
            <a:avLst/>
          </a:prstGeom>
          <a:noFill/>
          <a:ln w="25400" cap="flat" cmpd="sng">
            <a:solidFill>
              <a:schemeClr val="bg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 name="TextBox 3">
            <a:extLst>
              <a:ext uri="{FF2B5EF4-FFF2-40B4-BE49-F238E27FC236}">
                <a16:creationId xmlns:a16="http://schemas.microsoft.com/office/drawing/2014/main" id="{F9606F9E-E52A-49CA-8ADD-D3276DF4EBF6}"/>
              </a:ext>
            </a:extLst>
          </p:cNvPr>
          <p:cNvSpPr txBox="1"/>
          <p:nvPr/>
        </p:nvSpPr>
        <p:spPr>
          <a:xfrm>
            <a:off x="4759897" y="2784053"/>
            <a:ext cx="343364" cy="369332"/>
          </a:xfrm>
          <a:prstGeom prst="rect">
            <a:avLst/>
          </a:prstGeom>
          <a:noFill/>
        </p:spPr>
        <p:txBody>
          <a:bodyPr wrap="square" rtlCol="0">
            <a:spAutoFit/>
          </a:bodyPr>
          <a:lstStyle/>
          <a:p>
            <a:r>
              <a:rPr lang="en-US"/>
              <a:t>A</a:t>
            </a:r>
          </a:p>
        </p:txBody>
      </p:sp>
      <p:sp>
        <p:nvSpPr>
          <p:cNvPr id="5" name="TextBox 4">
            <a:extLst>
              <a:ext uri="{FF2B5EF4-FFF2-40B4-BE49-F238E27FC236}">
                <a16:creationId xmlns:a16="http://schemas.microsoft.com/office/drawing/2014/main" id="{367A1C34-1816-4CFD-94F9-E33AB5AD7F79}"/>
              </a:ext>
            </a:extLst>
          </p:cNvPr>
          <p:cNvSpPr txBox="1"/>
          <p:nvPr/>
        </p:nvSpPr>
        <p:spPr>
          <a:xfrm>
            <a:off x="1727174" y="2782525"/>
            <a:ext cx="444657" cy="369332"/>
          </a:xfrm>
          <a:prstGeom prst="rect">
            <a:avLst/>
          </a:prstGeom>
          <a:noFill/>
        </p:spPr>
        <p:txBody>
          <a:bodyPr wrap="square" rtlCol="0">
            <a:spAutoFit/>
          </a:bodyPr>
          <a:lstStyle/>
          <a:p>
            <a:r>
              <a:rPr lang="en-US"/>
              <a:t>C</a:t>
            </a:r>
          </a:p>
        </p:txBody>
      </p:sp>
      <p:sp>
        <p:nvSpPr>
          <p:cNvPr id="9" name="TextBox 8">
            <a:extLst>
              <a:ext uri="{FF2B5EF4-FFF2-40B4-BE49-F238E27FC236}">
                <a16:creationId xmlns:a16="http://schemas.microsoft.com/office/drawing/2014/main" id="{D5634431-E14C-4295-A0EA-CF4A6592CBD1}"/>
              </a:ext>
            </a:extLst>
          </p:cNvPr>
          <p:cNvSpPr txBox="1"/>
          <p:nvPr/>
        </p:nvSpPr>
        <p:spPr>
          <a:xfrm>
            <a:off x="6035903" y="3981989"/>
            <a:ext cx="343364" cy="369332"/>
          </a:xfrm>
          <a:prstGeom prst="rect">
            <a:avLst/>
          </a:prstGeom>
          <a:noFill/>
        </p:spPr>
        <p:txBody>
          <a:bodyPr wrap="square" rtlCol="0">
            <a:spAutoFit/>
          </a:bodyPr>
          <a:lstStyle/>
          <a:p>
            <a:r>
              <a:rPr lang="en-US"/>
              <a:t>+</a:t>
            </a:r>
          </a:p>
        </p:txBody>
      </p:sp>
      <p:sp>
        <p:nvSpPr>
          <p:cNvPr id="3" name="TextBox 2">
            <a:extLst>
              <a:ext uri="{FF2B5EF4-FFF2-40B4-BE49-F238E27FC236}">
                <a16:creationId xmlns:a16="http://schemas.microsoft.com/office/drawing/2014/main" id="{BBB0C5A3-20DB-5D44-8810-F7688BFBE816}"/>
              </a:ext>
            </a:extLst>
          </p:cNvPr>
          <p:cNvSpPr txBox="1"/>
          <p:nvPr/>
        </p:nvSpPr>
        <p:spPr>
          <a:xfrm>
            <a:off x="757871" y="6363366"/>
            <a:ext cx="4173707" cy="369332"/>
          </a:xfrm>
          <a:prstGeom prst="rect">
            <a:avLst/>
          </a:prstGeom>
          <a:noFill/>
        </p:spPr>
        <p:txBody>
          <a:bodyPr wrap="none" rtlCol="0">
            <a:spAutoFit/>
          </a:bodyPr>
          <a:lstStyle/>
          <a:p>
            <a:r>
              <a:rPr lang="en-US" i="1" dirty="0"/>
              <a:t>This works similar for subtractions</a:t>
            </a:r>
          </a:p>
        </p:txBody>
      </p:sp>
      <p:sp>
        <p:nvSpPr>
          <p:cNvPr id="6" name="TextBox 5">
            <a:extLst>
              <a:ext uri="{FF2B5EF4-FFF2-40B4-BE49-F238E27FC236}">
                <a16:creationId xmlns:a16="http://schemas.microsoft.com/office/drawing/2014/main" id="{6EF9C971-A9A8-9841-A1B7-0ED3BD20F427}"/>
              </a:ext>
            </a:extLst>
          </p:cNvPr>
          <p:cNvSpPr txBox="1"/>
          <p:nvPr/>
        </p:nvSpPr>
        <p:spPr>
          <a:xfrm>
            <a:off x="798081" y="5436322"/>
            <a:ext cx="2198038" cy="400110"/>
          </a:xfrm>
          <a:prstGeom prst="rect">
            <a:avLst/>
          </a:prstGeom>
          <a:noFill/>
        </p:spPr>
        <p:txBody>
          <a:bodyPr wrap="none" rtlCol="0">
            <a:sp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In R: </a:t>
            </a:r>
            <a:r>
              <a:rPr lang="en-US" sz="2000" dirty="0" err="1">
                <a:latin typeface="Consolas" panose="020B0609020204030204" pitchFamily="49" charset="0"/>
                <a:cs typeface="Consolas" panose="020B0609020204030204" pitchFamily="49" charset="0"/>
              </a:rPr>
              <a:t>m_A</a:t>
            </a:r>
            <a:r>
              <a:rPr lang="en-US" sz="2000" dirty="0">
                <a:latin typeface="Consolas" panose="020B0609020204030204" pitchFamily="49" charset="0"/>
                <a:cs typeface="Consolas" panose="020B0609020204030204" pitchFamily="49" charset="0"/>
              </a:rPr>
              <a:t> + </a:t>
            </a:r>
            <a:r>
              <a:rPr lang="en-US" sz="2000" dirty="0" err="1">
                <a:latin typeface="Consolas" panose="020B0609020204030204" pitchFamily="49" charset="0"/>
                <a:cs typeface="Consolas" panose="020B0609020204030204" pitchFamily="49" charset="0"/>
              </a:rPr>
              <a:t>m_B</a:t>
            </a:r>
            <a:endParaRPr lang="en-US" sz="2000" dirty="0">
              <a:latin typeface="Consolas" panose="020B0609020204030204" pitchFamily="49" charset="0"/>
              <a:cs typeface="Consolas" panose="020B0609020204030204" pitchFamily="49" charset="0"/>
            </a:endParaRPr>
          </a:p>
        </p:txBody>
      </p:sp>
      <p:sp>
        <p:nvSpPr>
          <p:cNvPr id="8" name="TextBox 7">
            <a:extLst>
              <a:ext uri="{FF2B5EF4-FFF2-40B4-BE49-F238E27FC236}">
                <a16:creationId xmlns:a16="http://schemas.microsoft.com/office/drawing/2014/main" id="{37DE1613-F25A-C04C-A5DD-D0FB36881A49}"/>
              </a:ext>
            </a:extLst>
          </p:cNvPr>
          <p:cNvSpPr txBox="1"/>
          <p:nvPr/>
        </p:nvSpPr>
        <p:spPr>
          <a:xfrm>
            <a:off x="4378382" y="1821462"/>
            <a:ext cx="1106393" cy="523220"/>
          </a:xfrm>
          <a:prstGeom prst="rect">
            <a:avLst/>
          </a:prstGeom>
          <a:noFill/>
        </p:spPr>
        <p:txBody>
          <a:bodyPr wrap="none" rtlCol="0">
            <a:spAutoFit/>
          </a:bodyPr>
          <a:lstStyle/>
          <a:p>
            <a:r>
              <a:rPr lang="en-US" sz="2800" dirty="0">
                <a:solidFill>
                  <a:schemeClr val="accent1"/>
                </a:solidFill>
              </a:rPr>
              <a:t>3 x </a:t>
            </a:r>
            <a:r>
              <a:rPr lang="en-US" sz="2800" dirty="0">
                <a:solidFill>
                  <a:schemeClr val="accent3"/>
                </a:solidFill>
              </a:rPr>
              <a:t>3</a:t>
            </a:r>
          </a:p>
        </p:txBody>
      </p:sp>
      <p:sp>
        <p:nvSpPr>
          <p:cNvPr id="57" name="TextBox 56">
            <a:extLst>
              <a:ext uri="{FF2B5EF4-FFF2-40B4-BE49-F238E27FC236}">
                <a16:creationId xmlns:a16="http://schemas.microsoft.com/office/drawing/2014/main" id="{FC14DBDA-E586-6F4D-B56C-D93FB95FCF37}"/>
              </a:ext>
            </a:extLst>
          </p:cNvPr>
          <p:cNvSpPr txBox="1"/>
          <p:nvPr/>
        </p:nvSpPr>
        <p:spPr>
          <a:xfrm>
            <a:off x="7016729" y="1809831"/>
            <a:ext cx="1106393" cy="523220"/>
          </a:xfrm>
          <a:prstGeom prst="rect">
            <a:avLst/>
          </a:prstGeom>
          <a:noFill/>
        </p:spPr>
        <p:txBody>
          <a:bodyPr wrap="none" rtlCol="0">
            <a:spAutoFit/>
          </a:bodyPr>
          <a:lstStyle/>
          <a:p>
            <a:r>
              <a:rPr lang="en-US" sz="2800" dirty="0">
                <a:solidFill>
                  <a:schemeClr val="accent3"/>
                </a:solidFill>
              </a:rPr>
              <a:t>3</a:t>
            </a:r>
            <a:r>
              <a:rPr lang="en-US" sz="2800" dirty="0">
                <a:solidFill>
                  <a:schemeClr val="accent1"/>
                </a:solidFill>
              </a:rPr>
              <a:t> x 3</a:t>
            </a:r>
          </a:p>
        </p:txBody>
      </p:sp>
      <p:sp>
        <p:nvSpPr>
          <p:cNvPr id="72" name="TextBox 71">
            <a:extLst>
              <a:ext uri="{FF2B5EF4-FFF2-40B4-BE49-F238E27FC236}">
                <a16:creationId xmlns:a16="http://schemas.microsoft.com/office/drawing/2014/main" id="{70E93B95-687E-7348-ADAD-ADF02BC61BD8}"/>
              </a:ext>
            </a:extLst>
          </p:cNvPr>
          <p:cNvSpPr txBox="1"/>
          <p:nvPr/>
        </p:nvSpPr>
        <p:spPr>
          <a:xfrm>
            <a:off x="4378382" y="1258536"/>
            <a:ext cx="1228221" cy="523220"/>
          </a:xfrm>
          <a:prstGeom prst="rect">
            <a:avLst/>
          </a:prstGeom>
          <a:noFill/>
        </p:spPr>
        <p:txBody>
          <a:bodyPr wrap="none" rtlCol="0">
            <a:spAutoFit/>
          </a:bodyPr>
          <a:lstStyle/>
          <a:p>
            <a:r>
              <a:rPr lang="en-US" sz="2800" dirty="0">
                <a:solidFill>
                  <a:schemeClr val="accent1"/>
                </a:solidFill>
              </a:rPr>
              <a:t>n x </a:t>
            </a:r>
            <a:r>
              <a:rPr lang="en-US" sz="2800" dirty="0">
                <a:solidFill>
                  <a:schemeClr val="accent3"/>
                </a:solidFill>
              </a:rPr>
              <a:t>m</a:t>
            </a:r>
          </a:p>
        </p:txBody>
      </p:sp>
      <p:sp>
        <p:nvSpPr>
          <p:cNvPr id="73" name="TextBox 72">
            <a:extLst>
              <a:ext uri="{FF2B5EF4-FFF2-40B4-BE49-F238E27FC236}">
                <a16:creationId xmlns:a16="http://schemas.microsoft.com/office/drawing/2014/main" id="{1A93E838-7AA6-0F41-9A00-6360C7D48C99}"/>
              </a:ext>
            </a:extLst>
          </p:cNvPr>
          <p:cNvSpPr txBox="1"/>
          <p:nvPr/>
        </p:nvSpPr>
        <p:spPr>
          <a:xfrm>
            <a:off x="6955814" y="1238754"/>
            <a:ext cx="1225015" cy="523220"/>
          </a:xfrm>
          <a:prstGeom prst="rect">
            <a:avLst/>
          </a:prstGeom>
          <a:noFill/>
        </p:spPr>
        <p:txBody>
          <a:bodyPr wrap="none" rtlCol="0">
            <a:spAutoFit/>
          </a:bodyPr>
          <a:lstStyle/>
          <a:p>
            <a:r>
              <a:rPr lang="en-US" sz="2800" dirty="0">
                <a:solidFill>
                  <a:schemeClr val="accent3"/>
                </a:solidFill>
              </a:rPr>
              <a:t>m</a:t>
            </a:r>
            <a:r>
              <a:rPr lang="en-US" sz="2800" dirty="0">
                <a:solidFill>
                  <a:schemeClr val="accent1"/>
                </a:solidFill>
              </a:rPr>
              <a:t> x p</a:t>
            </a:r>
          </a:p>
        </p:txBody>
      </p:sp>
      <p:sp>
        <p:nvSpPr>
          <p:cNvPr id="74" name="Oval 73">
            <a:extLst>
              <a:ext uri="{FF2B5EF4-FFF2-40B4-BE49-F238E27FC236}">
                <a16:creationId xmlns:a16="http://schemas.microsoft.com/office/drawing/2014/main" id="{937C3422-628E-FA44-AB3C-BB4EAD37FEE0}"/>
              </a:ext>
            </a:extLst>
          </p:cNvPr>
          <p:cNvSpPr/>
          <p:nvPr/>
        </p:nvSpPr>
        <p:spPr>
          <a:xfrm>
            <a:off x="3931355" y="3307273"/>
            <a:ext cx="615403" cy="568412"/>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75" name="Oval 74">
            <a:extLst>
              <a:ext uri="{FF2B5EF4-FFF2-40B4-BE49-F238E27FC236}">
                <a16:creationId xmlns:a16="http://schemas.microsoft.com/office/drawing/2014/main" id="{701E5972-888A-8F4D-BA30-2D52AD4C92BE}"/>
              </a:ext>
            </a:extLst>
          </p:cNvPr>
          <p:cNvSpPr/>
          <p:nvPr/>
        </p:nvSpPr>
        <p:spPr>
          <a:xfrm>
            <a:off x="6591301" y="3342675"/>
            <a:ext cx="615403" cy="568412"/>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76" name="Oval 75">
            <a:extLst>
              <a:ext uri="{FF2B5EF4-FFF2-40B4-BE49-F238E27FC236}">
                <a16:creationId xmlns:a16="http://schemas.microsoft.com/office/drawing/2014/main" id="{28D03DD6-3E24-9A42-A45F-F2ACE50E9043}"/>
              </a:ext>
            </a:extLst>
          </p:cNvPr>
          <p:cNvSpPr/>
          <p:nvPr/>
        </p:nvSpPr>
        <p:spPr>
          <a:xfrm>
            <a:off x="933813" y="3309863"/>
            <a:ext cx="615403" cy="568412"/>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77" name="Oval 76">
            <a:extLst>
              <a:ext uri="{FF2B5EF4-FFF2-40B4-BE49-F238E27FC236}">
                <a16:creationId xmlns:a16="http://schemas.microsoft.com/office/drawing/2014/main" id="{01B9FC50-B7C2-1A47-AC5C-9FC9E16C98F0}"/>
              </a:ext>
            </a:extLst>
          </p:cNvPr>
          <p:cNvSpPr/>
          <p:nvPr/>
        </p:nvSpPr>
        <p:spPr>
          <a:xfrm>
            <a:off x="3949151" y="3868901"/>
            <a:ext cx="615403" cy="568412"/>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78" name="Oval 77">
            <a:extLst>
              <a:ext uri="{FF2B5EF4-FFF2-40B4-BE49-F238E27FC236}">
                <a16:creationId xmlns:a16="http://schemas.microsoft.com/office/drawing/2014/main" id="{6EFB661A-45B7-2040-9555-FEEBA948311F}"/>
              </a:ext>
            </a:extLst>
          </p:cNvPr>
          <p:cNvSpPr/>
          <p:nvPr/>
        </p:nvSpPr>
        <p:spPr>
          <a:xfrm>
            <a:off x="6585716" y="3875685"/>
            <a:ext cx="615403" cy="568412"/>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79" name="Oval 78">
            <a:extLst>
              <a:ext uri="{FF2B5EF4-FFF2-40B4-BE49-F238E27FC236}">
                <a16:creationId xmlns:a16="http://schemas.microsoft.com/office/drawing/2014/main" id="{34CDAA94-6E2F-9E45-A5B5-EE92830C6A89}"/>
              </a:ext>
            </a:extLst>
          </p:cNvPr>
          <p:cNvSpPr/>
          <p:nvPr/>
        </p:nvSpPr>
        <p:spPr>
          <a:xfrm>
            <a:off x="937057" y="3856115"/>
            <a:ext cx="615403" cy="568412"/>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80" name="Oval 79">
            <a:extLst>
              <a:ext uri="{FF2B5EF4-FFF2-40B4-BE49-F238E27FC236}">
                <a16:creationId xmlns:a16="http://schemas.microsoft.com/office/drawing/2014/main" id="{DEBF90E4-3E7B-B14C-B4A4-EFB99ABF7777}"/>
              </a:ext>
            </a:extLst>
          </p:cNvPr>
          <p:cNvSpPr/>
          <p:nvPr/>
        </p:nvSpPr>
        <p:spPr>
          <a:xfrm>
            <a:off x="3952927" y="4394598"/>
            <a:ext cx="615403" cy="56841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81" name="Oval 80">
            <a:extLst>
              <a:ext uri="{FF2B5EF4-FFF2-40B4-BE49-F238E27FC236}">
                <a16:creationId xmlns:a16="http://schemas.microsoft.com/office/drawing/2014/main" id="{C3380CB9-CC88-CF42-9CE3-8CBB003F29E2}"/>
              </a:ext>
            </a:extLst>
          </p:cNvPr>
          <p:cNvSpPr/>
          <p:nvPr/>
        </p:nvSpPr>
        <p:spPr>
          <a:xfrm>
            <a:off x="6574617" y="4470085"/>
            <a:ext cx="615403" cy="56841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82" name="Oval 81">
            <a:extLst>
              <a:ext uri="{FF2B5EF4-FFF2-40B4-BE49-F238E27FC236}">
                <a16:creationId xmlns:a16="http://schemas.microsoft.com/office/drawing/2014/main" id="{A63EC04D-B523-784A-A35A-7A0CCA9C52A0}"/>
              </a:ext>
            </a:extLst>
          </p:cNvPr>
          <p:cNvSpPr/>
          <p:nvPr/>
        </p:nvSpPr>
        <p:spPr>
          <a:xfrm>
            <a:off x="926188" y="4393166"/>
            <a:ext cx="615403" cy="56841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84" name="Title 1">
            <a:extLst>
              <a:ext uri="{FF2B5EF4-FFF2-40B4-BE49-F238E27FC236}">
                <a16:creationId xmlns:a16="http://schemas.microsoft.com/office/drawing/2014/main" id="{01F129F5-1204-0547-9D6C-009E06895CB7}"/>
              </a:ext>
            </a:extLst>
          </p:cNvPr>
          <p:cNvSpPr>
            <a:spLocks noGrp="1"/>
          </p:cNvSpPr>
          <p:nvPr>
            <p:ph type="title"/>
          </p:nvPr>
        </p:nvSpPr>
        <p:spPr>
          <a:xfrm>
            <a:off x="840431" y="274638"/>
            <a:ext cx="8189327" cy="1143000"/>
          </a:xfrm>
        </p:spPr>
        <p:txBody>
          <a:bodyPr/>
          <a:lstStyle/>
          <a:p>
            <a:r>
              <a:rPr lang="en-GB" sz="3600" dirty="0"/>
              <a:t>Matrix Addition and Subtraction (2)</a:t>
            </a:r>
          </a:p>
        </p:txBody>
      </p:sp>
    </p:spTree>
    <p:extLst>
      <p:ext uri="{BB962C8B-B14F-4D97-AF65-F5344CB8AC3E}">
        <p14:creationId xmlns:p14="http://schemas.microsoft.com/office/powerpoint/2010/main" val="308792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75"/>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74"/>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7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78"/>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77"/>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7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7"/>
                                        </p:tgtEl>
                                        <p:attrNameLst>
                                          <p:attrName>style.visibility</p:attrName>
                                        </p:attrNameLst>
                                      </p:cBhvr>
                                      <p:to>
                                        <p:strVal val="visible"/>
                                      </p:to>
                                    </p:set>
                                  </p:childTnLst>
                                </p:cTn>
                              </p:par>
                              <p:par>
                                <p:cTn id="61" presetID="1" presetClass="exit" presetSubtype="0" fill="hold" grpId="1" nodeType="withEffect">
                                  <p:stCondLst>
                                    <p:cond delay="0"/>
                                  </p:stCondLst>
                                  <p:childTnLst>
                                    <p:set>
                                      <p:cBhvr>
                                        <p:cTn id="62" dur="1" fill="hold">
                                          <p:stCondLst>
                                            <p:cond delay="0"/>
                                          </p:stCondLst>
                                        </p:cTn>
                                        <p:tgtEl>
                                          <p:spTgt spid="8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81"/>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82"/>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9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794"/>
                                        </p:tgtEl>
                                        <p:attrNameLst>
                                          <p:attrName>style.visibility</p:attrName>
                                        </p:attrNameLst>
                                      </p:cBhvr>
                                      <p:to>
                                        <p:strVal val="visible"/>
                                      </p:to>
                                    </p:set>
                                  </p:childTnLst>
                                </p:cTn>
                              </p:par>
                              <p:par>
                                <p:cTn id="91" presetID="10" presetClass="entr" presetSubtype="0" fill="hold" grpId="0" nodeType="withEffect">
                                  <p:stCondLst>
                                    <p:cond delay="0"/>
                                  </p:stCondLst>
                                  <p:childTnLst>
                                    <p:set>
                                      <p:cBhvr>
                                        <p:cTn id="92" dur="1" fill="hold">
                                          <p:stCondLst>
                                            <p:cond delay="0"/>
                                          </p:stCondLst>
                                        </p:cTn>
                                        <p:tgtEl>
                                          <p:spTgt spid="61"/>
                                        </p:tgtEl>
                                        <p:attrNameLst>
                                          <p:attrName>style.visibility</p:attrName>
                                        </p:attrNameLst>
                                      </p:cBhvr>
                                      <p:to>
                                        <p:strVal val="visible"/>
                                      </p:to>
                                    </p:set>
                                    <p:animEffect transition="in" filter="fade">
                                      <p:cBhvr>
                                        <p:cTn id="93" dur="500"/>
                                        <p:tgtEl>
                                          <p:spTgt spid="6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500"/>
                                        <p:tgtEl>
                                          <p:spTgt spid="64"/>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68"/>
                                        </p:tgtEl>
                                        <p:attrNameLst>
                                          <p:attrName>style.visibility</p:attrName>
                                        </p:attrNameLst>
                                      </p:cBhvr>
                                      <p:to>
                                        <p:strVal val="visible"/>
                                      </p:to>
                                    </p:set>
                                    <p:animEffect transition="in" filter="fade">
                                      <p:cBhvr>
                                        <p:cTn id="99" dur="500"/>
                                        <p:tgtEl>
                                          <p:spTgt spid="68"/>
                                        </p:tgtEl>
                                      </p:cBhvr>
                                    </p:animEffec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71"/>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56"/>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795"/>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62"/>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63"/>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65"/>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6"/>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grpId="0" nodeType="clickEffect">
                                  <p:stCondLst>
                                    <p:cond delay="0"/>
                                  </p:stCondLst>
                                  <p:childTnLst>
                                    <p:set>
                                      <p:cBhvr>
                                        <p:cTn id="12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3" grpId="0" animBg="1"/>
      <p:bldP spid="794" grpId="0" animBg="1"/>
      <p:bldP spid="795" grpId="0" animBg="1"/>
      <p:bldP spid="54" grpId="0" animBg="1"/>
      <p:bldP spid="55" grpId="0" animBg="1"/>
      <p:bldP spid="56" grpId="0" animBg="1"/>
      <p:bldP spid="58" grpId="0" animBg="1"/>
      <p:bldP spid="59" grpId="0" animBg="1"/>
      <p:bldP spid="60" grpId="0"/>
      <p:bldP spid="61" grpId="0"/>
      <p:bldP spid="62" grpId="0"/>
      <p:bldP spid="63" grpId="0"/>
      <p:bldP spid="64" grpId="0"/>
      <p:bldP spid="65" grpId="0"/>
      <p:bldP spid="66" grpId="0"/>
      <p:bldP spid="67" grpId="0"/>
      <p:bldP spid="68" grpId="0"/>
      <p:bldP spid="69" grpId="0" animBg="1"/>
      <p:bldP spid="70" grpId="0" animBg="1"/>
      <p:bldP spid="71" grpId="0" animBg="1"/>
      <p:bldP spid="5" grpId="0"/>
      <p:bldP spid="3" grpId="0"/>
      <p:bldP spid="6" grpId="0"/>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96057-7D67-45C8-B9E7-078D1A0ABD34}"/>
              </a:ext>
            </a:extLst>
          </p:cNvPr>
          <p:cNvSpPr>
            <a:spLocks noGrp="1"/>
          </p:cNvSpPr>
          <p:nvPr>
            <p:ph type="title"/>
          </p:nvPr>
        </p:nvSpPr>
        <p:spPr/>
        <p:txBody>
          <a:bodyPr/>
          <a:lstStyle/>
          <a:p>
            <a:r>
              <a:rPr lang="en-GB" dirty="0"/>
              <a:t>Matrix Multiplication</a:t>
            </a:r>
          </a:p>
        </p:txBody>
      </p:sp>
      <p:graphicFrame>
        <p:nvGraphicFramePr>
          <p:cNvPr id="4" name="Table 4">
            <a:extLst>
              <a:ext uri="{FF2B5EF4-FFF2-40B4-BE49-F238E27FC236}">
                <a16:creationId xmlns:a16="http://schemas.microsoft.com/office/drawing/2014/main" id="{FCE86765-FB92-4A4C-8378-462B1F9ED268}"/>
              </a:ext>
            </a:extLst>
          </p:cNvPr>
          <p:cNvGraphicFramePr>
            <a:graphicFrameLocks noGrp="1"/>
          </p:cNvGraphicFramePr>
          <p:nvPr>
            <p:ph idx="1"/>
            <p:extLst>
              <p:ext uri="{D42A27DB-BD31-4B8C-83A1-F6EECF244321}">
                <p14:modId xmlns:p14="http://schemas.microsoft.com/office/powerpoint/2010/main" val="2918926483"/>
              </p:ext>
            </p:extLst>
          </p:nvPr>
        </p:nvGraphicFramePr>
        <p:xfrm>
          <a:off x="2683230" y="2748912"/>
          <a:ext cx="1784944" cy="1286972"/>
        </p:xfrm>
        <a:graphic>
          <a:graphicData uri="http://schemas.openxmlformats.org/drawingml/2006/table">
            <a:tbl>
              <a:tblPr firstRow="1" bandRow="1">
                <a:tableStyleId>{5C22544A-7EE6-4342-B048-85BDC9FD1C3A}</a:tableStyleId>
              </a:tblPr>
              <a:tblGrid>
                <a:gridCol w="446236">
                  <a:extLst>
                    <a:ext uri="{9D8B030D-6E8A-4147-A177-3AD203B41FA5}">
                      <a16:colId xmlns:a16="http://schemas.microsoft.com/office/drawing/2014/main" val="4001165306"/>
                    </a:ext>
                  </a:extLst>
                </a:gridCol>
                <a:gridCol w="446236">
                  <a:extLst>
                    <a:ext uri="{9D8B030D-6E8A-4147-A177-3AD203B41FA5}">
                      <a16:colId xmlns:a16="http://schemas.microsoft.com/office/drawing/2014/main" val="3719912369"/>
                    </a:ext>
                  </a:extLst>
                </a:gridCol>
                <a:gridCol w="446236">
                  <a:extLst>
                    <a:ext uri="{9D8B030D-6E8A-4147-A177-3AD203B41FA5}">
                      <a16:colId xmlns:a16="http://schemas.microsoft.com/office/drawing/2014/main" val="937334679"/>
                    </a:ext>
                  </a:extLst>
                </a:gridCol>
                <a:gridCol w="446236">
                  <a:extLst>
                    <a:ext uri="{9D8B030D-6E8A-4147-A177-3AD203B41FA5}">
                      <a16:colId xmlns:a16="http://schemas.microsoft.com/office/drawing/2014/main" val="3575005880"/>
                    </a:ext>
                  </a:extLst>
                </a:gridCol>
              </a:tblGrid>
              <a:tr h="321743">
                <a:tc>
                  <a:txBody>
                    <a:bodyPr/>
                    <a:lstStyle/>
                    <a:p>
                      <a:pPr algn="ctr"/>
                      <a:r>
                        <a:rPr lang="en-GB" sz="1400" b="0">
                          <a:solidFill>
                            <a:sysClr val="windowText" lastClr="000000"/>
                          </a:solidFill>
                        </a:rPr>
                        <a:t>8</a:t>
                      </a: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1400" b="0">
                          <a:solidFill>
                            <a:sysClr val="windowText" lastClr="000000"/>
                          </a:solidFill>
                        </a:rPr>
                        <a:t>0</a:t>
                      </a: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1400" b="0">
                          <a:solidFill>
                            <a:sysClr val="windowText" lastClr="000000"/>
                          </a:solidFill>
                        </a:rPr>
                        <a:t>2</a:t>
                      </a: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1400" b="0" dirty="0">
                          <a:solidFill>
                            <a:sysClr val="windowText" lastClr="000000"/>
                          </a:solidFill>
                        </a:rPr>
                        <a:t>2</a:t>
                      </a: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2677502"/>
                  </a:ext>
                </a:extLst>
              </a:tr>
              <a:tr h="321743">
                <a:tc>
                  <a:txBody>
                    <a:bodyPr/>
                    <a:lstStyle/>
                    <a:p>
                      <a:pPr algn="ctr"/>
                      <a:r>
                        <a:rPr lang="en-GB" sz="1400" dirty="0">
                          <a:solidFill>
                            <a:sysClr val="windowText" lastClr="000000"/>
                          </a:solidFill>
                        </a:rPr>
                        <a:t>-2</a:t>
                      </a: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a:solidFill>
                            <a:sysClr val="windowText" lastClr="000000"/>
                          </a:solidFill>
                        </a:rPr>
                        <a:t>5</a:t>
                      </a: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a:solidFill>
                            <a:sysClr val="windowText" lastClr="000000"/>
                          </a:solidFill>
                        </a:rPr>
                        <a:t>3</a:t>
                      </a: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a:solidFill>
                            <a:sysClr val="windowText" lastClr="000000"/>
                          </a:solidFill>
                        </a:rPr>
                        <a:t>-5</a:t>
                      </a: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4136320"/>
                  </a:ext>
                </a:extLst>
              </a:tr>
              <a:tr h="321743">
                <a:tc>
                  <a:txBody>
                    <a:bodyPr/>
                    <a:lstStyle/>
                    <a:p>
                      <a:pPr algn="ctr"/>
                      <a:r>
                        <a:rPr lang="en-GB" sz="1400">
                          <a:solidFill>
                            <a:sysClr val="windowText" lastClr="000000"/>
                          </a:solidFill>
                        </a:rPr>
                        <a:t>5</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a:solidFill>
                            <a:sysClr val="windowText" lastClr="000000"/>
                          </a:solidFill>
                        </a:rPr>
                        <a:t>7</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a:solidFill>
                            <a:sysClr val="windowText" lastClr="000000"/>
                          </a:solidFill>
                        </a:rPr>
                        <a:t>-3</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a:solidFill>
                            <a:sysClr val="windowText" lastClr="000000"/>
                          </a:solidFill>
                        </a:rPr>
                        <a:t>0</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5116255"/>
                  </a:ext>
                </a:extLst>
              </a:tr>
              <a:tr h="321743">
                <a:tc>
                  <a:txBody>
                    <a:bodyPr/>
                    <a:lstStyle/>
                    <a:p>
                      <a:pPr algn="ctr"/>
                      <a:r>
                        <a:rPr lang="en-GB" sz="1400">
                          <a:solidFill>
                            <a:sysClr val="windowText" lastClr="000000"/>
                          </a:solidFill>
                        </a:rPr>
                        <a:t>3</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a:solidFill>
                            <a:sysClr val="windowText" lastClr="000000"/>
                          </a:solidFill>
                        </a:rPr>
                        <a:t>-1</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a:solidFill>
                            <a:sysClr val="windowText" lastClr="000000"/>
                          </a:solidFill>
                        </a:rPr>
                        <a:t>1</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dirty="0">
                          <a:solidFill>
                            <a:sysClr val="windowText" lastClr="000000"/>
                          </a:solidFill>
                        </a:rPr>
                        <a:t>-2</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2632985"/>
                  </a:ext>
                </a:extLst>
              </a:tr>
            </a:tbl>
          </a:graphicData>
        </a:graphic>
      </p:graphicFrame>
      <p:sp>
        <p:nvSpPr>
          <p:cNvPr id="5" name="Double Bracket 4">
            <a:extLst>
              <a:ext uri="{FF2B5EF4-FFF2-40B4-BE49-F238E27FC236}">
                <a16:creationId xmlns:a16="http://schemas.microsoft.com/office/drawing/2014/main" id="{3A9F2778-BF3E-46BF-9BFC-C6DC64216E3B}"/>
              </a:ext>
            </a:extLst>
          </p:cNvPr>
          <p:cNvSpPr/>
          <p:nvPr/>
        </p:nvSpPr>
        <p:spPr>
          <a:xfrm>
            <a:off x="2683228" y="2748912"/>
            <a:ext cx="1784943" cy="1286973"/>
          </a:xfrm>
          <a:prstGeom prst="bracketPair">
            <a:avLst/>
          </a:prstGeom>
          <a:ln/>
        </p:spPr>
        <p:style>
          <a:lnRef idx="2">
            <a:schemeClr val="dk1"/>
          </a:lnRef>
          <a:fillRef idx="0">
            <a:schemeClr val="dk1"/>
          </a:fillRef>
          <a:effectRef idx="1">
            <a:schemeClr val="dk1"/>
          </a:effectRef>
          <a:fontRef idx="minor">
            <a:schemeClr val="tx1"/>
          </a:fontRef>
        </p:style>
        <p:txBody>
          <a:bodyPr rtlCol="0" anchor="ctr"/>
          <a:lstStyle/>
          <a:p>
            <a:pPr algn="ctr"/>
            <a:endParaRPr lang="en-GB" sz="1350"/>
          </a:p>
        </p:txBody>
      </p:sp>
      <p:sp>
        <p:nvSpPr>
          <p:cNvPr id="6" name="TextBox 5">
            <a:extLst>
              <a:ext uri="{FF2B5EF4-FFF2-40B4-BE49-F238E27FC236}">
                <a16:creationId xmlns:a16="http://schemas.microsoft.com/office/drawing/2014/main" id="{676CACDC-E2E2-4937-ADC0-C579576F2397}"/>
              </a:ext>
            </a:extLst>
          </p:cNvPr>
          <p:cNvSpPr txBox="1"/>
          <p:nvPr/>
        </p:nvSpPr>
        <p:spPr>
          <a:xfrm>
            <a:off x="946874" y="1814559"/>
            <a:ext cx="7513558" cy="646331"/>
          </a:xfrm>
          <a:prstGeom prst="rect">
            <a:avLst/>
          </a:prstGeom>
          <a:noFill/>
        </p:spPr>
        <p:txBody>
          <a:bodyPr wrap="square" rtlCol="0">
            <a:spAutoFit/>
          </a:bodyPr>
          <a:lstStyle/>
          <a:p>
            <a:r>
              <a:rPr lang="en-GB" b="1" dirty="0"/>
              <a:t>Multiple a matrix by a number</a:t>
            </a:r>
          </a:p>
          <a:p>
            <a:r>
              <a:rPr lang="en-GB" dirty="0"/>
              <a:t>Each element in the matrix  multiplied with that number </a:t>
            </a:r>
            <a:r>
              <a:rPr lang="en-GB" b="1" dirty="0"/>
              <a:t> </a:t>
            </a:r>
          </a:p>
        </p:txBody>
      </p:sp>
      <p:sp>
        <p:nvSpPr>
          <p:cNvPr id="7" name="TextBox 6">
            <a:extLst>
              <a:ext uri="{FF2B5EF4-FFF2-40B4-BE49-F238E27FC236}">
                <a16:creationId xmlns:a16="http://schemas.microsoft.com/office/drawing/2014/main" id="{5D79A707-4447-4A6F-B0D1-A12E92E718DD}"/>
              </a:ext>
            </a:extLst>
          </p:cNvPr>
          <p:cNvSpPr txBox="1"/>
          <p:nvPr/>
        </p:nvSpPr>
        <p:spPr>
          <a:xfrm>
            <a:off x="1899504" y="3087414"/>
            <a:ext cx="671979" cy="461665"/>
          </a:xfrm>
          <a:prstGeom prst="rect">
            <a:avLst/>
          </a:prstGeom>
          <a:noFill/>
        </p:spPr>
        <p:txBody>
          <a:bodyPr wrap="none" rtlCol="0">
            <a:spAutoFit/>
          </a:bodyPr>
          <a:lstStyle/>
          <a:p>
            <a:r>
              <a:rPr lang="en-GB" sz="2400" dirty="0"/>
              <a:t>2 x</a:t>
            </a:r>
          </a:p>
        </p:txBody>
      </p:sp>
      <p:graphicFrame>
        <p:nvGraphicFramePr>
          <p:cNvPr id="8" name="Table 4">
            <a:extLst>
              <a:ext uri="{FF2B5EF4-FFF2-40B4-BE49-F238E27FC236}">
                <a16:creationId xmlns:a16="http://schemas.microsoft.com/office/drawing/2014/main" id="{80FD4E9F-E7A5-49B0-8B67-37891FEB87CE}"/>
              </a:ext>
            </a:extLst>
          </p:cNvPr>
          <p:cNvGraphicFramePr>
            <a:graphicFrameLocks/>
          </p:cNvGraphicFramePr>
          <p:nvPr>
            <p:extLst>
              <p:ext uri="{D42A27DB-BD31-4B8C-83A1-F6EECF244321}">
                <p14:modId xmlns:p14="http://schemas.microsoft.com/office/powerpoint/2010/main" val="2143803212"/>
              </p:ext>
            </p:extLst>
          </p:nvPr>
        </p:nvGraphicFramePr>
        <p:xfrm>
          <a:off x="5005243" y="2748912"/>
          <a:ext cx="1784944" cy="1286972"/>
        </p:xfrm>
        <a:graphic>
          <a:graphicData uri="http://schemas.openxmlformats.org/drawingml/2006/table">
            <a:tbl>
              <a:tblPr firstRow="1" bandRow="1">
                <a:tableStyleId>{5C22544A-7EE6-4342-B048-85BDC9FD1C3A}</a:tableStyleId>
              </a:tblPr>
              <a:tblGrid>
                <a:gridCol w="446236">
                  <a:extLst>
                    <a:ext uri="{9D8B030D-6E8A-4147-A177-3AD203B41FA5}">
                      <a16:colId xmlns:a16="http://schemas.microsoft.com/office/drawing/2014/main" val="4001165306"/>
                    </a:ext>
                  </a:extLst>
                </a:gridCol>
                <a:gridCol w="446236">
                  <a:extLst>
                    <a:ext uri="{9D8B030D-6E8A-4147-A177-3AD203B41FA5}">
                      <a16:colId xmlns:a16="http://schemas.microsoft.com/office/drawing/2014/main" val="3719912369"/>
                    </a:ext>
                  </a:extLst>
                </a:gridCol>
                <a:gridCol w="446236">
                  <a:extLst>
                    <a:ext uri="{9D8B030D-6E8A-4147-A177-3AD203B41FA5}">
                      <a16:colId xmlns:a16="http://schemas.microsoft.com/office/drawing/2014/main" val="937334679"/>
                    </a:ext>
                  </a:extLst>
                </a:gridCol>
                <a:gridCol w="446236">
                  <a:extLst>
                    <a:ext uri="{9D8B030D-6E8A-4147-A177-3AD203B41FA5}">
                      <a16:colId xmlns:a16="http://schemas.microsoft.com/office/drawing/2014/main" val="3575005880"/>
                    </a:ext>
                  </a:extLst>
                </a:gridCol>
              </a:tblGrid>
              <a:tr h="321743">
                <a:tc>
                  <a:txBody>
                    <a:bodyPr/>
                    <a:lstStyle/>
                    <a:p>
                      <a:pPr algn="ctr"/>
                      <a:r>
                        <a:rPr lang="en-GB" sz="1400" b="0">
                          <a:solidFill>
                            <a:sysClr val="windowText" lastClr="000000"/>
                          </a:solidFill>
                        </a:rPr>
                        <a:t>16</a:t>
                      </a: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1400" b="0">
                          <a:solidFill>
                            <a:sysClr val="windowText" lastClr="000000"/>
                          </a:solidFill>
                        </a:rPr>
                        <a:t>0</a:t>
                      </a: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1400" b="0">
                          <a:solidFill>
                            <a:sysClr val="windowText" lastClr="000000"/>
                          </a:solidFill>
                        </a:rPr>
                        <a:t>4</a:t>
                      </a: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1400" b="0">
                          <a:solidFill>
                            <a:sysClr val="windowText" lastClr="000000"/>
                          </a:solidFill>
                        </a:rPr>
                        <a:t>4</a:t>
                      </a: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2677502"/>
                  </a:ext>
                </a:extLst>
              </a:tr>
              <a:tr h="321743">
                <a:tc>
                  <a:txBody>
                    <a:bodyPr/>
                    <a:lstStyle/>
                    <a:p>
                      <a:pPr algn="ctr"/>
                      <a:r>
                        <a:rPr lang="en-GB" sz="1400">
                          <a:solidFill>
                            <a:sysClr val="windowText" lastClr="000000"/>
                          </a:solidFill>
                        </a:rPr>
                        <a:t>-4</a:t>
                      </a: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a:solidFill>
                            <a:sysClr val="windowText" lastClr="000000"/>
                          </a:solidFill>
                        </a:rPr>
                        <a:t>10</a:t>
                      </a: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a:solidFill>
                            <a:sysClr val="windowText" lastClr="000000"/>
                          </a:solidFill>
                        </a:rPr>
                        <a:t>6</a:t>
                      </a: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a:solidFill>
                            <a:sysClr val="windowText" lastClr="000000"/>
                          </a:solidFill>
                        </a:rPr>
                        <a:t>-10</a:t>
                      </a: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4136320"/>
                  </a:ext>
                </a:extLst>
              </a:tr>
              <a:tr h="321743">
                <a:tc>
                  <a:txBody>
                    <a:bodyPr/>
                    <a:lstStyle/>
                    <a:p>
                      <a:pPr algn="ctr"/>
                      <a:r>
                        <a:rPr lang="en-GB" sz="1400">
                          <a:solidFill>
                            <a:sysClr val="windowText" lastClr="000000"/>
                          </a:solidFill>
                        </a:rPr>
                        <a:t>10</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a:solidFill>
                            <a:sysClr val="windowText" lastClr="000000"/>
                          </a:solidFill>
                        </a:rPr>
                        <a:t>14</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a:solidFill>
                            <a:sysClr val="windowText" lastClr="000000"/>
                          </a:solidFill>
                        </a:rPr>
                        <a:t>-6</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a:solidFill>
                            <a:sysClr val="windowText" lastClr="000000"/>
                          </a:solidFill>
                        </a:rPr>
                        <a:t>0</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5116255"/>
                  </a:ext>
                </a:extLst>
              </a:tr>
              <a:tr h="321743">
                <a:tc>
                  <a:txBody>
                    <a:bodyPr/>
                    <a:lstStyle/>
                    <a:p>
                      <a:pPr algn="ctr"/>
                      <a:r>
                        <a:rPr lang="en-GB" sz="1400">
                          <a:solidFill>
                            <a:sysClr val="windowText" lastClr="000000"/>
                          </a:solidFill>
                        </a:rPr>
                        <a:t>6</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a:solidFill>
                            <a:sysClr val="windowText" lastClr="000000"/>
                          </a:solidFill>
                        </a:rPr>
                        <a:t>-2</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a:solidFill>
                            <a:sysClr val="windowText" lastClr="000000"/>
                          </a:solidFill>
                        </a:rPr>
                        <a:t>2</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dirty="0">
                          <a:solidFill>
                            <a:sysClr val="windowText" lastClr="000000"/>
                          </a:solidFill>
                        </a:rPr>
                        <a:t>-4</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2632985"/>
                  </a:ext>
                </a:extLst>
              </a:tr>
            </a:tbl>
          </a:graphicData>
        </a:graphic>
      </p:graphicFrame>
      <p:sp>
        <p:nvSpPr>
          <p:cNvPr id="9" name="Double Bracket 8">
            <a:extLst>
              <a:ext uri="{FF2B5EF4-FFF2-40B4-BE49-F238E27FC236}">
                <a16:creationId xmlns:a16="http://schemas.microsoft.com/office/drawing/2014/main" id="{0B7A9B36-CA41-4B0A-8CF0-C0D6A90F8CA4}"/>
              </a:ext>
            </a:extLst>
          </p:cNvPr>
          <p:cNvSpPr/>
          <p:nvPr/>
        </p:nvSpPr>
        <p:spPr>
          <a:xfrm>
            <a:off x="5005241" y="2748912"/>
            <a:ext cx="1784943" cy="1286973"/>
          </a:xfrm>
          <a:prstGeom prst="bracketPair">
            <a:avLst/>
          </a:prstGeom>
          <a:ln/>
        </p:spPr>
        <p:style>
          <a:lnRef idx="2">
            <a:schemeClr val="dk1"/>
          </a:lnRef>
          <a:fillRef idx="0">
            <a:schemeClr val="dk1"/>
          </a:fillRef>
          <a:effectRef idx="1">
            <a:schemeClr val="dk1"/>
          </a:effectRef>
          <a:fontRef idx="minor">
            <a:schemeClr val="tx1"/>
          </a:fontRef>
        </p:style>
        <p:txBody>
          <a:bodyPr rtlCol="0" anchor="ctr"/>
          <a:lstStyle/>
          <a:p>
            <a:pPr algn="ctr"/>
            <a:endParaRPr lang="en-GB" sz="1350"/>
          </a:p>
        </p:txBody>
      </p:sp>
      <p:sp>
        <p:nvSpPr>
          <p:cNvPr id="10" name="TextBox 9">
            <a:extLst>
              <a:ext uri="{FF2B5EF4-FFF2-40B4-BE49-F238E27FC236}">
                <a16:creationId xmlns:a16="http://schemas.microsoft.com/office/drawing/2014/main" id="{0E58D411-8509-4C40-BFA6-8BC96CA8989D}"/>
              </a:ext>
            </a:extLst>
          </p:cNvPr>
          <p:cNvSpPr txBox="1"/>
          <p:nvPr/>
        </p:nvSpPr>
        <p:spPr>
          <a:xfrm>
            <a:off x="4579919" y="3168206"/>
            <a:ext cx="325730" cy="300082"/>
          </a:xfrm>
          <a:prstGeom prst="rect">
            <a:avLst/>
          </a:prstGeom>
          <a:noFill/>
        </p:spPr>
        <p:txBody>
          <a:bodyPr wrap="none" rtlCol="0">
            <a:spAutoFit/>
          </a:bodyPr>
          <a:lstStyle/>
          <a:p>
            <a:r>
              <a:rPr lang="en-GB" sz="1350" dirty="0"/>
              <a:t>=</a:t>
            </a:r>
          </a:p>
        </p:txBody>
      </p:sp>
      <p:sp>
        <p:nvSpPr>
          <p:cNvPr id="14" name="Rectangle 3">
            <a:extLst>
              <a:ext uri="{FF2B5EF4-FFF2-40B4-BE49-F238E27FC236}">
                <a16:creationId xmlns:a16="http://schemas.microsoft.com/office/drawing/2014/main" id="{F9B09B89-505D-4D10-8539-04605B3F2880}"/>
              </a:ext>
            </a:extLst>
          </p:cNvPr>
          <p:cNvSpPr>
            <a:spLocks noChangeArrowheads="1"/>
          </p:cNvSpPr>
          <p:nvPr/>
        </p:nvSpPr>
        <p:spPr bwMode="auto">
          <a:xfrm>
            <a:off x="946875" y="4858826"/>
            <a:ext cx="3610838" cy="893862"/>
          </a:xfrm>
          <a:prstGeom prst="roundRect">
            <a:avLst/>
          </a:prstGeom>
          <a:solidFill>
            <a:srgbClr val="FFFFFF"/>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defTabSz="685800" eaLnBrk="0" fontAlgn="base" hangingPunct="0">
              <a:spcBef>
                <a:spcPct val="0"/>
              </a:spcBef>
              <a:spcAft>
                <a:spcPct val="0"/>
              </a:spcAft>
            </a:pPr>
            <a:r>
              <a:rPr lang="en-US" altLang="en-US" sz="1050" dirty="0">
                <a:solidFill>
                  <a:srgbClr val="0000FF"/>
                </a:solidFill>
                <a:latin typeface="Lucida Console" panose="020B0609040504020204" pitchFamily="49" charset="0"/>
              </a:rPr>
              <a:t>&gt; </a:t>
            </a:r>
            <a:r>
              <a:rPr lang="en-US" altLang="en-US" sz="1050" dirty="0" err="1">
                <a:solidFill>
                  <a:srgbClr val="0000FF"/>
                </a:solidFill>
                <a:latin typeface="Lucida Console" panose="020B0609040504020204" pitchFamily="49" charset="0"/>
              </a:rPr>
              <a:t>matB</a:t>
            </a:r>
            <a:r>
              <a:rPr lang="en-US" altLang="en-US" sz="1050" dirty="0">
                <a:solidFill>
                  <a:srgbClr val="0000FF"/>
                </a:solidFill>
                <a:latin typeface="Lucida Console" panose="020B0609040504020204" pitchFamily="49" charset="0"/>
              </a:rPr>
              <a:t> &lt;- matrix(1:10, </a:t>
            </a:r>
            <a:r>
              <a:rPr lang="en-US" altLang="en-US" sz="1050" dirty="0" err="1">
                <a:solidFill>
                  <a:srgbClr val="0000FF"/>
                </a:solidFill>
                <a:latin typeface="Lucida Console" panose="020B0609040504020204" pitchFamily="49" charset="0"/>
              </a:rPr>
              <a:t>nrow</a:t>
            </a:r>
            <a:r>
              <a:rPr lang="en-US" altLang="en-US" sz="1050" dirty="0">
                <a:solidFill>
                  <a:srgbClr val="0000FF"/>
                </a:solidFill>
                <a:latin typeface="Lucida Console" panose="020B0609040504020204" pitchFamily="49" charset="0"/>
              </a:rPr>
              <a:t> = 2,ncol = 5) </a:t>
            </a:r>
          </a:p>
          <a:p>
            <a:pPr defTabSz="685800" eaLnBrk="0" fontAlgn="base" hangingPunct="0">
              <a:spcBef>
                <a:spcPct val="0"/>
              </a:spcBef>
              <a:spcAft>
                <a:spcPct val="0"/>
              </a:spcAft>
            </a:pPr>
            <a:r>
              <a:rPr lang="en-US" altLang="en-US" sz="1050" dirty="0">
                <a:solidFill>
                  <a:srgbClr val="0000FF"/>
                </a:solidFill>
                <a:latin typeface="Lucida Console" panose="020B0609040504020204" pitchFamily="49" charset="0"/>
              </a:rPr>
              <a:t>&gt; </a:t>
            </a:r>
            <a:r>
              <a:rPr lang="en-US" altLang="en-US" sz="1050" dirty="0" err="1">
                <a:solidFill>
                  <a:srgbClr val="0000FF"/>
                </a:solidFill>
                <a:latin typeface="Lucida Console" panose="020B0609040504020204" pitchFamily="49" charset="0"/>
              </a:rPr>
              <a:t>matB</a:t>
            </a:r>
            <a:r>
              <a:rPr lang="en-US" altLang="en-US" sz="1050" dirty="0">
                <a:solidFill>
                  <a:srgbClr val="0000FF"/>
                </a:solidFill>
                <a:latin typeface="Lucida Console" panose="020B0609040504020204" pitchFamily="49" charset="0"/>
              </a:rPr>
              <a:t> </a:t>
            </a:r>
          </a:p>
          <a:p>
            <a:pPr lvl="1" eaLnBrk="0" fontAlgn="base" hangingPunct="0">
              <a:spcBef>
                <a:spcPct val="0"/>
              </a:spcBef>
              <a:spcAft>
                <a:spcPct val="0"/>
              </a:spcAft>
            </a:pPr>
            <a:r>
              <a:rPr lang="en-US" altLang="en-US" sz="1050" dirty="0">
                <a:solidFill>
                  <a:srgbClr val="000000"/>
                </a:solidFill>
                <a:latin typeface="Lucida Console" panose="020B0609040504020204" pitchFamily="49" charset="0"/>
              </a:rPr>
              <a:t>  [,1] [,2] [,3] [,4] [,5] </a:t>
            </a:r>
          </a:p>
          <a:p>
            <a:pPr defTabSz="685800" eaLnBrk="0" fontAlgn="base" hangingPunct="0">
              <a:spcBef>
                <a:spcPct val="0"/>
              </a:spcBef>
              <a:spcAft>
                <a:spcPct val="0"/>
              </a:spcAft>
            </a:pPr>
            <a:r>
              <a:rPr lang="en-US" altLang="en-US" sz="1050" dirty="0">
                <a:solidFill>
                  <a:srgbClr val="000000"/>
                </a:solidFill>
                <a:latin typeface="Lucida Console" panose="020B0609040504020204" pitchFamily="49" charset="0"/>
              </a:rPr>
              <a:t>[1,]    </a:t>
            </a:r>
            <a:r>
              <a:rPr lang="en-US" altLang="en-US" sz="1050" dirty="0">
                <a:solidFill>
                  <a:srgbClr val="FF0000"/>
                </a:solidFill>
                <a:latin typeface="Lucida Console" panose="020B0609040504020204" pitchFamily="49" charset="0"/>
              </a:rPr>
              <a:t>1</a:t>
            </a:r>
            <a:r>
              <a:rPr lang="en-US" altLang="en-US" sz="1050" dirty="0">
                <a:solidFill>
                  <a:srgbClr val="000000"/>
                </a:solidFill>
                <a:latin typeface="Lucida Console" panose="020B0609040504020204" pitchFamily="49" charset="0"/>
              </a:rPr>
              <a:t>    </a:t>
            </a:r>
            <a:r>
              <a:rPr lang="en-US" altLang="en-US" sz="1050" dirty="0">
                <a:solidFill>
                  <a:schemeClr val="accent5">
                    <a:lumMod val="75000"/>
                  </a:schemeClr>
                </a:solidFill>
                <a:latin typeface="Lucida Console" panose="020B0609040504020204" pitchFamily="49" charset="0"/>
              </a:rPr>
              <a:t>3</a:t>
            </a:r>
            <a:r>
              <a:rPr lang="en-US" altLang="en-US" sz="1050" dirty="0">
                <a:solidFill>
                  <a:srgbClr val="000000"/>
                </a:solidFill>
                <a:latin typeface="Lucida Console" panose="020B0609040504020204" pitchFamily="49" charset="0"/>
              </a:rPr>
              <a:t>    </a:t>
            </a:r>
            <a:r>
              <a:rPr lang="en-US" altLang="en-US" sz="1050" dirty="0">
                <a:solidFill>
                  <a:schemeClr val="accent4">
                    <a:lumMod val="60000"/>
                    <a:lumOff val="40000"/>
                  </a:schemeClr>
                </a:solidFill>
                <a:latin typeface="Lucida Console" panose="020B0609040504020204" pitchFamily="49" charset="0"/>
              </a:rPr>
              <a:t>5</a:t>
            </a:r>
            <a:r>
              <a:rPr lang="en-US" altLang="en-US" sz="1050" dirty="0">
                <a:solidFill>
                  <a:srgbClr val="000000"/>
                </a:solidFill>
                <a:latin typeface="Lucida Console" panose="020B0609040504020204" pitchFamily="49" charset="0"/>
              </a:rPr>
              <a:t>    </a:t>
            </a:r>
            <a:r>
              <a:rPr lang="en-US" altLang="en-US" sz="1050" dirty="0">
                <a:solidFill>
                  <a:schemeClr val="accent3">
                    <a:lumMod val="50000"/>
                  </a:schemeClr>
                </a:solidFill>
                <a:latin typeface="Lucida Console" panose="020B0609040504020204" pitchFamily="49" charset="0"/>
              </a:rPr>
              <a:t>7</a:t>
            </a:r>
            <a:r>
              <a:rPr lang="en-US" altLang="en-US" sz="1050" dirty="0">
                <a:solidFill>
                  <a:srgbClr val="000000"/>
                </a:solidFill>
                <a:latin typeface="Lucida Console" panose="020B0609040504020204" pitchFamily="49" charset="0"/>
              </a:rPr>
              <a:t>    </a:t>
            </a:r>
            <a:r>
              <a:rPr lang="en-US" altLang="en-US" sz="1050" dirty="0">
                <a:solidFill>
                  <a:schemeClr val="accent6">
                    <a:lumMod val="75000"/>
                  </a:schemeClr>
                </a:solidFill>
                <a:latin typeface="Lucida Console" panose="020B0609040504020204" pitchFamily="49" charset="0"/>
              </a:rPr>
              <a:t>9</a:t>
            </a:r>
            <a:r>
              <a:rPr lang="en-US" altLang="en-US" sz="1050" dirty="0">
                <a:solidFill>
                  <a:srgbClr val="000000"/>
                </a:solidFill>
                <a:latin typeface="Lucida Console" panose="020B0609040504020204" pitchFamily="49" charset="0"/>
              </a:rPr>
              <a:t> </a:t>
            </a:r>
          </a:p>
          <a:p>
            <a:pPr defTabSz="685800" eaLnBrk="0" fontAlgn="base" hangingPunct="0">
              <a:spcBef>
                <a:spcPct val="0"/>
              </a:spcBef>
              <a:spcAft>
                <a:spcPct val="0"/>
              </a:spcAft>
            </a:pPr>
            <a:r>
              <a:rPr lang="en-US" altLang="en-US" sz="1050" dirty="0">
                <a:solidFill>
                  <a:srgbClr val="000000"/>
                </a:solidFill>
                <a:latin typeface="Lucida Console" panose="020B0609040504020204" pitchFamily="49" charset="0"/>
              </a:rPr>
              <a:t>[2,]    </a:t>
            </a:r>
            <a:r>
              <a:rPr lang="en-US" altLang="en-US" sz="1050" dirty="0">
                <a:solidFill>
                  <a:schemeClr val="accent4"/>
                </a:solidFill>
                <a:latin typeface="Lucida Console" panose="020B0609040504020204" pitchFamily="49" charset="0"/>
              </a:rPr>
              <a:t>2</a:t>
            </a:r>
            <a:r>
              <a:rPr lang="en-US" altLang="en-US" sz="1050" dirty="0">
                <a:solidFill>
                  <a:srgbClr val="000000"/>
                </a:solidFill>
                <a:latin typeface="Lucida Console" panose="020B0609040504020204" pitchFamily="49" charset="0"/>
              </a:rPr>
              <a:t>    </a:t>
            </a:r>
            <a:r>
              <a:rPr lang="en-US" altLang="en-US" sz="1050" dirty="0">
                <a:solidFill>
                  <a:schemeClr val="accent6">
                    <a:lumMod val="75000"/>
                  </a:schemeClr>
                </a:solidFill>
                <a:latin typeface="Lucida Console" panose="020B0609040504020204" pitchFamily="49" charset="0"/>
              </a:rPr>
              <a:t>4</a:t>
            </a:r>
            <a:r>
              <a:rPr lang="en-US" altLang="en-US" sz="1050" dirty="0">
                <a:solidFill>
                  <a:srgbClr val="000000"/>
                </a:solidFill>
                <a:latin typeface="Lucida Console" panose="020B0609040504020204" pitchFamily="49" charset="0"/>
              </a:rPr>
              <a:t>    </a:t>
            </a:r>
            <a:r>
              <a:rPr lang="en-US" altLang="en-US" sz="1050" dirty="0">
                <a:solidFill>
                  <a:srgbClr val="7030A0"/>
                </a:solidFill>
                <a:latin typeface="Lucida Console" panose="020B0609040504020204" pitchFamily="49" charset="0"/>
              </a:rPr>
              <a:t>6</a:t>
            </a:r>
            <a:r>
              <a:rPr lang="en-US" altLang="en-US" sz="1050" dirty="0">
                <a:solidFill>
                  <a:srgbClr val="000000"/>
                </a:solidFill>
                <a:latin typeface="Lucida Console" panose="020B0609040504020204" pitchFamily="49" charset="0"/>
              </a:rPr>
              <a:t>    </a:t>
            </a:r>
            <a:r>
              <a:rPr lang="en-US" altLang="en-US" sz="1050" dirty="0">
                <a:solidFill>
                  <a:srgbClr val="C00000"/>
                </a:solidFill>
                <a:latin typeface="Lucida Console" panose="020B0609040504020204" pitchFamily="49" charset="0"/>
              </a:rPr>
              <a:t>8</a:t>
            </a:r>
            <a:r>
              <a:rPr lang="en-US" altLang="en-US" sz="1050" dirty="0">
                <a:solidFill>
                  <a:srgbClr val="000000"/>
                </a:solidFill>
                <a:latin typeface="Lucida Console" panose="020B0609040504020204" pitchFamily="49" charset="0"/>
              </a:rPr>
              <a:t>    </a:t>
            </a:r>
            <a:r>
              <a:rPr lang="en-US" altLang="en-US" sz="1050" dirty="0">
                <a:solidFill>
                  <a:schemeClr val="accent2">
                    <a:lumMod val="75000"/>
                  </a:schemeClr>
                </a:solidFill>
                <a:latin typeface="Lucida Console" panose="020B0609040504020204" pitchFamily="49" charset="0"/>
              </a:rPr>
              <a:t>10</a:t>
            </a:r>
          </a:p>
        </p:txBody>
      </p:sp>
      <p:sp>
        <p:nvSpPr>
          <p:cNvPr id="16" name="Arrow: Right 15">
            <a:extLst>
              <a:ext uri="{FF2B5EF4-FFF2-40B4-BE49-F238E27FC236}">
                <a16:creationId xmlns:a16="http://schemas.microsoft.com/office/drawing/2014/main" id="{C7E6A253-EC03-4EDF-B081-7998C563059F}"/>
              </a:ext>
            </a:extLst>
          </p:cNvPr>
          <p:cNvSpPr/>
          <p:nvPr/>
        </p:nvSpPr>
        <p:spPr>
          <a:xfrm>
            <a:off x="4766436" y="5165927"/>
            <a:ext cx="568472" cy="22586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7" name="Rectangle 3">
            <a:extLst>
              <a:ext uri="{FF2B5EF4-FFF2-40B4-BE49-F238E27FC236}">
                <a16:creationId xmlns:a16="http://schemas.microsoft.com/office/drawing/2014/main" id="{62097DD7-341B-4251-B4D5-CA9CB281F273}"/>
              </a:ext>
            </a:extLst>
          </p:cNvPr>
          <p:cNvSpPr>
            <a:spLocks noChangeArrowheads="1"/>
          </p:cNvSpPr>
          <p:nvPr/>
        </p:nvSpPr>
        <p:spPr bwMode="auto">
          <a:xfrm>
            <a:off x="5543630" y="4951638"/>
            <a:ext cx="3280055" cy="715089"/>
          </a:xfrm>
          <a:prstGeom prst="roundRect">
            <a:avLst/>
          </a:prstGeom>
          <a:solidFill>
            <a:srgbClr val="FFFFFF"/>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defTabSz="685800" eaLnBrk="0" fontAlgn="base" hangingPunct="0">
              <a:spcBef>
                <a:spcPct val="0"/>
              </a:spcBef>
              <a:spcAft>
                <a:spcPct val="0"/>
              </a:spcAft>
            </a:pPr>
            <a:r>
              <a:rPr lang="en-US" altLang="en-US" sz="1050" dirty="0">
                <a:solidFill>
                  <a:srgbClr val="0000FF"/>
                </a:solidFill>
                <a:latin typeface="Lucida Console" panose="020B0609040504020204" pitchFamily="49" charset="0"/>
              </a:rPr>
              <a:t>&gt; 2 * </a:t>
            </a:r>
            <a:r>
              <a:rPr lang="en-US" altLang="en-US" sz="1050" dirty="0" err="1">
                <a:solidFill>
                  <a:srgbClr val="0000FF"/>
                </a:solidFill>
                <a:latin typeface="Lucida Console" panose="020B0609040504020204" pitchFamily="49" charset="0"/>
              </a:rPr>
              <a:t>matB</a:t>
            </a:r>
            <a:r>
              <a:rPr lang="en-US" altLang="en-US" sz="1050" dirty="0">
                <a:solidFill>
                  <a:srgbClr val="0000FF"/>
                </a:solidFill>
                <a:latin typeface="Lucida Console" panose="020B0609040504020204" pitchFamily="49" charset="0"/>
              </a:rPr>
              <a:t> </a:t>
            </a:r>
          </a:p>
          <a:p>
            <a:pPr lvl="1" eaLnBrk="0" fontAlgn="base" hangingPunct="0">
              <a:spcBef>
                <a:spcPct val="0"/>
              </a:spcBef>
              <a:spcAft>
                <a:spcPct val="0"/>
              </a:spcAft>
            </a:pPr>
            <a:r>
              <a:rPr lang="en-US" altLang="en-US" sz="1050" dirty="0">
                <a:solidFill>
                  <a:srgbClr val="000000"/>
                </a:solidFill>
                <a:latin typeface="Lucida Console" panose="020B0609040504020204" pitchFamily="49" charset="0"/>
              </a:rPr>
              <a:t>  [,1] [,2] [,3] [,4] [,5] </a:t>
            </a:r>
          </a:p>
          <a:p>
            <a:pPr defTabSz="685800" eaLnBrk="0" fontAlgn="base" hangingPunct="0">
              <a:spcBef>
                <a:spcPct val="0"/>
              </a:spcBef>
              <a:spcAft>
                <a:spcPct val="0"/>
              </a:spcAft>
            </a:pPr>
            <a:r>
              <a:rPr lang="en-US" altLang="en-US" sz="1050" dirty="0">
                <a:solidFill>
                  <a:srgbClr val="000000"/>
                </a:solidFill>
                <a:latin typeface="Lucida Console" panose="020B0609040504020204" pitchFamily="49" charset="0"/>
              </a:rPr>
              <a:t>[1,]    </a:t>
            </a:r>
            <a:r>
              <a:rPr lang="en-US" altLang="en-US" sz="1050" dirty="0">
                <a:solidFill>
                  <a:srgbClr val="FF0000"/>
                </a:solidFill>
                <a:latin typeface="Lucida Console" panose="020B0609040504020204" pitchFamily="49" charset="0"/>
              </a:rPr>
              <a:t>2</a:t>
            </a:r>
            <a:r>
              <a:rPr lang="en-US" altLang="en-US" sz="1050" dirty="0">
                <a:solidFill>
                  <a:srgbClr val="000000"/>
                </a:solidFill>
                <a:latin typeface="Lucida Console" panose="020B0609040504020204" pitchFamily="49" charset="0"/>
              </a:rPr>
              <a:t>    </a:t>
            </a:r>
            <a:r>
              <a:rPr lang="en-US" altLang="en-US" sz="1050" dirty="0">
                <a:solidFill>
                  <a:schemeClr val="accent5">
                    <a:lumMod val="75000"/>
                  </a:schemeClr>
                </a:solidFill>
                <a:latin typeface="Lucida Console" panose="020B0609040504020204" pitchFamily="49" charset="0"/>
              </a:rPr>
              <a:t>6</a:t>
            </a:r>
            <a:r>
              <a:rPr lang="en-US" altLang="en-US" sz="1050" dirty="0">
                <a:solidFill>
                  <a:srgbClr val="000000"/>
                </a:solidFill>
                <a:latin typeface="Lucida Console" panose="020B0609040504020204" pitchFamily="49" charset="0"/>
              </a:rPr>
              <a:t>    </a:t>
            </a:r>
            <a:r>
              <a:rPr lang="en-US" altLang="en-US" sz="1050" dirty="0">
                <a:solidFill>
                  <a:schemeClr val="accent4">
                    <a:lumMod val="60000"/>
                    <a:lumOff val="40000"/>
                  </a:schemeClr>
                </a:solidFill>
                <a:latin typeface="Lucida Console" panose="020B0609040504020204" pitchFamily="49" charset="0"/>
              </a:rPr>
              <a:t>10</a:t>
            </a:r>
            <a:r>
              <a:rPr lang="en-US" altLang="en-US" sz="1050" dirty="0">
                <a:solidFill>
                  <a:srgbClr val="000000"/>
                </a:solidFill>
                <a:latin typeface="Lucida Console" panose="020B0609040504020204" pitchFamily="49" charset="0"/>
              </a:rPr>
              <a:t>   </a:t>
            </a:r>
            <a:r>
              <a:rPr lang="en-US" altLang="en-US" sz="1050" dirty="0">
                <a:solidFill>
                  <a:schemeClr val="accent3">
                    <a:lumMod val="50000"/>
                  </a:schemeClr>
                </a:solidFill>
                <a:latin typeface="Lucida Console" panose="020B0609040504020204" pitchFamily="49" charset="0"/>
              </a:rPr>
              <a:t>14</a:t>
            </a:r>
            <a:r>
              <a:rPr lang="en-US" altLang="en-US" sz="1050" dirty="0">
                <a:solidFill>
                  <a:srgbClr val="000000"/>
                </a:solidFill>
                <a:latin typeface="Lucida Console" panose="020B0609040504020204" pitchFamily="49" charset="0"/>
              </a:rPr>
              <a:t>   </a:t>
            </a:r>
            <a:r>
              <a:rPr lang="en-US" altLang="en-US" sz="1050" dirty="0">
                <a:solidFill>
                  <a:schemeClr val="accent6">
                    <a:lumMod val="75000"/>
                  </a:schemeClr>
                </a:solidFill>
                <a:latin typeface="Lucida Console" panose="020B0609040504020204" pitchFamily="49" charset="0"/>
              </a:rPr>
              <a:t>18</a:t>
            </a:r>
            <a:r>
              <a:rPr lang="en-US" altLang="en-US" sz="1050" dirty="0">
                <a:solidFill>
                  <a:srgbClr val="000000"/>
                </a:solidFill>
                <a:latin typeface="Lucida Console" panose="020B0609040504020204" pitchFamily="49" charset="0"/>
              </a:rPr>
              <a:t> </a:t>
            </a:r>
          </a:p>
          <a:p>
            <a:pPr defTabSz="685800" eaLnBrk="0" fontAlgn="base" hangingPunct="0">
              <a:spcBef>
                <a:spcPct val="0"/>
              </a:spcBef>
              <a:spcAft>
                <a:spcPct val="0"/>
              </a:spcAft>
            </a:pPr>
            <a:r>
              <a:rPr lang="en-US" altLang="en-US" sz="1050" dirty="0">
                <a:solidFill>
                  <a:srgbClr val="000000"/>
                </a:solidFill>
                <a:latin typeface="Lucida Console" panose="020B0609040504020204" pitchFamily="49" charset="0"/>
              </a:rPr>
              <a:t>[2,]    </a:t>
            </a:r>
            <a:r>
              <a:rPr lang="en-US" altLang="en-US" sz="1050" dirty="0">
                <a:solidFill>
                  <a:schemeClr val="accent4"/>
                </a:solidFill>
                <a:latin typeface="Lucida Console" panose="020B0609040504020204" pitchFamily="49" charset="0"/>
              </a:rPr>
              <a:t>4</a:t>
            </a:r>
            <a:r>
              <a:rPr lang="en-US" altLang="en-US" sz="1050" dirty="0">
                <a:solidFill>
                  <a:srgbClr val="000000"/>
                </a:solidFill>
                <a:latin typeface="Lucida Console" panose="020B0609040504020204" pitchFamily="49" charset="0"/>
              </a:rPr>
              <a:t>    </a:t>
            </a:r>
            <a:r>
              <a:rPr lang="en-US" altLang="en-US" sz="1050" dirty="0">
                <a:solidFill>
                  <a:schemeClr val="accent6">
                    <a:lumMod val="75000"/>
                  </a:schemeClr>
                </a:solidFill>
                <a:latin typeface="Lucida Console" panose="020B0609040504020204" pitchFamily="49" charset="0"/>
              </a:rPr>
              <a:t>8</a:t>
            </a:r>
            <a:r>
              <a:rPr lang="en-US" altLang="en-US" sz="1050" dirty="0">
                <a:solidFill>
                  <a:srgbClr val="000000"/>
                </a:solidFill>
                <a:latin typeface="Lucida Console" panose="020B0609040504020204" pitchFamily="49" charset="0"/>
              </a:rPr>
              <a:t>    </a:t>
            </a:r>
            <a:r>
              <a:rPr lang="en-US" altLang="en-US" sz="1050" dirty="0">
                <a:solidFill>
                  <a:srgbClr val="7030A0"/>
                </a:solidFill>
                <a:latin typeface="Lucida Console" panose="020B0609040504020204" pitchFamily="49" charset="0"/>
              </a:rPr>
              <a:t>12</a:t>
            </a:r>
            <a:r>
              <a:rPr lang="en-US" altLang="en-US" sz="1050" dirty="0">
                <a:solidFill>
                  <a:srgbClr val="000000"/>
                </a:solidFill>
                <a:latin typeface="Lucida Console" panose="020B0609040504020204" pitchFamily="49" charset="0"/>
              </a:rPr>
              <a:t>   </a:t>
            </a:r>
            <a:r>
              <a:rPr lang="en-US" altLang="en-US" sz="1050" dirty="0">
                <a:solidFill>
                  <a:srgbClr val="C00000"/>
                </a:solidFill>
                <a:latin typeface="Lucida Console" panose="020B0609040504020204" pitchFamily="49" charset="0"/>
              </a:rPr>
              <a:t>16</a:t>
            </a:r>
            <a:r>
              <a:rPr lang="en-US" altLang="en-US" sz="1050" dirty="0">
                <a:solidFill>
                  <a:srgbClr val="000000"/>
                </a:solidFill>
                <a:latin typeface="Lucida Console" panose="020B0609040504020204" pitchFamily="49" charset="0"/>
              </a:rPr>
              <a:t>   </a:t>
            </a:r>
            <a:r>
              <a:rPr lang="en-US" altLang="en-US" sz="1050" dirty="0">
                <a:solidFill>
                  <a:schemeClr val="accent2">
                    <a:lumMod val="75000"/>
                  </a:schemeClr>
                </a:solidFill>
                <a:latin typeface="Lucida Console" panose="020B0609040504020204" pitchFamily="49" charset="0"/>
              </a:rPr>
              <a:t>20</a:t>
            </a:r>
          </a:p>
        </p:txBody>
      </p:sp>
      <p:sp>
        <p:nvSpPr>
          <p:cNvPr id="13" name="TextBox 12">
            <a:extLst>
              <a:ext uri="{FF2B5EF4-FFF2-40B4-BE49-F238E27FC236}">
                <a16:creationId xmlns:a16="http://schemas.microsoft.com/office/drawing/2014/main" id="{8605B395-2AC9-8E4B-A633-C978229B6BC1}"/>
              </a:ext>
            </a:extLst>
          </p:cNvPr>
          <p:cNvSpPr txBox="1"/>
          <p:nvPr/>
        </p:nvSpPr>
        <p:spPr>
          <a:xfrm>
            <a:off x="946875" y="4425511"/>
            <a:ext cx="4210535" cy="369332"/>
          </a:xfrm>
          <a:prstGeom prst="rect">
            <a:avLst/>
          </a:prstGeom>
          <a:noFill/>
          <a:ln>
            <a:solidFill>
              <a:schemeClr val="accent1"/>
            </a:solidFill>
          </a:ln>
        </p:spPr>
        <p:txBody>
          <a:bodyPr wrap="square" rtlCol="0">
            <a:spAutoFit/>
          </a:bodyPr>
          <a:lstStyle/>
          <a:p>
            <a:r>
              <a:rPr lang="en-US" dirty="0"/>
              <a:t>In R</a:t>
            </a:r>
          </a:p>
        </p:txBody>
      </p:sp>
    </p:spTree>
    <p:extLst>
      <p:ext uri="{BB962C8B-B14F-4D97-AF65-F5344CB8AC3E}">
        <p14:creationId xmlns:p14="http://schemas.microsoft.com/office/powerpoint/2010/main" val="133380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70" name="Shape 770"/>
          <p:cNvSpPr txBox="1"/>
          <p:nvPr/>
        </p:nvSpPr>
        <p:spPr>
          <a:xfrm>
            <a:off x="3209831" y="3202752"/>
            <a:ext cx="662400" cy="492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600">
                <a:solidFill>
                  <a:schemeClr val="dk1"/>
                </a:solidFill>
                <a:latin typeface="Calibri"/>
                <a:ea typeface="Calibri"/>
                <a:cs typeface="Calibri"/>
                <a:sym typeface="Calibri"/>
              </a:rPr>
              <a:t>=</a:t>
            </a:r>
            <a:endParaRPr sz="2600">
              <a:solidFill>
                <a:schemeClr val="dk1"/>
              </a:solidFill>
              <a:latin typeface="Calibri"/>
              <a:ea typeface="Calibri"/>
              <a:cs typeface="Calibri"/>
              <a:sym typeface="Calibri"/>
            </a:endParaRPr>
          </a:p>
        </p:txBody>
      </p:sp>
      <p:grpSp>
        <p:nvGrpSpPr>
          <p:cNvPr id="771" name="Shape 771"/>
          <p:cNvGrpSpPr/>
          <p:nvPr/>
        </p:nvGrpSpPr>
        <p:grpSpPr>
          <a:xfrm>
            <a:off x="6440131" y="2624655"/>
            <a:ext cx="2235200" cy="1645800"/>
            <a:chOff x="4826000" y="3611334"/>
            <a:chExt cx="2235200" cy="1645800"/>
          </a:xfrm>
        </p:grpSpPr>
        <p:sp>
          <p:nvSpPr>
            <p:cNvPr id="772" name="Shape 772"/>
            <p:cNvSpPr/>
            <p:nvPr/>
          </p:nvSpPr>
          <p:spPr>
            <a:xfrm>
              <a:off x="4826000" y="3611334"/>
              <a:ext cx="115500" cy="16458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773" name="Shape 773"/>
            <p:cNvSpPr/>
            <p:nvPr/>
          </p:nvSpPr>
          <p:spPr>
            <a:xfrm flipH="1">
              <a:off x="6945700" y="3611334"/>
              <a:ext cx="115500" cy="16458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774" name="Shape 774"/>
            <p:cNvSpPr txBox="1"/>
            <p:nvPr/>
          </p:nvSpPr>
          <p:spPr>
            <a:xfrm>
              <a:off x="4941455" y="3699154"/>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0.75</a:t>
              </a:r>
              <a:endParaRPr sz="1800">
                <a:solidFill>
                  <a:schemeClr val="dk1"/>
                </a:solidFill>
                <a:latin typeface="Calibri"/>
                <a:ea typeface="Calibri"/>
                <a:cs typeface="Calibri"/>
                <a:sym typeface="Calibri"/>
              </a:endParaRPr>
            </a:p>
          </p:txBody>
        </p:sp>
        <p:sp>
          <p:nvSpPr>
            <p:cNvPr id="775" name="Shape 775"/>
            <p:cNvSpPr txBox="1"/>
            <p:nvPr/>
          </p:nvSpPr>
          <p:spPr>
            <a:xfrm>
              <a:off x="5624595" y="3699154"/>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0.20</a:t>
              </a:r>
              <a:endParaRPr sz="1800">
                <a:solidFill>
                  <a:schemeClr val="dk1"/>
                </a:solidFill>
                <a:latin typeface="Calibri"/>
                <a:ea typeface="Calibri"/>
                <a:cs typeface="Calibri"/>
                <a:sym typeface="Calibri"/>
              </a:endParaRPr>
            </a:p>
          </p:txBody>
        </p:sp>
        <p:sp>
          <p:nvSpPr>
            <p:cNvPr id="776" name="Shape 776"/>
            <p:cNvSpPr txBox="1"/>
            <p:nvPr/>
          </p:nvSpPr>
          <p:spPr>
            <a:xfrm>
              <a:off x="6312076" y="3699154"/>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0.05</a:t>
              </a:r>
              <a:endParaRPr sz="1800">
                <a:solidFill>
                  <a:schemeClr val="dk1"/>
                </a:solidFill>
                <a:latin typeface="Calibri"/>
                <a:ea typeface="Calibri"/>
                <a:cs typeface="Calibri"/>
                <a:sym typeface="Calibri"/>
              </a:endParaRPr>
            </a:p>
          </p:txBody>
        </p:sp>
        <p:sp>
          <p:nvSpPr>
            <p:cNvPr id="777" name="Shape 777"/>
            <p:cNvSpPr txBox="1"/>
            <p:nvPr/>
          </p:nvSpPr>
          <p:spPr>
            <a:xfrm>
              <a:off x="6312076" y="4237637"/>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0.15</a:t>
              </a:r>
              <a:endParaRPr sz="1800">
                <a:solidFill>
                  <a:schemeClr val="dk1"/>
                </a:solidFill>
                <a:latin typeface="Calibri"/>
                <a:ea typeface="Calibri"/>
                <a:cs typeface="Calibri"/>
                <a:sym typeface="Calibri"/>
              </a:endParaRPr>
            </a:p>
          </p:txBody>
        </p:sp>
        <p:sp>
          <p:nvSpPr>
            <p:cNvPr id="778" name="Shape 778"/>
            <p:cNvSpPr txBox="1"/>
            <p:nvPr/>
          </p:nvSpPr>
          <p:spPr>
            <a:xfrm>
              <a:off x="5624595" y="4237637"/>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0.85</a:t>
              </a:r>
              <a:endParaRPr sz="1800">
                <a:solidFill>
                  <a:schemeClr val="dk1"/>
                </a:solidFill>
                <a:latin typeface="Calibri"/>
                <a:ea typeface="Calibri"/>
                <a:cs typeface="Calibri"/>
                <a:sym typeface="Calibri"/>
              </a:endParaRPr>
            </a:p>
          </p:txBody>
        </p:sp>
        <p:sp>
          <p:nvSpPr>
            <p:cNvPr id="779" name="Shape 779"/>
            <p:cNvSpPr txBox="1"/>
            <p:nvPr/>
          </p:nvSpPr>
          <p:spPr>
            <a:xfrm>
              <a:off x="6312076" y="4776120"/>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1.0</a:t>
              </a:r>
              <a:endParaRPr sz="1800">
                <a:solidFill>
                  <a:schemeClr val="dk1"/>
                </a:solidFill>
                <a:latin typeface="Calibri"/>
                <a:ea typeface="Calibri"/>
                <a:cs typeface="Calibri"/>
                <a:sym typeface="Calibri"/>
              </a:endParaRPr>
            </a:p>
          </p:txBody>
        </p:sp>
        <p:sp>
          <p:nvSpPr>
            <p:cNvPr id="780" name="Shape 780"/>
            <p:cNvSpPr txBox="1"/>
            <p:nvPr/>
          </p:nvSpPr>
          <p:spPr>
            <a:xfrm>
              <a:off x="4941455" y="4237637"/>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781" name="Shape 781"/>
            <p:cNvSpPr txBox="1"/>
            <p:nvPr/>
          </p:nvSpPr>
          <p:spPr>
            <a:xfrm>
              <a:off x="4941455" y="4776120"/>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782" name="Shape 782"/>
            <p:cNvSpPr txBox="1"/>
            <p:nvPr/>
          </p:nvSpPr>
          <p:spPr>
            <a:xfrm>
              <a:off x="5624595" y="4776120"/>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grpSp>
      <p:sp>
        <p:nvSpPr>
          <p:cNvPr id="793" name="Shape 793"/>
          <p:cNvSpPr/>
          <p:nvPr/>
        </p:nvSpPr>
        <p:spPr>
          <a:xfrm>
            <a:off x="6546221" y="2516127"/>
            <a:ext cx="683400" cy="1824000"/>
          </a:xfrm>
          <a:prstGeom prst="ellipse">
            <a:avLst/>
          </a:prstGeom>
          <a:noFill/>
          <a:ln w="25400" cap="flat" cmpd="sng">
            <a:solidFill>
              <a:srgbClr val="004D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94" name="Shape 794"/>
          <p:cNvSpPr/>
          <p:nvPr/>
        </p:nvSpPr>
        <p:spPr>
          <a:xfrm>
            <a:off x="7249853" y="2509935"/>
            <a:ext cx="683400" cy="1824000"/>
          </a:xfrm>
          <a:prstGeom prst="ellipse">
            <a:avLst/>
          </a:prstGeom>
          <a:noFill/>
          <a:ln w="25400" cap="flat" cmpd="sng">
            <a:solidFill>
              <a:srgbClr val="004D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95" name="Shape 795"/>
          <p:cNvSpPr/>
          <p:nvPr/>
        </p:nvSpPr>
        <p:spPr>
          <a:xfrm>
            <a:off x="7937229" y="2516127"/>
            <a:ext cx="683400" cy="1824000"/>
          </a:xfrm>
          <a:prstGeom prst="ellipse">
            <a:avLst/>
          </a:prstGeom>
          <a:noFill/>
          <a:ln w="25400" cap="flat" cmpd="sng">
            <a:solidFill>
              <a:srgbClr val="004D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 name="Title 1">
            <a:extLst>
              <a:ext uri="{FF2B5EF4-FFF2-40B4-BE49-F238E27FC236}">
                <a16:creationId xmlns:a16="http://schemas.microsoft.com/office/drawing/2014/main" id="{0F99415C-4C69-4482-8257-F65379CAA0A3}"/>
              </a:ext>
            </a:extLst>
          </p:cNvPr>
          <p:cNvSpPr>
            <a:spLocks noGrp="1"/>
          </p:cNvSpPr>
          <p:nvPr>
            <p:ph type="title"/>
          </p:nvPr>
        </p:nvSpPr>
        <p:spPr>
          <a:xfrm>
            <a:off x="653682" y="1268761"/>
            <a:ext cx="8490318" cy="1143000"/>
          </a:xfrm>
        </p:spPr>
        <p:txBody>
          <a:bodyPr/>
          <a:lstStyle/>
          <a:p>
            <a:pPr algn="ctr"/>
            <a:r>
              <a:rPr lang="en-US" sz="3200" dirty="0"/>
              <a:t>Matrix Element-wise Multiplication</a:t>
            </a:r>
          </a:p>
        </p:txBody>
      </p:sp>
      <p:sp>
        <p:nvSpPr>
          <p:cNvPr id="7" name="TextBox 6">
            <a:extLst>
              <a:ext uri="{FF2B5EF4-FFF2-40B4-BE49-F238E27FC236}">
                <a16:creationId xmlns:a16="http://schemas.microsoft.com/office/drawing/2014/main" id="{C46B1234-C336-4CBD-84A6-3023458B569F}"/>
              </a:ext>
            </a:extLst>
          </p:cNvPr>
          <p:cNvSpPr txBox="1"/>
          <p:nvPr/>
        </p:nvSpPr>
        <p:spPr>
          <a:xfrm>
            <a:off x="7399046" y="2039333"/>
            <a:ext cx="343364" cy="369332"/>
          </a:xfrm>
          <a:prstGeom prst="rect">
            <a:avLst/>
          </a:prstGeom>
          <a:noFill/>
        </p:spPr>
        <p:txBody>
          <a:bodyPr wrap="none" rtlCol="0">
            <a:spAutoFit/>
          </a:bodyPr>
          <a:lstStyle/>
          <a:p>
            <a:r>
              <a:rPr lang="en-US"/>
              <a:t>B</a:t>
            </a:r>
          </a:p>
        </p:txBody>
      </p:sp>
      <p:grpSp>
        <p:nvGrpSpPr>
          <p:cNvPr id="40" name="Shape 771">
            <a:extLst>
              <a:ext uri="{FF2B5EF4-FFF2-40B4-BE49-F238E27FC236}">
                <a16:creationId xmlns:a16="http://schemas.microsoft.com/office/drawing/2014/main" id="{641303F5-025B-42E9-9124-A21A94A2251E}"/>
              </a:ext>
            </a:extLst>
          </p:cNvPr>
          <p:cNvGrpSpPr/>
          <p:nvPr/>
        </p:nvGrpSpPr>
        <p:grpSpPr>
          <a:xfrm>
            <a:off x="3801784" y="2624655"/>
            <a:ext cx="2235200" cy="1645800"/>
            <a:chOff x="4826000" y="3611334"/>
            <a:chExt cx="2235200" cy="1645800"/>
          </a:xfrm>
        </p:grpSpPr>
        <p:sp>
          <p:nvSpPr>
            <p:cNvPr id="41" name="Shape 772">
              <a:extLst>
                <a:ext uri="{FF2B5EF4-FFF2-40B4-BE49-F238E27FC236}">
                  <a16:creationId xmlns:a16="http://schemas.microsoft.com/office/drawing/2014/main" id="{C0F1E406-6A6B-44DA-9BB0-4442598B2F5C}"/>
                </a:ext>
              </a:extLst>
            </p:cNvPr>
            <p:cNvSpPr/>
            <p:nvPr/>
          </p:nvSpPr>
          <p:spPr>
            <a:xfrm>
              <a:off x="4826000" y="3611334"/>
              <a:ext cx="115500" cy="16458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2" name="Shape 773">
              <a:extLst>
                <a:ext uri="{FF2B5EF4-FFF2-40B4-BE49-F238E27FC236}">
                  <a16:creationId xmlns:a16="http://schemas.microsoft.com/office/drawing/2014/main" id="{6E72F47B-36C0-4062-87C6-2AEF34911C37}"/>
                </a:ext>
              </a:extLst>
            </p:cNvPr>
            <p:cNvSpPr/>
            <p:nvPr/>
          </p:nvSpPr>
          <p:spPr>
            <a:xfrm flipH="1">
              <a:off x="6945700" y="3611334"/>
              <a:ext cx="115500" cy="16458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3" name="Shape 774">
              <a:extLst>
                <a:ext uri="{FF2B5EF4-FFF2-40B4-BE49-F238E27FC236}">
                  <a16:creationId xmlns:a16="http://schemas.microsoft.com/office/drawing/2014/main" id="{108938AE-BF30-4A71-B4AB-78120703C441}"/>
                </a:ext>
              </a:extLst>
            </p:cNvPr>
            <p:cNvSpPr txBox="1"/>
            <p:nvPr/>
          </p:nvSpPr>
          <p:spPr>
            <a:xfrm>
              <a:off x="4941455" y="3699154"/>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0.75</a:t>
              </a:r>
              <a:endParaRPr sz="1800">
                <a:solidFill>
                  <a:schemeClr val="dk1"/>
                </a:solidFill>
                <a:latin typeface="Calibri"/>
                <a:ea typeface="Calibri"/>
                <a:cs typeface="Calibri"/>
                <a:sym typeface="Calibri"/>
              </a:endParaRPr>
            </a:p>
          </p:txBody>
        </p:sp>
        <p:sp>
          <p:nvSpPr>
            <p:cNvPr id="44" name="Shape 775">
              <a:extLst>
                <a:ext uri="{FF2B5EF4-FFF2-40B4-BE49-F238E27FC236}">
                  <a16:creationId xmlns:a16="http://schemas.microsoft.com/office/drawing/2014/main" id="{C5592D05-BB99-4961-95D7-F47F858472D8}"/>
                </a:ext>
              </a:extLst>
            </p:cNvPr>
            <p:cNvSpPr txBox="1"/>
            <p:nvPr/>
          </p:nvSpPr>
          <p:spPr>
            <a:xfrm>
              <a:off x="5624595" y="3699154"/>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0.20</a:t>
              </a:r>
              <a:endParaRPr sz="1800">
                <a:solidFill>
                  <a:schemeClr val="dk1"/>
                </a:solidFill>
                <a:latin typeface="Calibri"/>
                <a:ea typeface="Calibri"/>
                <a:cs typeface="Calibri"/>
                <a:sym typeface="Calibri"/>
              </a:endParaRPr>
            </a:p>
          </p:txBody>
        </p:sp>
        <p:sp>
          <p:nvSpPr>
            <p:cNvPr id="45" name="Shape 776">
              <a:extLst>
                <a:ext uri="{FF2B5EF4-FFF2-40B4-BE49-F238E27FC236}">
                  <a16:creationId xmlns:a16="http://schemas.microsoft.com/office/drawing/2014/main" id="{250563EC-B849-49E3-B6D8-59B36DADB363}"/>
                </a:ext>
              </a:extLst>
            </p:cNvPr>
            <p:cNvSpPr txBox="1"/>
            <p:nvPr/>
          </p:nvSpPr>
          <p:spPr>
            <a:xfrm>
              <a:off x="6312076" y="3699154"/>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0.05</a:t>
              </a:r>
              <a:endParaRPr sz="1800">
                <a:solidFill>
                  <a:schemeClr val="dk1"/>
                </a:solidFill>
                <a:latin typeface="Calibri"/>
                <a:ea typeface="Calibri"/>
                <a:cs typeface="Calibri"/>
                <a:sym typeface="Calibri"/>
              </a:endParaRPr>
            </a:p>
          </p:txBody>
        </p:sp>
        <p:sp>
          <p:nvSpPr>
            <p:cNvPr id="48" name="Shape 777">
              <a:extLst>
                <a:ext uri="{FF2B5EF4-FFF2-40B4-BE49-F238E27FC236}">
                  <a16:creationId xmlns:a16="http://schemas.microsoft.com/office/drawing/2014/main" id="{AEA017B9-323B-42B3-917D-F5E0210D97BD}"/>
                </a:ext>
              </a:extLst>
            </p:cNvPr>
            <p:cNvSpPr txBox="1"/>
            <p:nvPr/>
          </p:nvSpPr>
          <p:spPr>
            <a:xfrm>
              <a:off x="6312076" y="4237637"/>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0.15</a:t>
              </a:r>
              <a:endParaRPr sz="1800">
                <a:solidFill>
                  <a:schemeClr val="dk1"/>
                </a:solidFill>
                <a:latin typeface="Calibri"/>
                <a:ea typeface="Calibri"/>
                <a:cs typeface="Calibri"/>
                <a:sym typeface="Calibri"/>
              </a:endParaRPr>
            </a:p>
          </p:txBody>
        </p:sp>
        <p:sp>
          <p:nvSpPr>
            <p:cNvPr id="49" name="Shape 778">
              <a:extLst>
                <a:ext uri="{FF2B5EF4-FFF2-40B4-BE49-F238E27FC236}">
                  <a16:creationId xmlns:a16="http://schemas.microsoft.com/office/drawing/2014/main" id="{76055DB8-880B-4CF4-AA34-53C166551B1E}"/>
                </a:ext>
              </a:extLst>
            </p:cNvPr>
            <p:cNvSpPr txBox="1"/>
            <p:nvPr/>
          </p:nvSpPr>
          <p:spPr>
            <a:xfrm>
              <a:off x="5624595" y="4237637"/>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0.85</a:t>
              </a:r>
              <a:endParaRPr sz="1800">
                <a:solidFill>
                  <a:schemeClr val="dk1"/>
                </a:solidFill>
                <a:latin typeface="Calibri"/>
                <a:ea typeface="Calibri"/>
                <a:cs typeface="Calibri"/>
                <a:sym typeface="Calibri"/>
              </a:endParaRPr>
            </a:p>
          </p:txBody>
        </p:sp>
        <p:sp>
          <p:nvSpPr>
            <p:cNvPr id="50" name="Shape 779">
              <a:extLst>
                <a:ext uri="{FF2B5EF4-FFF2-40B4-BE49-F238E27FC236}">
                  <a16:creationId xmlns:a16="http://schemas.microsoft.com/office/drawing/2014/main" id="{6C59B409-4471-4154-8278-A9A822D03B50}"/>
                </a:ext>
              </a:extLst>
            </p:cNvPr>
            <p:cNvSpPr txBox="1"/>
            <p:nvPr/>
          </p:nvSpPr>
          <p:spPr>
            <a:xfrm>
              <a:off x="6312076" y="4776120"/>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1.0</a:t>
              </a:r>
              <a:endParaRPr sz="1800">
                <a:solidFill>
                  <a:schemeClr val="dk1"/>
                </a:solidFill>
                <a:latin typeface="Calibri"/>
                <a:ea typeface="Calibri"/>
                <a:cs typeface="Calibri"/>
                <a:sym typeface="Calibri"/>
              </a:endParaRPr>
            </a:p>
          </p:txBody>
        </p:sp>
        <p:sp>
          <p:nvSpPr>
            <p:cNvPr id="51" name="Shape 780">
              <a:extLst>
                <a:ext uri="{FF2B5EF4-FFF2-40B4-BE49-F238E27FC236}">
                  <a16:creationId xmlns:a16="http://schemas.microsoft.com/office/drawing/2014/main" id="{0089A642-2F2D-4EB3-B20C-44D9307CDC26}"/>
                </a:ext>
              </a:extLst>
            </p:cNvPr>
            <p:cNvSpPr txBox="1"/>
            <p:nvPr/>
          </p:nvSpPr>
          <p:spPr>
            <a:xfrm>
              <a:off x="4941455" y="4237637"/>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52" name="Shape 781">
              <a:extLst>
                <a:ext uri="{FF2B5EF4-FFF2-40B4-BE49-F238E27FC236}">
                  <a16:creationId xmlns:a16="http://schemas.microsoft.com/office/drawing/2014/main" id="{139F67DB-6D4D-44C9-80A2-5D82FCFB4076}"/>
                </a:ext>
              </a:extLst>
            </p:cNvPr>
            <p:cNvSpPr txBox="1"/>
            <p:nvPr/>
          </p:nvSpPr>
          <p:spPr>
            <a:xfrm>
              <a:off x="4941455" y="4776120"/>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53" name="Shape 782">
              <a:extLst>
                <a:ext uri="{FF2B5EF4-FFF2-40B4-BE49-F238E27FC236}">
                  <a16:creationId xmlns:a16="http://schemas.microsoft.com/office/drawing/2014/main" id="{770FB486-84AA-4265-9C58-198A8E5ACE72}"/>
                </a:ext>
              </a:extLst>
            </p:cNvPr>
            <p:cNvSpPr txBox="1"/>
            <p:nvPr/>
          </p:nvSpPr>
          <p:spPr>
            <a:xfrm>
              <a:off x="5624595" y="4776120"/>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grpSp>
      <p:sp>
        <p:nvSpPr>
          <p:cNvPr id="54" name="Shape 793">
            <a:extLst>
              <a:ext uri="{FF2B5EF4-FFF2-40B4-BE49-F238E27FC236}">
                <a16:creationId xmlns:a16="http://schemas.microsoft.com/office/drawing/2014/main" id="{4F953FAB-2015-4FE7-AE7E-53021CE17F78}"/>
              </a:ext>
            </a:extLst>
          </p:cNvPr>
          <p:cNvSpPr/>
          <p:nvPr/>
        </p:nvSpPr>
        <p:spPr>
          <a:xfrm>
            <a:off x="3907874" y="2516127"/>
            <a:ext cx="683400" cy="1824000"/>
          </a:xfrm>
          <a:prstGeom prst="ellipse">
            <a:avLst/>
          </a:prstGeom>
          <a:noFill/>
          <a:ln w="25400" cap="flat" cmpd="sng">
            <a:solidFill>
              <a:srgbClr val="004D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5" name="Shape 794">
            <a:extLst>
              <a:ext uri="{FF2B5EF4-FFF2-40B4-BE49-F238E27FC236}">
                <a16:creationId xmlns:a16="http://schemas.microsoft.com/office/drawing/2014/main" id="{6A943FE7-15FD-4FE6-91A5-B8D635D098FF}"/>
              </a:ext>
            </a:extLst>
          </p:cNvPr>
          <p:cNvSpPr/>
          <p:nvPr/>
        </p:nvSpPr>
        <p:spPr>
          <a:xfrm>
            <a:off x="4611506" y="2509935"/>
            <a:ext cx="683400" cy="1824000"/>
          </a:xfrm>
          <a:prstGeom prst="ellipse">
            <a:avLst/>
          </a:prstGeom>
          <a:noFill/>
          <a:ln w="25400" cap="flat" cmpd="sng">
            <a:solidFill>
              <a:srgbClr val="004D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6" name="Shape 795">
            <a:extLst>
              <a:ext uri="{FF2B5EF4-FFF2-40B4-BE49-F238E27FC236}">
                <a16:creationId xmlns:a16="http://schemas.microsoft.com/office/drawing/2014/main" id="{54C65D16-3898-451E-A1DE-87E51020ACB0}"/>
              </a:ext>
            </a:extLst>
          </p:cNvPr>
          <p:cNvSpPr/>
          <p:nvPr/>
        </p:nvSpPr>
        <p:spPr>
          <a:xfrm>
            <a:off x="5298882" y="2516127"/>
            <a:ext cx="683400" cy="1824000"/>
          </a:xfrm>
          <a:prstGeom prst="ellipse">
            <a:avLst/>
          </a:prstGeom>
          <a:noFill/>
          <a:ln w="25400" cap="flat" cmpd="sng">
            <a:solidFill>
              <a:srgbClr val="004D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 name="Shape 772">
            <a:extLst>
              <a:ext uri="{FF2B5EF4-FFF2-40B4-BE49-F238E27FC236}">
                <a16:creationId xmlns:a16="http://schemas.microsoft.com/office/drawing/2014/main" id="{1E6DDA15-D595-420F-A77B-F08A449D6453}"/>
              </a:ext>
            </a:extLst>
          </p:cNvPr>
          <p:cNvSpPr/>
          <p:nvPr/>
        </p:nvSpPr>
        <p:spPr>
          <a:xfrm>
            <a:off x="798081" y="2624655"/>
            <a:ext cx="115500" cy="16458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9" name="Shape 773">
            <a:extLst>
              <a:ext uri="{FF2B5EF4-FFF2-40B4-BE49-F238E27FC236}">
                <a16:creationId xmlns:a16="http://schemas.microsoft.com/office/drawing/2014/main" id="{80D1AA2D-29A9-4192-A5E8-8076F8705BEE}"/>
              </a:ext>
            </a:extLst>
          </p:cNvPr>
          <p:cNvSpPr/>
          <p:nvPr/>
        </p:nvSpPr>
        <p:spPr>
          <a:xfrm flipH="1">
            <a:off x="2917781" y="2624655"/>
            <a:ext cx="115500" cy="16458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60" name="Shape 774">
            <a:extLst>
              <a:ext uri="{FF2B5EF4-FFF2-40B4-BE49-F238E27FC236}">
                <a16:creationId xmlns:a16="http://schemas.microsoft.com/office/drawing/2014/main" id="{AB929F30-2D44-46DD-8F01-9BCF4540C165}"/>
              </a:ext>
            </a:extLst>
          </p:cNvPr>
          <p:cNvSpPr txBox="1"/>
          <p:nvPr/>
        </p:nvSpPr>
        <p:spPr>
          <a:xfrm>
            <a:off x="913536" y="2712475"/>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a:solidFill>
                  <a:schemeClr val="dk1"/>
                </a:solidFill>
                <a:latin typeface="Calibri"/>
                <a:ea typeface="Calibri"/>
                <a:cs typeface="Calibri"/>
                <a:sym typeface="Calibri"/>
              </a:rPr>
              <a:t>0.56</a:t>
            </a:r>
            <a:endParaRPr sz="1800">
              <a:solidFill>
                <a:schemeClr val="dk1"/>
              </a:solidFill>
              <a:latin typeface="Calibri"/>
              <a:ea typeface="Calibri"/>
              <a:cs typeface="Calibri"/>
              <a:sym typeface="Calibri"/>
            </a:endParaRPr>
          </a:p>
        </p:txBody>
      </p:sp>
      <p:sp>
        <p:nvSpPr>
          <p:cNvPr id="61" name="Shape 775">
            <a:extLst>
              <a:ext uri="{FF2B5EF4-FFF2-40B4-BE49-F238E27FC236}">
                <a16:creationId xmlns:a16="http://schemas.microsoft.com/office/drawing/2014/main" id="{14D599C2-782A-4D4E-84EB-182E68E2CEBC}"/>
              </a:ext>
            </a:extLst>
          </p:cNvPr>
          <p:cNvSpPr txBox="1"/>
          <p:nvPr/>
        </p:nvSpPr>
        <p:spPr>
          <a:xfrm>
            <a:off x="1596676" y="2712475"/>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0.04</a:t>
            </a:r>
            <a:endParaRPr sz="1800" dirty="0">
              <a:solidFill>
                <a:schemeClr val="dk1"/>
              </a:solidFill>
              <a:latin typeface="Calibri"/>
              <a:ea typeface="Calibri"/>
              <a:cs typeface="Calibri"/>
              <a:sym typeface="Calibri"/>
            </a:endParaRPr>
          </a:p>
        </p:txBody>
      </p:sp>
      <p:sp>
        <p:nvSpPr>
          <p:cNvPr id="62" name="Shape 776">
            <a:extLst>
              <a:ext uri="{FF2B5EF4-FFF2-40B4-BE49-F238E27FC236}">
                <a16:creationId xmlns:a16="http://schemas.microsoft.com/office/drawing/2014/main" id="{6E330860-46AA-42D8-B077-FE2200404CE7}"/>
              </a:ext>
            </a:extLst>
          </p:cNvPr>
          <p:cNvSpPr txBox="1"/>
          <p:nvPr/>
        </p:nvSpPr>
        <p:spPr>
          <a:xfrm>
            <a:off x="2284157" y="2712475"/>
            <a:ext cx="714654"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.0025</a:t>
            </a:r>
            <a:endParaRPr sz="1800">
              <a:solidFill>
                <a:schemeClr val="dk1"/>
              </a:solidFill>
              <a:latin typeface="Calibri"/>
              <a:ea typeface="Calibri"/>
              <a:cs typeface="Calibri"/>
              <a:sym typeface="Calibri"/>
            </a:endParaRPr>
          </a:p>
        </p:txBody>
      </p:sp>
      <p:sp>
        <p:nvSpPr>
          <p:cNvPr id="63" name="Shape 777">
            <a:extLst>
              <a:ext uri="{FF2B5EF4-FFF2-40B4-BE49-F238E27FC236}">
                <a16:creationId xmlns:a16="http://schemas.microsoft.com/office/drawing/2014/main" id="{6A797739-FC92-458A-A0F0-D1AEA0ADEE80}"/>
              </a:ext>
            </a:extLst>
          </p:cNvPr>
          <p:cNvSpPr txBox="1"/>
          <p:nvPr/>
        </p:nvSpPr>
        <p:spPr>
          <a:xfrm>
            <a:off x="2284157" y="3250958"/>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.023</a:t>
            </a:r>
            <a:endParaRPr sz="1800">
              <a:solidFill>
                <a:schemeClr val="dk1"/>
              </a:solidFill>
              <a:latin typeface="Calibri"/>
              <a:ea typeface="Calibri"/>
              <a:cs typeface="Calibri"/>
              <a:sym typeface="Calibri"/>
            </a:endParaRPr>
          </a:p>
        </p:txBody>
      </p:sp>
      <p:sp>
        <p:nvSpPr>
          <p:cNvPr id="64" name="Shape 778">
            <a:extLst>
              <a:ext uri="{FF2B5EF4-FFF2-40B4-BE49-F238E27FC236}">
                <a16:creationId xmlns:a16="http://schemas.microsoft.com/office/drawing/2014/main" id="{74E9B581-0B6D-42D9-8157-91686D340E2A}"/>
              </a:ext>
            </a:extLst>
          </p:cNvPr>
          <p:cNvSpPr txBox="1"/>
          <p:nvPr/>
        </p:nvSpPr>
        <p:spPr>
          <a:xfrm>
            <a:off x="1596676" y="3250958"/>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a:solidFill>
                  <a:schemeClr val="dk1"/>
                </a:solidFill>
                <a:latin typeface="Calibri"/>
                <a:ea typeface="Calibri"/>
                <a:cs typeface="Calibri"/>
                <a:sym typeface="Calibri"/>
              </a:rPr>
              <a:t>0.72</a:t>
            </a:r>
            <a:endParaRPr sz="1800">
              <a:solidFill>
                <a:schemeClr val="dk1"/>
              </a:solidFill>
              <a:latin typeface="Calibri"/>
              <a:ea typeface="Calibri"/>
              <a:cs typeface="Calibri"/>
              <a:sym typeface="Calibri"/>
            </a:endParaRPr>
          </a:p>
        </p:txBody>
      </p:sp>
      <p:sp>
        <p:nvSpPr>
          <p:cNvPr id="65" name="Shape 779">
            <a:extLst>
              <a:ext uri="{FF2B5EF4-FFF2-40B4-BE49-F238E27FC236}">
                <a16:creationId xmlns:a16="http://schemas.microsoft.com/office/drawing/2014/main" id="{030544F3-02FC-4188-BED6-C20D305B4830}"/>
              </a:ext>
            </a:extLst>
          </p:cNvPr>
          <p:cNvSpPr txBox="1"/>
          <p:nvPr/>
        </p:nvSpPr>
        <p:spPr>
          <a:xfrm>
            <a:off x="2284157" y="3789441"/>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1</a:t>
            </a:r>
            <a:endParaRPr sz="1800">
              <a:solidFill>
                <a:schemeClr val="dk1"/>
              </a:solidFill>
              <a:latin typeface="Calibri"/>
              <a:ea typeface="Calibri"/>
              <a:cs typeface="Calibri"/>
              <a:sym typeface="Calibri"/>
            </a:endParaRPr>
          </a:p>
        </p:txBody>
      </p:sp>
      <p:sp>
        <p:nvSpPr>
          <p:cNvPr id="66" name="Shape 780">
            <a:extLst>
              <a:ext uri="{FF2B5EF4-FFF2-40B4-BE49-F238E27FC236}">
                <a16:creationId xmlns:a16="http://schemas.microsoft.com/office/drawing/2014/main" id="{48FBA6AD-FFE8-4427-B177-EC7AC67A1A6F}"/>
              </a:ext>
            </a:extLst>
          </p:cNvPr>
          <p:cNvSpPr txBox="1"/>
          <p:nvPr/>
        </p:nvSpPr>
        <p:spPr>
          <a:xfrm>
            <a:off x="913536" y="3250958"/>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67" name="Shape 781">
            <a:extLst>
              <a:ext uri="{FF2B5EF4-FFF2-40B4-BE49-F238E27FC236}">
                <a16:creationId xmlns:a16="http://schemas.microsoft.com/office/drawing/2014/main" id="{D7F3D920-91B1-4D7C-89B4-BF4158069B3B}"/>
              </a:ext>
            </a:extLst>
          </p:cNvPr>
          <p:cNvSpPr txBox="1"/>
          <p:nvPr/>
        </p:nvSpPr>
        <p:spPr>
          <a:xfrm>
            <a:off x="913536" y="3789441"/>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68" name="Shape 782">
            <a:extLst>
              <a:ext uri="{FF2B5EF4-FFF2-40B4-BE49-F238E27FC236}">
                <a16:creationId xmlns:a16="http://schemas.microsoft.com/office/drawing/2014/main" id="{4D680B3E-4808-47B1-A9AB-0716A06E9D9F}"/>
              </a:ext>
            </a:extLst>
          </p:cNvPr>
          <p:cNvSpPr txBox="1"/>
          <p:nvPr/>
        </p:nvSpPr>
        <p:spPr>
          <a:xfrm>
            <a:off x="1596676" y="3789441"/>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69" name="Shape 793">
            <a:extLst>
              <a:ext uri="{FF2B5EF4-FFF2-40B4-BE49-F238E27FC236}">
                <a16:creationId xmlns:a16="http://schemas.microsoft.com/office/drawing/2014/main" id="{DF2C425A-6383-4486-9B09-AB6038C9320A}"/>
              </a:ext>
            </a:extLst>
          </p:cNvPr>
          <p:cNvSpPr/>
          <p:nvPr/>
        </p:nvSpPr>
        <p:spPr>
          <a:xfrm>
            <a:off x="904171" y="2516127"/>
            <a:ext cx="683400" cy="1824000"/>
          </a:xfrm>
          <a:prstGeom prst="ellipse">
            <a:avLst/>
          </a:prstGeom>
          <a:noFill/>
          <a:ln w="25400" cap="flat" cmpd="sng">
            <a:solidFill>
              <a:srgbClr val="004D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0" name="Shape 794">
            <a:extLst>
              <a:ext uri="{FF2B5EF4-FFF2-40B4-BE49-F238E27FC236}">
                <a16:creationId xmlns:a16="http://schemas.microsoft.com/office/drawing/2014/main" id="{77E61FF7-5C88-49F1-BD69-1D78AB8D29DA}"/>
              </a:ext>
            </a:extLst>
          </p:cNvPr>
          <p:cNvSpPr/>
          <p:nvPr/>
        </p:nvSpPr>
        <p:spPr>
          <a:xfrm>
            <a:off x="1607803" y="2509935"/>
            <a:ext cx="683400" cy="1824000"/>
          </a:xfrm>
          <a:prstGeom prst="ellipse">
            <a:avLst/>
          </a:prstGeom>
          <a:noFill/>
          <a:ln w="25400" cap="flat" cmpd="sng">
            <a:solidFill>
              <a:srgbClr val="004D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1" name="Shape 795">
            <a:extLst>
              <a:ext uri="{FF2B5EF4-FFF2-40B4-BE49-F238E27FC236}">
                <a16:creationId xmlns:a16="http://schemas.microsoft.com/office/drawing/2014/main" id="{2F6537D4-209A-4979-8800-11FDEAA81764}"/>
              </a:ext>
            </a:extLst>
          </p:cNvPr>
          <p:cNvSpPr/>
          <p:nvPr/>
        </p:nvSpPr>
        <p:spPr>
          <a:xfrm>
            <a:off x="2295179" y="2516127"/>
            <a:ext cx="683400" cy="1824000"/>
          </a:xfrm>
          <a:prstGeom prst="ellipse">
            <a:avLst/>
          </a:prstGeom>
          <a:noFill/>
          <a:ln w="25400" cap="flat" cmpd="sng">
            <a:solidFill>
              <a:srgbClr val="004D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 name="TextBox 3">
            <a:extLst>
              <a:ext uri="{FF2B5EF4-FFF2-40B4-BE49-F238E27FC236}">
                <a16:creationId xmlns:a16="http://schemas.microsoft.com/office/drawing/2014/main" id="{F9606F9E-E52A-49CA-8ADD-D3276DF4EBF6}"/>
              </a:ext>
            </a:extLst>
          </p:cNvPr>
          <p:cNvSpPr txBox="1"/>
          <p:nvPr/>
        </p:nvSpPr>
        <p:spPr>
          <a:xfrm>
            <a:off x="4759897" y="2039333"/>
            <a:ext cx="343364" cy="369332"/>
          </a:xfrm>
          <a:prstGeom prst="rect">
            <a:avLst/>
          </a:prstGeom>
          <a:noFill/>
        </p:spPr>
        <p:txBody>
          <a:bodyPr wrap="square" rtlCol="0">
            <a:spAutoFit/>
          </a:bodyPr>
          <a:lstStyle/>
          <a:p>
            <a:r>
              <a:rPr lang="en-US"/>
              <a:t>A</a:t>
            </a:r>
          </a:p>
        </p:txBody>
      </p:sp>
      <p:sp>
        <p:nvSpPr>
          <p:cNvPr id="5" name="TextBox 4">
            <a:extLst>
              <a:ext uri="{FF2B5EF4-FFF2-40B4-BE49-F238E27FC236}">
                <a16:creationId xmlns:a16="http://schemas.microsoft.com/office/drawing/2014/main" id="{367A1C34-1816-4CFD-94F9-E33AB5AD7F79}"/>
              </a:ext>
            </a:extLst>
          </p:cNvPr>
          <p:cNvSpPr txBox="1"/>
          <p:nvPr/>
        </p:nvSpPr>
        <p:spPr>
          <a:xfrm>
            <a:off x="1727174" y="2037805"/>
            <a:ext cx="444657" cy="369332"/>
          </a:xfrm>
          <a:prstGeom prst="rect">
            <a:avLst/>
          </a:prstGeom>
          <a:noFill/>
        </p:spPr>
        <p:txBody>
          <a:bodyPr wrap="square" rtlCol="0">
            <a:spAutoFit/>
          </a:bodyPr>
          <a:lstStyle/>
          <a:p>
            <a:r>
              <a:rPr lang="en-US"/>
              <a:t>C</a:t>
            </a:r>
          </a:p>
        </p:txBody>
      </p:sp>
      <p:sp>
        <p:nvSpPr>
          <p:cNvPr id="9" name="TextBox 8">
            <a:extLst>
              <a:ext uri="{FF2B5EF4-FFF2-40B4-BE49-F238E27FC236}">
                <a16:creationId xmlns:a16="http://schemas.microsoft.com/office/drawing/2014/main" id="{D5634431-E14C-4295-A0EA-CF4A6592CBD1}"/>
              </a:ext>
            </a:extLst>
          </p:cNvPr>
          <p:cNvSpPr txBox="1"/>
          <p:nvPr/>
        </p:nvSpPr>
        <p:spPr>
          <a:xfrm>
            <a:off x="6035903" y="3237269"/>
            <a:ext cx="343364" cy="369332"/>
          </a:xfrm>
          <a:prstGeom prst="rect">
            <a:avLst/>
          </a:prstGeom>
          <a:noFill/>
        </p:spPr>
        <p:txBody>
          <a:bodyPr wrap="square" rtlCol="0">
            <a:spAutoFit/>
          </a:bodyPr>
          <a:lstStyle/>
          <a:p>
            <a:r>
              <a:rPr lang="en-US" dirty="0"/>
              <a:t>*</a:t>
            </a:r>
          </a:p>
        </p:txBody>
      </p:sp>
      <p:sp>
        <p:nvSpPr>
          <p:cNvPr id="57" name="TextBox 56">
            <a:extLst>
              <a:ext uri="{FF2B5EF4-FFF2-40B4-BE49-F238E27FC236}">
                <a16:creationId xmlns:a16="http://schemas.microsoft.com/office/drawing/2014/main" id="{7264E856-93C0-BB4B-89AA-E412892CFBEF}"/>
              </a:ext>
            </a:extLst>
          </p:cNvPr>
          <p:cNvSpPr txBox="1"/>
          <p:nvPr/>
        </p:nvSpPr>
        <p:spPr>
          <a:xfrm>
            <a:off x="699608" y="6313390"/>
            <a:ext cx="3831498" cy="369332"/>
          </a:xfrm>
          <a:prstGeom prst="rect">
            <a:avLst/>
          </a:prstGeom>
          <a:noFill/>
        </p:spPr>
        <p:txBody>
          <a:bodyPr wrap="none" rtlCol="0">
            <a:spAutoFit/>
          </a:bodyPr>
          <a:lstStyle/>
          <a:p>
            <a:r>
              <a:rPr lang="en-US" i="1" dirty="0"/>
              <a:t>This works similar for divisions</a:t>
            </a:r>
          </a:p>
        </p:txBody>
      </p:sp>
      <p:sp>
        <p:nvSpPr>
          <p:cNvPr id="73" name="TextBox 72">
            <a:extLst>
              <a:ext uri="{FF2B5EF4-FFF2-40B4-BE49-F238E27FC236}">
                <a16:creationId xmlns:a16="http://schemas.microsoft.com/office/drawing/2014/main" id="{0137DBCD-EBF2-574F-99D0-B330A34938F4}"/>
              </a:ext>
            </a:extLst>
          </p:cNvPr>
          <p:cNvSpPr txBox="1"/>
          <p:nvPr/>
        </p:nvSpPr>
        <p:spPr>
          <a:xfrm>
            <a:off x="885745" y="5061230"/>
            <a:ext cx="2198038" cy="400110"/>
          </a:xfrm>
          <a:prstGeom prst="rect">
            <a:avLst/>
          </a:prstGeom>
          <a:noFill/>
        </p:spPr>
        <p:txBody>
          <a:bodyPr wrap="none" rtlCol="0">
            <a:sp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In R: </a:t>
            </a:r>
            <a:r>
              <a:rPr lang="en-US" sz="2000" dirty="0" err="1">
                <a:latin typeface="Consolas" panose="020B0609020204030204" pitchFamily="49" charset="0"/>
                <a:cs typeface="Consolas" panose="020B0609020204030204" pitchFamily="49" charset="0"/>
              </a:rPr>
              <a:t>m_A</a:t>
            </a:r>
            <a:r>
              <a:rPr lang="en-US" sz="2000" dirty="0">
                <a:latin typeface="Consolas" panose="020B0609020204030204" pitchFamily="49" charset="0"/>
                <a:cs typeface="Consolas" panose="020B0609020204030204" pitchFamily="49" charset="0"/>
              </a:rPr>
              <a:t> * </a:t>
            </a:r>
            <a:r>
              <a:rPr lang="en-US" sz="2000" dirty="0" err="1">
                <a:latin typeface="Consolas" panose="020B0609020204030204" pitchFamily="49" charset="0"/>
                <a:cs typeface="Consolas" panose="020B0609020204030204" pitchFamily="49" charset="0"/>
              </a:rPr>
              <a:t>m_B</a:t>
            </a:r>
            <a:endParaRPr lang="en-US" sz="2000" dirty="0">
              <a:latin typeface="Consolas" panose="020B0609020204030204" pitchFamily="49" charset="0"/>
              <a:cs typeface="Consolas" panose="020B0609020204030204" pitchFamily="49" charset="0"/>
            </a:endParaRPr>
          </a:p>
        </p:txBody>
      </p:sp>
      <p:sp>
        <p:nvSpPr>
          <p:cNvPr id="72" name="Title 1">
            <a:extLst>
              <a:ext uri="{FF2B5EF4-FFF2-40B4-BE49-F238E27FC236}">
                <a16:creationId xmlns:a16="http://schemas.microsoft.com/office/drawing/2014/main" id="{46EF9A67-0576-8A4C-A8F7-A566B5884F19}"/>
              </a:ext>
            </a:extLst>
          </p:cNvPr>
          <p:cNvSpPr txBox="1">
            <a:spLocks/>
          </p:cNvSpPr>
          <p:nvPr/>
        </p:nvSpPr>
        <p:spPr>
          <a:xfrm>
            <a:off x="840432" y="274638"/>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cap="none" spc="-100" baseline="0">
                <a:ln>
                  <a:noFill/>
                </a:ln>
                <a:solidFill>
                  <a:schemeClr val="tx1"/>
                </a:solidFill>
                <a:effectLst/>
                <a:latin typeface="+mj-lt"/>
                <a:ea typeface="+mj-ea"/>
                <a:cs typeface="+mj-cs"/>
              </a:defRPr>
            </a:lvl1pPr>
          </a:lstStyle>
          <a:p>
            <a:r>
              <a:rPr lang="en-GB" dirty="0"/>
              <a:t>Matrix Multiplication (2)</a:t>
            </a:r>
          </a:p>
        </p:txBody>
      </p:sp>
    </p:spTree>
    <p:extLst>
      <p:ext uri="{BB962C8B-B14F-4D97-AF65-F5344CB8AC3E}">
        <p14:creationId xmlns:p14="http://schemas.microsoft.com/office/powerpoint/2010/main" val="55948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94"/>
                                        </p:tgtEl>
                                        <p:attrNameLst>
                                          <p:attrName>style.visibility</p:attrName>
                                        </p:attrNameLst>
                                      </p:cBhvr>
                                      <p:to>
                                        <p:strVal val="visible"/>
                                      </p:to>
                                    </p:set>
                                  </p:childTnLst>
                                </p:cTn>
                              </p:par>
                              <p:par>
                                <p:cTn id="31" presetID="10" presetClass="entr" presetSubtype="0"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fade">
                                      <p:cBhvr>
                                        <p:cTn id="33" dur="500"/>
                                        <p:tgtEl>
                                          <p:spTgt spid="6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500"/>
                                        <p:tgtEl>
                                          <p:spTgt spid="6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fade">
                                      <p:cBhvr>
                                        <p:cTn id="39" dur="500"/>
                                        <p:tgtEl>
                                          <p:spTgt spid="68"/>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71"/>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56"/>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795"/>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62"/>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63"/>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65"/>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73"/>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3" grpId="0" animBg="1"/>
      <p:bldP spid="794" grpId="0" animBg="1"/>
      <p:bldP spid="795" grpId="0" animBg="1"/>
      <p:bldP spid="54" grpId="0" animBg="1"/>
      <p:bldP spid="55" grpId="0" animBg="1"/>
      <p:bldP spid="56" grpId="0" animBg="1"/>
      <p:bldP spid="58" grpId="0" animBg="1"/>
      <p:bldP spid="59" grpId="0" animBg="1"/>
      <p:bldP spid="60" grpId="0"/>
      <p:bldP spid="61" grpId="0"/>
      <p:bldP spid="62" grpId="0"/>
      <p:bldP spid="63" grpId="0"/>
      <p:bldP spid="64" grpId="0"/>
      <p:bldP spid="65" grpId="0"/>
      <p:bldP spid="66" grpId="0"/>
      <p:bldP spid="67" grpId="0"/>
      <p:bldP spid="68" grpId="0"/>
      <p:bldP spid="69" grpId="0" animBg="1"/>
      <p:bldP spid="70" grpId="0" animBg="1"/>
      <p:bldP spid="71" grpId="0" animBg="1"/>
      <p:bldP spid="5" grpId="0"/>
      <p:bldP spid="57"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2885E-CAB9-41BD-9B1F-E59A0AB02962}"/>
              </a:ext>
            </a:extLst>
          </p:cNvPr>
          <p:cNvSpPr>
            <a:spLocks noGrp="1"/>
          </p:cNvSpPr>
          <p:nvPr>
            <p:ph type="title"/>
          </p:nvPr>
        </p:nvSpPr>
        <p:spPr/>
        <p:txBody>
          <a:bodyPr/>
          <a:lstStyle/>
          <a:p>
            <a:r>
              <a:rPr lang="en-GB" dirty="0"/>
              <a:t>Matrix Multiplication (3)</a:t>
            </a:r>
          </a:p>
        </p:txBody>
      </p:sp>
      <p:sp>
        <p:nvSpPr>
          <p:cNvPr id="3" name="Content Placeholder 2">
            <a:extLst>
              <a:ext uri="{FF2B5EF4-FFF2-40B4-BE49-F238E27FC236}">
                <a16:creationId xmlns:a16="http://schemas.microsoft.com/office/drawing/2014/main" id="{A83EAABC-49B5-4CCC-B458-41DF0126FA41}"/>
              </a:ext>
            </a:extLst>
          </p:cNvPr>
          <p:cNvSpPr>
            <a:spLocks noGrp="1"/>
          </p:cNvSpPr>
          <p:nvPr>
            <p:ph idx="1"/>
          </p:nvPr>
        </p:nvSpPr>
        <p:spPr>
          <a:xfrm>
            <a:off x="6517618" y="1828686"/>
            <a:ext cx="2409585" cy="3764807"/>
          </a:xfrm>
        </p:spPr>
        <p:txBody>
          <a:bodyPr>
            <a:normAutofit/>
          </a:bodyPr>
          <a:lstStyle/>
          <a:p>
            <a:pPr marL="0" indent="0">
              <a:buNone/>
            </a:pPr>
            <a:r>
              <a:rPr lang="en-GB" sz="1800" dirty="0"/>
              <a:t>Matrix multiplication requires the first matrix to have the same number of </a:t>
            </a:r>
            <a:r>
              <a:rPr lang="en-GB" sz="1800" i="1" dirty="0"/>
              <a:t>columns </a:t>
            </a:r>
            <a:r>
              <a:rPr lang="en-GB" sz="1800" dirty="0"/>
              <a:t>and the number of </a:t>
            </a:r>
            <a:r>
              <a:rPr lang="en-GB" sz="1800" i="1" dirty="0"/>
              <a:t>rows </a:t>
            </a:r>
            <a:r>
              <a:rPr lang="en-GB" sz="1800" dirty="0"/>
              <a:t>in the second matrix</a:t>
            </a:r>
          </a:p>
        </p:txBody>
      </p:sp>
      <p:graphicFrame>
        <p:nvGraphicFramePr>
          <p:cNvPr id="4" name="Table 4">
            <a:extLst>
              <a:ext uri="{FF2B5EF4-FFF2-40B4-BE49-F238E27FC236}">
                <a16:creationId xmlns:a16="http://schemas.microsoft.com/office/drawing/2014/main" id="{C634C1D0-A1DF-4F12-BAD0-30778C6A36F7}"/>
              </a:ext>
            </a:extLst>
          </p:cNvPr>
          <p:cNvGraphicFramePr>
            <a:graphicFrameLocks/>
          </p:cNvGraphicFramePr>
          <p:nvPr>
            <p:extLst>
              <p:ext uri="{D42A27DB-BD31-4B8C-83A1-F6EECF244321}">
                <p14:modId xmlns:p14="http://schemas.microsoft.com/office/powerpoint/2010/main" val="1565601711"/>
              </p:ext>
            </p:extLst>
          </p:nvPr>
        </p:nvGraphicFramePr>
        <p:xfrm>
          <a:off x="2795649" y="2596865"/>
          <a:ext cx="1338708" cy="1286972"/>
        </p:xfrm>
        <a:graphic>
          <a:graphicData uri="http://schemas.openxmlformats.org/drawingml/2006/table">
            <a:tbl>
              <a:tblPr firstRow="1" bandRow="1">
                <a:tableStyleId>{5C22544A-7EE6-4342-B048-85BDC9FD1C3A}</a:tableStyleId>
              </a:tblPr>
              <a:tblGrid>
                <a:gridCol w="446236">
                  <a:extLst>
                    <a:ext uri="{9D8B030D-6E8A-4147-A177-3AD203B41FA5}">
                      <a16:colId xmlns:a16="http://schemas.microsoft.com/office/drawing/2014/main" val="4001165306"/>
                    </a:ext>
                  </a:extLst>
                </a:gridCol>
                <a:gridCol w="446236">
                  <a:extLst>
                    <a:ext uri="{9D8B030D-6E8A-4147-A177-3AD203B41FA5}">
                      <a16:colId xmlns:a16="http://schemas.microsoft.com/office/drawing/2014/main" val="3719912369"/>
                    </a:ext>
                  </a:extLst>
                </a:gridCol>
                <a:gridCol w="446236">
                  <a:extLst>
                    <a:ext uri="{9D8B030D-6E8A-4147-A177-3AD203B41FA5}">
                      <a16:colId xmlns:a16="http://schemas.microsoft.com/office/drawing/2014/main" val="937334679"/>
                    </a:ext>
                  </a:extLst>
                </a:gridCol>
              </a:tblGrid>
              <a:tr h="321743">
                <a:tc>
                  <a:txBody>
                    <a:bodyPr/>
                    <a:lstStyle/>
                    <a:p>
                      <a:pPr algn="ctr"/>
                      <a:r>
                        <a:rPr lang="en-GB" sz="1400" b="0">
                          <a:solidFill>
                            <a:sysClr val="windowText" lastClr="000000"/>
                          </a:solidFill>
                        </a:rPr>
                        <a:t>8</a:t>
                      </a: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1400" b="0">
                          <a:solidFill>
                            <a:sysClr val="windowText" lastClr="000000"/>
                          </a:solidFill>
                        </a:rPr>
                        <a:t>0</a:t>
                      </a: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1400" b="0" dirty="0">
                          <a:solidFill>
                            <a:sysClr val="windowText" lastClr="000000"/>
                          </a:solidFill>
                        </a:rPr>
                        <a:t>2</a:t>
                      </a: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2677502"/>
                  </a:ext>
                </a:extLst>
              </a:tr>
              <a:tr h="321743">
                <a:tc>
                  <a:txBody>
                    <a:bodyPr/>
                    <a:lstStyle/>
                    <a:p>
                      <a:pPr algn="ctr"/>
                      <a:r>
                        <a:rPr lang="en-GB" sz="1400">
                          <a:solidFill>
                            <a:sysClr val="windowText" lastClr="000000"/>
                          </a:solidFill>
                        </a:rPr>
                        <a:t>-2</a:t>
                      </a: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a:solidFill>
                            <a:sysClr val="windowText" lastClr="000000"/>
                          </a:solidFill>
                        </a:rPr>
                        <a:t>5</a:t>
                      </a: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dirty="0">
                          <a:solidFill>
                            <a:sysClr val="windowText" lastClr="000000"/>
                          </a:solidFill>
                        </a:rPr>
                        <a:t>3</a:t>
                      </a: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4136320"/>
                  </a:ext>
                </a:extLst>
              </a:tr>
              <a:tr h="321743">
                <a:tc>
                  <a:txBody>
                    <a:bodyPr/>
                    <a:lstStyle/>
                    <a:p>
                      <a:pPr algn="ctr"/>
                      <a:r>
                        <a:rPr lang="en-GB" sz="1400">
                          <a:solidFill>
                            <a:sysClr val="windowText" lastClr="000000"/>
                          </a:solidFill>
                        </a:rPr>
                        <a:t>5</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a:solidFill>
                            <a:sysClr val="windowText" lastClr="000000"/>
                          </a:solidFill>
                        </a:rPr>
                        <a:t>7</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a:solidFill>
                            <a:sysClr val="windowText" lastClr="000000"/>
                          </a:solidFill>
                        </a:rPr>
                        <a:t>-3</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5116255"/>
                  </a:ext>
                </a:extLst>
              </a:tr>
              <a:tr h="321743">
                <a:tc>
                  <a:txBody>
                    <a:bodyPr/>
                    <a:lstStyle/>
                    <a:p>
                      <a:pPr algn="ctr"/>
                      <a:r>
                        <a:rPr lang="en-GB" sz="1400">
                          <a:solidFill>
                            <a:sysClr val="windowText" lastClr="000000"/>
                          </a:solidFill>
                        </a:rPr>
                        <a:t>3</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a:solidFill>
                            <a:sysClr val="windowText" lastClr="000000"/>
                          </a:solidFill>
                        </a:rPr>
                        <a:t>-1</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dirty="0">
                          <a:solidFill>
                            <a:sysClr val="windowText" lastClr="000000"/>
                          </a:solidFill>
                        </a:rPr>
                        <a:t>1</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2632985"/>
                  </a:ext>
                </a:extLst>
              </a:tr>
            </a:tbl>
          </a:graphicData>
        </a:graphic>
      </p:graphicFrame>
      <p:sp>
        <p:nvSpPr>
          <p:cNvPr id="5" name="Double Bracket 4">
            <a:extLst>
              <a:ext uri="{FF2B5EF4-FFF2-40B4-BE49-F238E27FC236}">
                <a16:creationId xmlns:a16="http://schemas.microsoft.com/office/drawing/2014/main" id="{C37690DE-BEDF-4676-859F-5278842C185A}"/>
              </a:ext>
            </a:extLst>
          </p:cNvPr>
          <p:cNvSpPr/>
          <p:nvPr/>
        </p:nvSpPr>
        <p:spPr>
          <a:xfrm>
            <a:off x="2765826" y="2588108"/>
            <a:ext cx="1338710" cy="1286973"/>
          </a:xfrm>
          <a:prstGeom prst="bracketPair">
            <a:avLst/>
          </a:prstGeom>
          <a:ln/>
        </p:spPr>
        <p:style>
          <a:lnRef idx="2">
            <a:schemeClr val="dk1"/>
          </a:lnRef>
          <a:fillRef idx="0">
            <a:schemeClr val="dk1"/>
          </a:fillRef>
          <a:effectRef idx="1">
            <a:schemeClr val="dk1"/>
          </a:effectRef>
          <a:fontRef idx="minor">
            <a:schemeClr val="tx1"/>
          </a:fontRef>
        </p:style>
        <p:txBody>
          <a:bodyPr rtlCol="0" anchor="ctr"/>
          <a:lstStyle/>
          <a:p>
            <a:pPr algn="ctr"/>
            <a:endParaRPr lang="en-GB" sz="1350"/>
          </a:p>
        </p:txBody>
      </p:sp>
      <p:sp>
        <p:nvSpPr>
          <p:cNvPr id="6" name="TextBox 5">
            <a:extLst>
              <a:ext uri="{FF2B5EF4-FFF2-40B4-BE49-F238E27FC236}">
                <a16:creationId xmlns:a16="http://schemas.microsoft.com/office/drawing/2014/main" id="{FAA3D609-ED77-4F65-A302-6659969074D4}"/>
              </a:ext>
            </a:extLst>
          </p:cNvPr>
          <p:cNvSpPr txBox="1"/>
          <p:nvPr/>
        </p:nvSpPr>
        <p:spPr>
          <a:xfrm>
            <a:off x="906391" y="1828686"/>
            <a:ext cx="5194051" cy="461665"/>
          </a:xfrm>
          <a:prstGeom prst="rect">
            <a:avLst/>
          </a:prstGeom>
          <a:noFill/>
        </p:spPr>
        <p:txBody>
          <a:bodyPr wrap="none" rtlCol="0">
            <a:spAutoFit/>
          </a:bodyPr>
          <a:lstStyle/>
          <a:p>
            <a:r>
              <a:rPr lang="en-GB" sz="2400" b="1" dirty="0"/>
              <a:t>Multiple a matrix by a matrix</a:t>
            </a:r>
            <a:endParaRPr lang="en-GB" sz="1600" b="1" dirty="0"/>
          </a:p>
        </p:txBody>
      </p:sp>
      <p:graphicFrame>
        <p:nvGraphicFramePr>
          <p:cNvPr id="8" name="Table 4">
            <a:extLst>
              <a:ext uri="{FF2B5EF4-FFF2-40B4-BE49-F238E27FC236}">
                <a16:creationId xmlns:a16="http://schemas.microsoft.com/office/drawing/2014/main" id="{EB1D5771-DCBB-4C52-BF60-01D18FF7743B}"/>
              </a:ext>
            </a:extLst>
          </p:cNvPr>
          <p:cNvGraphicFramePr>
            <a:graphicFrameLocks/>
          </p:cNvGraphicFramePr>
          <p:nvPr>
            <p:extLst>
              <p:ext uri="{D42A27DB-BD31-4B8C-83A1-F6EECF244321}">
                <p14:modId xmlns:p14="http://schemas.microsoft.com/office/powerpoint/2010/main" val="151614119"/>
              </p:ext>
            </p:extLst>
          </p:nvPr>
        </p:nvGraphicFramePr>
        <p:xfrm>
          <a:off x="4623532" y="2803439"/>
          <a:ext cx="1338708" cy="643486"/>
        </p:xfrm>
        <a:graphic>
          <a:graphicData uri="http://schemas.openxmlformats.org/drawingml/2006/table">
            <a:tbl>
              <a:tblPr firstRow="1" bandRow="1">
                <a:tableStyleId>{5C22544A-7EE6-4342-B048-85BDC9FD1C3A}</a:tableStyleId>
              </a:tblPr>
              <a:tblGrid>
                <a:gridCol w="446236">
                  <a:extLst>
                    <a:ext uri="{9D8B030D-6E8A-4147-A177-3AD203B41FA5}">
                      <a16:colId xmlns:a16="http://schemas.microsoft.com/office/drawing/2014/main" val="4001165306"/>
                    </a:ext>
                  </a:extLst>
                </a:gridCol>
                <a:gridCol w="446236">
                  <a:extLst>
                    <a:ext uri="{9D8B030D-6E8A-4147-A177-3AD203B41FA5}">
                      <a16:colId xmlns:a16="http://schemas.microsoft.com/office/drawing/2014/main" val="3719912369"/>
                    </a:ext>
                  </a:extLst>
                </a:gridCol>
                <a:gridCol w="446236">
                  <a:extLst>
                    <a:ext uri="{9D8B030D-6E8A-4147-A177-3AD203B41FA5}">
                      <a16:colId xmlns:a16="http://schemas.microsoft.com/office/drawing/2014/main" val="937334679"/>
                    </a:ext>
                  </a:extLst>
                </a:gridCol>
              </a:tblGrid>
              <a:tr h="321743">
                <a:tc>
                  <a:txBody>
                    <a:bodyPr/>
                    <a:lstStyle/>
                    <a:p>
                      <a:pPr algn="ctr"/>
                      <a:endParaRPr lang="en-GB" sz="1400" b="0"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endParaRPr lang="en-GB" sz="1400" b="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endParaRPr lang="en-GB" sz="1400" b="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342677502"/>
                  </a:ext>
                </a:extLst>
              </a:tr>
              <a:tr h="321743">
                <a:tc>
                  <a:txBody>
                    <a:bodyPr/>
                    <a:lstStyle/>
                    <a:p>
                      <a:pPr algn="ctr"/>
                      <a:endParaRPr lang="en-GB" sz="140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endParaRPr lang="en-GB" sz="140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endParaRPr lang="en-GB" sz="1400"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624136320"/>
                  </a:ext>
                </a:extLst>
              </a:tr>
            </a:tbl>
          </a:graphicData>
        </a:graphic>
      </p:graphicFrame>
      <p:sp>
        <p:nvSpPr>
          <p:cNvPr id="9" name="Double Bracket 8">
            <a:extLst>
              <a:ext uri="{FF2B5EF4-FFF2-40B4-BE49-F238E27FC236}">
                <a16:creationId xmlns:a16="http://schemas.microsoft.com/office/drawing/2014/main" id="{201F0609-93A3-4038-99C9-CD921D22C998}"/>
              </a:ext>
            </a:extLst>
          </p:cNvPr>
          <p:cNvSpPr/>
          <p:nvPr/>
        </p:nvSpPr>
        <p:spPr>
          <a:xfrm>
            <a:off x="4524866" y="2709087"/>
            <a:ext cx="1529504" cy="812656"/>
          </a:xfrm>
          <a:prstGeom prst="bracketPair">
            <a:avLst/>
          </a:prstGeom>
          <a:ln>
            <a:solidFill>
              <a:schemeClr val="tx1"/>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GB" sz="1350"/>
          </a:p>
        </p:txBody>
      </p:sp>
      <p:sp>
        <p:nvSpPr>
          <p:cNvPr id="10" name="TextBox 9">
            <a:extLst>
              <a:ext uri="{FF2B5EF4-FFF2-40B4-BE49-F238E27FC236}">
                <a16:creationId xmlns:a16="http://schemas.microsoft.com/office/drawing/2014/main" id="{EDFB48B9-D5A9-4B22-A616-CA50A0AE8956}"/>
              </a:ext>
            </a:extLst>
          </p:cNvPr>
          <p:cNvSpPr txBox="1"/>
          <p:nvPr/>
        </p:nvSpPr>
        <p:spPr>
          <a:xfrm>
            <a:off x="4110228" y="2931513"/>
            <a:ext cx="325730" cy="300082"/>
          </a:xfrm>
          <a:prstGeom prst="rect">
            <a:avLst/>
          </a:prstGeom>
          <a:noFill/>
        </p:spPr>
        <p:txBody>
          <a:bodyPr wrap="none" rtlCol="0">
            <a:spAutoFit/>
          </a:bodyPr>
          <a:lstStyle/>
          <a:p>
            <a:r>
              <a:rPr lang="en-GB" sz="1350"/>
              <a:t>=</a:t>
            </a:r>
          </a:p>
        </p:txBody>
      </p:sp>
      <p:graphicFrame>
        <p:nvGraphicFramePr>
          <p:cNvPr id="11" name="Table 4">
            <a:extLst>
              <a:ext uri="{FF2B5EF4-FFF2-40B4-BE49-F238E27FC236}">
                <a16:creationId xmlns:a16="http://schemas.microsoft.com/office/drawing/2014/main" id="{6F79C1CA-449F-49A3-B01D-7A91F5F3BCE1}"/>
              </a:ext>
            </a:extLst>
          </p:cNvPr>
          <p:cNvGraphicFramePr>
            <a:graphicFrameLocks/>
          </p:cNvGraphicFramePr>
          <p:nvPr>
            <p:extLst>
              <p:ext uri="{D42A27DB-BD31-4B8C-83A1-F6EECF244321}">
                <p14:modId xmlns:p14="http://schemas.microsoft.com/office/powerpoint/2010/main" val="3376767091"/>
              </p:ext>
            </p:extLst>
          </p:nvPr>
        </p:nvGraphicFramePr>
        <p:xfrm>
          <a:off x="716665" y="2847586"/>
          <a:ext cx="1560344" cy="643486"/>
        </p:xfrm>
        <a:graphic>
          <a:graphicData uri="http://schemas.openxmlformats.org/drawingml/2006/table">
            <a:tbl>
              <a:tblPr firstRow="1" bandRow="1">
                <a:tableStyleId>{5C22544A-7EE6-4342-B048-85BDC9FD1C3A}</a:tableStyleId>
              </a:tblPr>
              <a:tblGrid>
                <a:gridCol w="390086">
                  <a:extLst>
                    <a:ext uri="{9D8B030D-6E8A-4147-A177-3AD203B41FA5}">
                      <a16:colId xmlns:a16="http://schemas.microsoft.com/office/drawing/2014/main" val="4001165306"/>
                    </a:ext>
                  </a:extLst>
                </a:gridCol>
                <a:gridCol w="390086">
                  <a:extLst>
                    <a:ext uri="{9D8B030D-6E8A-4147-A177-3AD203B41FA5}">
                      <a16:colId xmlns:a16="http://schemas.microsoft.com/office/drawing/2014/main" val="3719912369"/>
                    </a:ext>
                  </a:extLst>
                </a:gridCol>
                <a:gridCol w="390086">
                  <a:extLst>
                    <a:ext uri="{9D8B030D-6E8A-4147-A177-3AD203B41FA5}">
                      <a16:colId xmlns:a16="http://schemas.microsoft.com/office/drawing/2014/main" val="937334679"/>
                    </a:ext>
                  </a:extLst>
                </a:gridCol>
                <a:gridCol w="390086">
                  <a:extLst>
                    <a:ext uri="{9D8B030D-6E8A-4147-A177-3AD203B41FA5}">
                      <a16:colId xmlns:a16="http://schemas.microsoft.com/office/drawing/2014/main" val="1282871424"/>
                    </a:ext>
                  </a:extLst>
                </a:gridCol>
              </a:tblGrid>
              <a:tr h="321743">
                <a:tc>
                  <a:txBody>
                    <a:bodyPr/>
                    <a:lstStyle/>
                    <a:p>
                      <a:pPr algn="ctr"/>
                      <a:r>
                        <a:rPr lang="en-GB" sz="1400" b="0">
                          <a:solidFill>
                            <a:sysClr val="windowText" lastClr="000000"/>
                          </a:solidFill>
                        </a:rPr>
                        <a:t>8</a:t>
                      </a: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1400" b="0" dirty="0">
                          <a:solidFill>
                            <a:sysClr val="windowText" lastClr="000000"/>
                          </a:solidFill>
                        </a:rPr>
                        <a:t>0</a:t>
                      </a: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1400" b="0">
                          <a:solidFill>
                            <a:sysClr val="windowText" lastClr="000000"/>
                          </a:solidFill>
                        </a:rPr>
                        <a:t>2</a:t>
                      </a: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1400" b="0">
                          <a:solidFill>
                            <a:sysClr val="windowText" lastClr="000000"/>
                          </a:solidFill>
                        </a:rPr>
                        <a:t>2</a:t>
                      </a: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2677502"/>
                  </a:ext>
                </a:extLst>
              </a:tr>
              <a:tr h="321743">
                <a:tc>
                  <a:txBody>
                    <a:bodyPr/>
                    <a:lstStyle/>
                    <a:p>
                      <a:pPr algn="ctr"/>
                      <a:r>
                        <a:rPr lang="en-GB" sz="1400">
                          <a:solidFill>
                            <a:sysClr val="windowText" lastClr="000000"/>
                          </a:solidFill>
                        </a:rPr>
                        <a:t>-2</a:t>
                      </a: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a:solidFill>
                            <a:sysClr val="windowText" lastClr="000000"/>
                          </a:solidFill>
                        </a:rPr>
                        <a:t>5</a:t>
                      </a: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dirty="0">
                          <a:solidFill>
                            <a:sysClr val="windowText" lastClr="000000"/>
                          </a:solidFill>
                        </a:rPr>
                        <a:t>3</a:t>
                      </a: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dirty="0">
                          <a:solidFill>
                            <a:sysClr val="windowText" lastClr="000000"/>
                          </a:solidFill>
                        </a:rPr>
                        <a:t>1</a:t>
                      </a: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4136320"/>
                  </a:ext>
                </a:extLst>
              </a:tr>
            </a:tbl>
          </a:graphicData>
        </a:graphic>
      </p:graphicFrame>
      <p:sp>
        <p:nvSpPr>
          <p:cNvPr id="12" name="Double Bracket 11">
            <a:extLst>
              <a:ext uri="{FF2B5EF4-FFF2-40B4-BE49-F238E27FC236}">
                <a16:creationId xmlns:a16="http://schemas.microsoft.com/office/drawing/2014/main" id="{DC586931-BA8E-4A5A-9EBD-C58EFE1BD746}"/>
              </a:ext>
            </a:extLst>
          </p:cNvPr>
          <p:cNvSpPr/>
          <p:nvPr/>
        </p:nvSpPr>
        <p:spPr>
          <a:xfrm>
            <a:off x="725045" y="2878256"/>
            <a:ext cx="1560342" cy="643487"/>
          </a:xfrm>
          <a:prstGeom prst="bracketPair">
            <a:avLst/>
          </a:prstGeom>
          <a:ln/>
        </p:spPr>
        <p:style>
          <a:lnRef idx="2">
            <a:schemeClr val="dk1"/>
          </a:lnRef>
          <a:fillRef idx="0">
            <a:schemeClr val="dk1"/>
          </a:fillRef>
          <a:effectRef idx="1">
            <a:schemeClr val="dk1"/>
          </a:effectRef>
          <a:fontRef idx="minor">
            <a:schemeClr val="tx1"/>
          </a:fontRef>
        </p:style>
        <p:txBody>
          <a:bodyPr rtlCol="0" anchor="ctr"/>
          <a:lstStyle/>
          <a:p>
            <a:pPr algn="ctr"/>
            <a:endParaRPr lang="en-GB" sz="1350"/>
          </a:p>
        </p:txBody>
      </p:sp>
      <p:sp>
        <p:nvSpPr>
          <p:cNvPr id="13" name="TextBox 12">
            <a:extLst>
              <a:ext uri="{FF2B5EF4-FFF2-40B4-BE49-F238E27FC236}">
                <a16:creationId xmlns:a16="http://schemas.microsoft.com/office/drawing/2014/main" id="{126FE530-D107-46B2-BC27-7FAF4081A264}"/>
              </a:ext>
            </a:extLst>
          </p:cNvPr>
          <p:cNvSpPr txBox="1"/>
          <p:nvPr/>
        </p:nvSpPr>
        <p:spPr>
          <a:xfrm>
            <a:off x="2377414" y="2973042"/>
            <a:ext cx="233267" cy="304591"/>
          </a:xfrm>
          <a:prstGeom prst="rect">
            <a:avLst/>
          </a:prstGeom>
          <a:noFill/>
        </p:spPr>
        <p:txBody>
          <a:bodyPr wrap="square" rtlCol="0">
            <a:spAutoFit/>
          </a:bodyPr>
          <a:lstStyle/>
          <a:p>
            <a:r>
              <a:rPr lang="en-GB" sz="1350" dirty="0"/>
              <a:t>X</a:t>
            </a:r>
          </a:p>
        </p:txBody>
      </p:sp>
      <p:sp>
        <p:nvSpPr>
          <p:cNvPr id="14" name="TextBox 13">
            <a:extLst>
              <a:ext uri="{FF2B5EF4-FFF2-40B4-BE49-F238E27FC236}">
                <a16:creationId xmlns:a16="http://schemas.microsoft.com/office/drawing/2014/main" id="{D6118620-7718-4FC0-A654-3E888091401B}"/>
              </a:ext>
            </a:extLst>
          </p:cNvPr>
          <p:cNvSpPr txBox="1"/>
          <p:nvPr/>
        </p:nvSpPr>
        <p:spPr>
          <a:xfrm>
            <a:off x="1115525" y="4042948"/>
            <a:ext cx="779381" cy="369332"/>
          </a:xfrm>
          <a:prstGeom prst="rect">
            <a:avLst/>
          </a:prstGeom>
          <a:noFill/>
        </p:spPr>
        <p:txBody>
          <a:bodyPr wrap="none" rtlCol="0">
            <a:spAutoFit/>
          </a:bodyPr>
          <a:lstStyle/>
          <a:p>
            <a:r>
              <a:rPr lang="en-GB" dirty="0">
                <a:solidFill>
                  <a:srgbClr val="FFC000"/>
                </a:solidFill>
              </a:rPr>
              <a:t>2</a:t>
            </a:r>
            <a:r>
              <a:rPr lang="en-GB" dirty="0"/>
              <a:t> x </a:t>
            </a:r>
            <a:r>
              <a:rPr lang="en-GB" dirty="0">
                <a:solidFill>
                  <a:srgbClr val="0070C0"/>
                </a:solidFill>
              </a:rPr>
              <a:t>4</a:t>
            </a:r>
          </a:p>
        </p:txBody>
      </p:sp>
      <p:sp>
        <p:nvSpPr>
          <p:cNvPr id="15" name="TextBox 14">
            <a:extLst>
              <a:ext uri="{FF2B5EF4-FFF2-40B4-BE49-F238E27FC236}">
                <a16:creationId xmlns:a16="http://schemas.microsoft.com/office/drawing/2014/main" id="{413577EF-39F8-46A4-9AF4-4F097DC24BFB}"/>
              </a:ext>
            </a:extLst>
          </p:cNvPr>
          <p:cNvSpPr txBox="1"/>
          <p:nvPr/>
        </p:nvSpPr>
        <p:spPr>
          <a:xfrm>
            <a:off x="3022892" y="4033521"/>
            <a:ext cx="779381" cy="369332"/>
          </a:xfrm>
          <a:prstGeom prst="rect">
            <a:avLst/>
          </a:prstGeom>
          <a:noFill/>
        </p:spPr>
        <p:txBody>
          <a:bodyPr wrap="none" rtlCol="0">
            <a:spAutoFit/>
          </a:bodyPr>
          <a:lstStyle/>
          <a:p>
            <a:r>
              <a:rPr lang="en-GB" dirty="0">
                <a:solidFill>
                  <a:srgbClr val="0070C0"/>
                </a:solidFill>
              </a:rPr>
              <a:t>4</a:t>
            </a:r>
            <a:r>
              <a:rPr lang="en-GB" dirty="0"/>
              <a:t> x </a:t>
            </a:r>
            <a:r>
              <a:rPr lang="en-GB" dirty="0">
                <a:solidFill>
                  <a:srgbClr val="00B050"/>
                </a:solidFill>
              </a:rPr>
              <a:t>3</a:t>
            </a:r>
          </a:p>
        </p:txBody>
      </p:sp>
      <p:sp>
        <p:nvSpPr>
          <p:cNvPr id="16" name="TextBox 15">
            <a:extLst>
              <a:ext uri="{FF2B5EF4-FFF2-40B4-BE49-F238E27FC236}">
                <a16:creationId xmlns:a16="http://schemas.microsoft.com/office/drawing/2014/main" id="{10F0E8C8-2483-4E68-BA1D-6B376FCE5FAD}"/>
              </a:ext>
            </a:extLst>
          </p:cNvPr>
          <p:cNvSpPr txBox="1"/>
          <p:nvPr/>
        </p:nvSpPr>
        <p:spPr>
          <a:xfrm>
            <a:off x="4965876" y="4013464"/>
            <a:ext cx="779381" cy="369332"/>
          </a:xfrm>
          <a:prstGeom prst="rect">
            <a:avLst/>
          </a:prstGeom>
          <a:noFill/>
        </p:spPr>
        <p:txBody>
          <a:bodyPr wrap="none" rtlCol="0">
            <a:spAutoFit/>
          </a:bodyPr>
          <a:lstStyle/>
          <a:p>
            <a:r>
              <a:rPr lang="en-GB" dirty="0">
                <a:solidFill>
                  <a:srgbClr val="FFC000"/>
                </a:solidFill>
              </a:rPr>
              <a:t>2</a:t>
            </a:r>
            <a:r>
              <a:rPr lang="en-GB" dirty="0"/>
              <a:t> x </a:t>
            </a:r>
            <a:r>
              <a:rPr lang="en-GB" dirty="0">
                <a:solidFill>
                  <a:srgbClr val="00B050"/>
                </a:solidFill>
              </a:rPr>
              <a:t>3</a:t>
            </a:r>
            <a:endParaRPr lang="en-GB" dirty="0">
              <a:solidFill>
                <a:srgbClr val="0070C0"/>
              </a:solidFill>
            </a:endParaRPr>
          </a:p>
        </p:txBody>
      </p:sp>
      <p:sp>
        <p:nvSpPr>
          <p:cNvPr id="17" name="Rectangle 16">
            <a:extLst>
              <a:ext uri="{FF2B5EF4-FFF2-40B4-BE49-F238E27FC236}">
                <a16:creationId xmlns:a16="http://schemas.microsoft.com/office/drawing/2014/main" id="{C98848EE-C6AE-44EA-9217-04F71B56CA98}"/>
              </a:ext>
            </a:extLst>
          </p:cNvPr>
          <p:cNvSpPr/>
          <p:nvPr/>
        </p:nvSpPr>
        <p:spPr>
          <a:xfrm>
            <a:off x="877336" y="5083155"/>
            <a:ext cx="351497" cy="34624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51DCF119-D106-4E1B-A795-E8DC5D02C73F}"/>
              </a:ext>
            </a:extLst>
          </p:cNvPr>
          <p:cNvSpPr txBox="1"/>
          <p:nvPr/>
        </p:nvSpPr>
        <p:spPr>
          <a:xfrm>
            <a:off x="1233812" y="5077725"/>
            <a:ext cx="373820" cy="369332"/>
          </a:xfrm>
          <a:prstGeom prst="rect">
            <a:avLst/>
          </a:prstGeom>
          <a:noFill/>
        </p:spPr>
        <p:txBody>
          <a:bodyPr wrap="none" rtlCol="0">
            <a:spAutoFit/>
          </a:bodyPr>
          <a:lstStyle/>
          <a:p>
            <a:r>
              <a:rPr lang="en-GB" dirty="0"/>
              <a:t>=</a:t>
            </a:r>
          </a:p>
        </p:txBody>
      </p:sp>
      <p:sp>
        <p:nvSpPr>
          <p:cNvPr id="19" name="TextBox 18">
            <a:extLst>
              <a:ext uri="{FF2B5EF4-FFF2-40B4-BE49-F238E27FC236}">
                <a16:creationId xmlns:a16="http://schemas.microsoft.com/office/drawing/2014/main" id="{7CFF8C30-C6F8-452A-A8A5-66E3C7757A25}"/>
              </a:ext>
            </a:extLst>
          </p:cNvPr>
          <p:cNvSpPr txBox="1"/>
          <p:nvPr/>
        </p:nvSpPr>
        <p:spPr>
          <a:xfrm>
            <a:off x="1524785" y="5077725"/>
            <a:ext cx="779381" cy="369332"/>
          </a:xfrm>
          <a:prstGeom prst="rect">
            <a:avLst/>
          </a:prstGeom>
          <a:noFill/>
        </p:spPr>
        <p:txBody>
          <a:bodyPr wrap="none" rtlCol="0">
            <a:spAutoFit/>
          </a:bodyPr>
          <a:lstStyle/>
          <a:p>
            <a:r>
              <a:rPr lang="en-GB" dirty="0"/>
              <a:t>8 x 8</a:t>
            </a:r>
          </a:p>
        </p:txBody>
      </p:sp>
      <p:sp>
        <p:nvSpPr>
          <p:cNvPr id="20" name="TextBox 19">
            <a:extLst>
              <a:ext uri="{FF2B5EF4-FFF2-40B4-BE49-F238E27FC236}">
                <a16:creationId xmlns:a16="http://schemas.microsoft.com/office/drawing/2014/main" id="{94EA433A-9450-4F8A-B25F-80DE2743B1ED}"/>
              </a:ext>
            </a:extLst>
          </p:cNvPr>
          <p:cNvSpPr txBox="1"/>
          <p:nvPr/>
        </p:nvSpPr>
        <p:spPr>
          <a:xfrm>
            <a:off x="2116688" y="5060071"/>
            <a:ext cx="1444626" cy="369332"/>
          </a:xfrm>
          <a:prstGeom prst="rect">
            <a:avLst/>
          </a:prstGeom>
          <a:noFill/>
        </p:spPr>
        <p:txBody>
          <a:bodyPr wrap="none" rtlCol="0">
            <a:spAutoFit/>
          </a:bodyPr>
          <a:lstStyle/>
          <a:p>
            <a:r>
              <a:rPr lang="en-GB" dirty="0"/>
              <a:t> + 0 x (-2)</a:t>
            </a:r>
          </a:p>
        </p:txBody>
      </p:sp>
      <p:sp>
        <p:nvSpPr>
          <p:cNvPr id="21" name="TextBox 20">
            <a:extLst>
              <a:ext uri="{FF2B5EF4-FFF2-40B4-BE49-F238E27FC236}">
                <a16:creationId xmlns:a16="http://schemas.microsoft.com/office/drawing/2014/main" id="{2E276D1D-F32D-4B5C-8FB4-ACAAB1D2F61D}"/>
              </a:ext>
            </a:extLst>
          </p:cNvPr>
          <p:cNvSpPr txBox="1"/>
          <p:nvPr/>
        </p:nvSpPr>
        <p:spPr>
          <a:xfrm>
            <a:off x="3446297" y="5060765"/>
            <a:ext cx="1050288" cy="369332"/>
          </a:xfrm>
          <a:prstGeom prst="rect">
            <a:avLst/>
          </a:prstGeom>
          <a:noFill/>
        </p:spPr>
        <p:txBody>
          <a:bodyPr wrap="none" rtlCol="0">
            <a:spAutoFit/>
          </a:bodyPr>
          <a:lstStyle/>
          <a:p>
            <a:r>
              <a:rPr lang="en-GB" dirty="0"/>
              <a:t>+ 2 x 5</a:t>
            </a:r>
          </a:p>
        </p:txBody>
      </p:sp>
      <p:sp>
        <p:nvSpPr>
          <p:cNvPr id="22" name="TextBox 21">
            <a:extLst>
              <a:ext uri="{FF2B5EF4-FFF2-40B4-BE49-F238E27FC236}">
                <a16:creationId xmlns:a16="http://schemas.microsoft.com/office/drawing/2014/main" id="{5A21D66A-3A70-4017-996E-70197DB069C2}"/>
              </a:ext>
            </a:extLst>
          </p:cNvPr>
          <p:cNvSpPr txBox="1"/>
          <p:nvPr/>
        </p:nvSpPr>
        <p:spPr>
          <a:xfrm>
            <a:off x="4398934" y="5049988"/>
            <a:ext cx="1697901" cy="369332"/>
          </a:xfrm>
          <a:prstGeom prst="rect">
            <a:avLst/>
          </a:prstGeom>
          <a:noFill/>
        </p:spPr>
        <p:txBody>
          <a:bodyPr wrap="none" rtlCol="0">
            <a:spAutoFit/>
          </a:bodyPr>
          <a:lstStyle/>
          <a:p>
            <a:r>
              <a:rPr lang="en-GB" dirty="0"/>
              <a:t>+ 2 x 3 = 80</a:t>
            </a:r>
          </a:p>
        </p:txBody>
      </p:sp>
      <p:sp>
        <p:nvSpPr>
          <p:cNvPr id="24" name="TextBox 23">
            <a:extLst>
              <a:ext uri="{FF2B5EF4-FFF2-40B4-BE49-F238E27FC236}">
                <a16:creationId xmlns:a16="http://schemas.microsoft.com/office/drawing/2014/main" id="{08C7EE27-AC8D-464A-A414-E89F880BD6ED}"/>
              </a:ext>
            </a:extLst>
          </p:cNvPr>
          <p:cNvSpPr txBox="1"/>
          <p:nvPr/>
        </p:nvSpPr>
        <p:spPr>
          <a:xfrm>
            <a:off x="4632023" y="2850593"/>
            <a:ext cx="435673" cy="300082"/>
          </a:xfrm>
          <a:prstGeom prst="rect">
            <a:avLst/>
          </a:prstGeom>
          <a:noFill/>
        </p:spPr>
        <p:txBody>
          <a:bodyPr wrap="square">
            <a:spAutoFit/>
          </a:bodyPr>
          <a:lstStyle/>
          <a:p>
            <a:pPr algn="ctr"/>
            <a:r>
              <a:rPr lang="en-GB" sz="1350"/>
              <a:t>80</a:t>
            </a:r>
          </a:p>
        </p:txBody>
      </p:sp>
      <p:sp>
        <p:nvSpPr>
          <p:cNvPr id="25" name="Rectangle 24">
            <a:extLst>
              <a:ext uri="{FF2B5EF4-FFF2-40B4-BE49-F238E27FC236}">
                <a16:creationId xmlns:a16="http://schemas.microsoft.com/office/drawing/2014/main" id="{60B1BD63-A036-4C54-A1E7-1978128EEC7A}"/>
              </a:ext>
            </a:extLst>
          </p:cNvPr>
          <p:cNvSpPr/>
          <p:nvPr/>
        </p:nvSpPr>
        <p:spPr>
          <a:xfrm>
            <a:off x="872108" y="5803463"/>
            <a:ext cx="351497" cy="34624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7655061E-EDE4-4404-B31A-E1526A21BE41}"/>
              </a:ext>
            </a:extLst>
          </p:cNvPr>
          <p:cNvSpPr txBox="1"/>
          <p:nvPr/>
        </p:nvSpPr>
        <p:spPr>
          <a:xfrm>
            <a:off x="1241643" y="5763953"/>
            <a:ext cx="373820" cy="369332"/>
          </a:xfrm>
          <a:prstGeom prst="rect">
            <a:avLst/>
          </a:prstGeom>
          <a:noFill/>
        </p:spPr>
        <p:txBody>
          <a:bodyPr wrap="none" rtlCol="0">
            <a:spAutoFit/>
          </a:bodyPr>
          <a:lstStyle/>
          <a:p>
            <a:r>
              <a:rPr lang="en-GB"/>
              <a:t>=</a:t>
            </a:r>
          </a:p>
        </p:txBody>
      </p:sp>
      <p:sp>
        <p:nvSpPr>
          <p:cNvPr id="27" name="TextBox 26">
            <a:extLst>
              <a:ext uri="{FF2B5EF4-FFF2-40B4-BE49-F238E27FC236}">
                <a16:creationId xmlns:a16="http://schemas.microsoft.com/office/drawing/2014/main" id="{1C4FF13D-0F8C-42B8-9960-C4AAEA490EE4}"/>
              </a:ext>
            </a:extLst>
          </p:cNvPr>
          <p:cNvSpPr txBox="1"/>
          <p:nvPr/>
        </p:nvSpPr>
        <p:spPr>
          <a:xfrm>
            <a:off x="1525248" y="5768444"/>
            <a:ext cx="779381" cy="369332"/>
          </a:xfrm>
          <a:prstGeom prst="rect">
            <a:avLst/>
          </a:prstGeom>
          <a:noFill/>
        </p:spPr>
        <p:txBody>
          <a:bodyPr wrap="none" rtlCol="0">
            <a:spAutoFit/>
          </a:bodyPr>
          <a:lstStyle/>
          <a:p>
            <a:r>
              <a:rPr lang="en-GB" dirty="0"/>
              <a:t>8 x 0</a:t>
            </a:r>
          </a:p>
        </p:txBody>
      </p:sp>
      <p:sp>
        <p:nvSpPr>
          <p:cNvPr id="28" name="TextBox 27">
            <a:extLst>
              <a:ext uri="{FF2B5EF4-FFF2-40B4-BE49-F238E27FC236}">
                <a16:creationId xmlns:a16="http://schemas.microsoft.com/office/drawing/2014/main" id="{C7FA5DEE-E7F5-4BDA-8B0F-855DE2BC1936}"/>
              </a:ext>
            </a:extLst>
          </p:cNvPr>
          <p:cNvSpPr txBox="1"/>
          <p:nvPr/>
        </p:nvSpPr>
        <p:spPr>
          <a:xfrm>
            <a:off x="2119576" y="5750790"/>
            <a:ext cx="1132041" cy="369332"/>
          </a:xfrm>
          <a:prstGeom prst="rect">
            <a:avLst/>
          </a:prstGeom>
          <a:noFill/>
        </p:spPr>
        <p:txBody>
          <a:bodyPr wrap="none" rtlCol="0">
            <a:spAutoFit/>
          </a:bodyPr>
          <a:lstStyle/>
          <a:p>
            <a:r>
              <a:rPr lang="en-GB" dirty="0"/>
              <a:t> + 0 x 5</a:t>
            </a:r>
          </a:p>
        </p:txBody>
      </p:sp>
      <p:sp>
        <p:nvSpPr>
          <p:cNvPr id="29" name="TextBox 28">
            <a:extLst>
              <a:ext uri="{FF2B5EF4-FFF2-40B4-BE49-F238E27FC236}">
                <a16:creationId xmlns:a16="http://schemas.microsoft.com/office/drawing/2014/main" id="{1D9A53CD-DAA0-44AF-9BEE-9C04CF48166F}"/>
              </a:ext>
            </a:extLst>
          </p:cNvPr>
          <p:cNvSpPr txBox="1"/>
          <p:nvPr/>
        </p:nvSpPr>
        <p:spPr>
          <a:xfrm>
            <a:off x="3142516" y="5750790"/>
            <a:ext cx="1050288" cy="369332"/>
          </a:xfrm>
          <a:prstGeom prst="rect">
            <a:avLst/>
          </a:prstGeom>
          <a:noFill/>
        </p:spPr>
        <p:txBody>
          <a:bodyPr wrap="none" rtlCol="0">
            <a:spAutoFit/>
          </a:bodyPr>
          <a:lstStyle/>
          <a:p>
            <a:r>
              <a:rPr lang="en-GB" dirty="0"/>
              <a:t>+ 2 x 7</a:t>
            </a:r>
          </a:p>
        </p:txBody>
      </p:sp>
      <p:sp>
        <p:nvSpPr>
          <p:cNvPr id="30" name="TextBox 29">
            <a:extLst>
              <a:ext uri="{FF2B5EF4-FFF2-40B4-BE49-F238E27FC236}">
                <a16:creationId xmlns:a16="http://schemas.microsoft.com/office/drawing/2014/main" id="{3FC720F9-14B3-445F-9135-7301FBC8E1F6}"/>
              </a:ext>
            </a:extLst>
          </p:cNvPr>
          <p:cNvSpPr txBox="1"/>
          <p:nvPr/>
        </p:nvSpPr>
        <p:spPr>
          <a:xfrm>
            <a:off x="4081590" y="5726674"/>
            <a:ext cx="2010487" cy="369332"/>
          </a:xfrm>
          <a:prstGeom prst="rect">
            <a:avLst/>
          </a:prstGeom>
          <a:noFill/>
        </p:spPr>
        <p:txBody>
          <a:bodyPr wrap="none" rtlCol="0">
            <a:spAutoFit/>
          </a:bodyPr>
          <a:lstStyle/>
          <a:p>
            <a:r>
              <a:rPr lang="en-GB" dirty="0"/>
              <a:t>+ 2 x (-1) = 12</a:t>
            </a:r>
          </a:p>
        </p:txBody>
      </p:sp>
      <p:sp>
        <p:nvSpPr>
          <p:cNvPr id="31" name="TextBox 30">
            <a:extLst>
              <a:ext uri="{FF2B5EF4-FFF2-40B4-BE49-F238E27FC236}">
                <a16:creationId xmlns:a16="http://schemas.microsoft.com/office/drawing/2014/main" id="{7B0880DB-52FA-4D9F-92B2-14276FDDFFEC}"/>
              </a:ext>
            </a:extLst>
          </p:cNvPr>
          <p:cNvSpPr txBox="1"/>
          <p:nvPr/>
        </p:nvSpPr>
        <p:spPr>
          <a:xfrm>
            <a:off x="5056341" y="2842765"/>
            <a:ext cx="435673" cy="300082"/>
          </a:xfrm>
          <a:prstGeom prst="rect">
            <a:avLst/>
          </a:prstGeom>
          <a:noFill/>
        </p:spPr>
        <p:txBody>
          <a:bodyPr wrap="square">
            <a:spAutoFit/>
          </a:bodyPr>
          <a:lstStyle/>
          <a:p>
            <a:pPr algn="ctr"/>
            <a:r>
              <a:rPr lang="en-GB" sz="1350" dirty="0"/>
              <a:t>12</a:t>
            </a:r>
          </a:p>
        </p:txBody>
      </p:sp>
      <p:sp>
        <p:nvSpPr>
          <p:cNvPr id="32" name="TextBox 31">
            <a:extLst>
              <a:ext uri="{FF2B5EF4-FFF2-40B4-BE49-F238E27FC236}">
                <a16:creationId xmlns:a16="http://schemas.microsoft.com/office/drawing/2014/main" id="{14A813E8-2B0D-4931-A341-FD04855253CD}"/>
              </a:ext>
            </a:extLst>
          </p:cNvPr>
          <p:cNvSpPr txBox="1"/>
          <p:nvPr/>
        </p:nvSpPr>
        <p:spPr>
          <a:xfrm>
            <a:off x="5513675" y="2856685"/>
            <a:ext cx="435673" cy="300082"/>
          </a:xfrm>
          <a:prstGeom prst="rect">
            <a:avLst/>
          </a:prstGeom>
          <a:noFill/>
        </p:spPr>
        <p:txBody>
          <a:bodyPr wrap="square">
            <a:spAutoFit/>
          </a:bodyPr>
          <a:lstStyle/>
          <a:p>
            <a:pPr algn="ctr"/>
            <a:r>
              <a:rPr lang="en-GB" sz="1350" dirty="0"/>
              <a:t>12</a:t>
            </a:r>
          </a:p>
        </p:txBody>
      </p:sp>
      <p:sp>
        <p:nvSpPr>
          <p:cNvPr id="33" name="TextBox 32">
            <a:extLst>
              <a:ext uri="{FF2B5EF4-FFF2-40B4-BE49-F238E27FC236}">
                <a16:creationId xmlns:a16="http://schemas.microsoft.com/office/drawing/2014/main" id="{71F44EC8-AD58-4D9B-AFAC-17A9A364762A}"/>
              </a:ext>
            </a:extLst>
          </p:cNvPr>
          <p:cNvSpPr txBox="1"/>
          <p:nvPr/>
        </p:nvSpPr>
        <p:spPr>
          <a:xfrm>
            <a:off x="4632023" y="3153918"/>
            <a:ext cx="435673" cy="300082"/>
          </a:xfrm>
          <a:prstGeom prst="rect">
            <a:avLst/>
          </a:prstGeom>
          <a:noFill/>
        </p:spPr>
        <p:txBody>
          <a:bodyPr wrap="square">
            <a:spAutoFit/>
          </a:bodyPr>
          <a:lstStyle/>
          <a:p>
            <a:pPr algn="ctr"/>
            <a:r>
              <a:rPr lang="en-GB" sz="1350"/>
              <a:t>-8</a:t>
            </a:r>
          </a:p>
        </p:txBody>
      </p:sp>
      <p:sp>
        <p:nvSpPr>
          <p:cNvPr id="34" name="TextBox 33">
            <a:extLst>
              <a:ext uri="{FF2B5EF4-FFF2-40B4-BE49-F238E27FC236}">
                <a16:creationId xmlns:a16="http://schemas.microsoft.com/office/drawing/2014/main" id="{2D5C3F33-F0B7-4AE2-BB9E-90ADAE594D9E}"/>
              </a:ext>
            </a:extLst>
          </p:cNvPr>
          <p:cNvSpPr txBox="1"/>
          <p:nvPr/>
        </p:nvSpPr>
        <p:spPr>
          <a:xfrm>
            <a:off x="5090490" y="3153918"/>
            <a:ext cx="435673" cy="300082"/>
          </a:xfrm>
          <a:prstGeom prst="rect">
            <a:avLst/>
          </a:prstGeom>
          <a:noFill/>
        </p:spPr>
        <p:txBody>
          <a:bodyPr wrap="square">
            <a:spAutoFit/>
          </a:bodyPr>
          <a:lstStyle/>
          <a:p>
            <a:pPr algn="ctr"/>
            <a:r>
              <a:rPr lang="en-GB" sz="1350"/>
              <a:t>45</a:t>
            </a:r>
          </a:p>
        </p:txBody>
      </p:sp>
      <p:sp>
        <p:nvSpPr>
          <p:cNvPr id="35" name="TextBox 34">
            <a:extLst>
              <a:ext uri="{FF2B5EF4-FFF2-40B4-BE49-F238E27FC236}">
                <a16:creationId xmlns:a16="http://schemas.microsoft.com/office/drawing/2014/main" id="{53128C5F-351A-4C60-8B10-2C6F40F64138}"/>
              </a:ext>
            </a:extLst>
          </p:cNvPr>
          <p:cNvSpPr txBox="1"/>
          <p:nvPr/>
        </p:nvSpPr>
        <p:spPr>
          <a:xfrm>
            <a:off x="5511273" y="3127592"/>
            <a:ext cx="435673" cy="300082"/>
          </a:xfrm>
          <a:prstGeom prst="rect">
            <a:avLst/>
          </a:prstGeom>
          <a:noFill/>
        </p:spPr>
        <p:txBody>
          <a:bodyPr wrap="square">
            <a:spAutoFit/>
          </a:bodyPr>
          <a:lstStyle/>
          <a:p>
            <a:pPr algn="ctr"/>
            <a:r>
              <a:rPr lang="en-GB" sz="1350"/>
              <a:t>3</a:t>
            </a:r>
          </a:p>
        </p:txBody>
      </p:sp>
    </p:spTree>
    <p:extLst>
      <p:ext uri="{BB962C8B-B14F-4D97-AF65-F5344CB8AC3E}">
        <p14:creationId xmlns:p14="http://schemas.microsoft.com/office/powerpoint/2010/main" val="298288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1"/>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4"/>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7" grpId="0" animBg="1"/>
      <p:bldP spid="18" grpId="0"/>
      <p:bldP spid="19" grpId="0"/>
      <p:bldP spid="20" grpId="0"/>
      <p:bldP spid="21" grpId="0"/>
      <p:bldP spid="22"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756"/>
        <p:cNvGrpSpPr/>
        <p:nvPr/>
      </p:nvGrpSpPr>
      <p:grpSpPr>
        <a:xfrm>
          <a:off x="0" y="0"/>
          <a:ext cx="0" cy="0"/>
          <a:chOff x="0" y="0"/>
          <a:chExt cx="0" cy="0"/>
        </a:xfrm>
      </p:grpSpPr>
      <p:grpSp>
        <p:nvGrpSpPr>
          <p:cNvPr id="762" name="Shape 762"/>
          <p:cNvGrpSpPr/>
          <p:nvPr/>
        </p:nvGrpSpPr>
        <p:grpSpPr>
          <a:xfrm>
            <a:off x="4044053" y="3743166"/>
            <a:ext cx="2235200" cy="548700"/>
            <a:chOff x="4038643" y="4217897"/>
            <a:chExt cx="2235200" cy="548700"/>
          </a:xfrm>
        </p:grpSpPr>
        <p:grpSp>
          <p:nvGrpSpPr>
            <p:cNvPr id="763" name="Shape 763"/>
            <p:cNvGrpSpPr/>
            <p:nvPr/>
          </p:nvGrpSpPr>
          <p:grpSpPr>
            <a:xfrm>
              <a:off x="4038643" y="4217897"/>
              <a:ext cx="2235200" cy="548700"/>
              <a:chOff x="1297709" y="3997072"/>
              <a:chExt cx="2235200" cy="548700"/>
            </a:xfrm>
          </p:grpSpPr>
          <p:sp>
            <p:nvSpPr>
              <p:cNvPr id="764" name="Shape 764"/>
              <p:cNvSpPr/>
              <p:nvPr/>
            </p:nvSpPr>
            <p:spPr>
              <a:xfrm>
                <a:off x="1297709" y="3997072"/>
                <a:ext cx="115500" cy="5487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765" name="Shape 765"/>
              <p:cNvSpPr/>
              <p:nvPr/>
            </p:nvSpPr>
            <p:spPr>
              <a:xfrm flipH="1">
                <a:off x="3417409" y="3997072"/>
                <a:ext cx="115500" cy="5487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
          <p:nvSpPr>
            <p:cNvPr id="766" name="Shape 766"/>
            <p:cNvSpPr txBox="1"/>
            <p:nvPr/>
          </p:nvSpPr>
          <p:spPr>
            <a:xfrm>
              <a:off x="4157880" y="4304991"/>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1.0</a:t>
              </a:r>
              <a:endParaRPr sz="1800" dirty="0">
                <a:solidFill>
                  <a:schemeClr val="dk1"/>
                </a:solidFill>
                <a:latin typeface="Calibri"/>
                <a:ea typeface="Calibri"/>
                <a:cs typeface="Calibri"/>
                <a:sym typeface="Calibri"/>
              </a:endParaRPr>
            </a:p>
          </p:txBody>
        </p:sp>
        <p:sp>
          <p:nvSpPr>
            <p:cNvPr id="767" name="Shape 767"/>
            <p:cNvSpPr txBox="1"/>
            <p:nvPr/>
          </p:nvSpPr>
          <p:spPr>
            <a:xfrm>
              <a:off x="4841020" y="4304991"/>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0.0</a:t>
              </a:r>
              <a:endParaRPr sz="1800">
                <a:solidFill>
                  <a:schemeClr val="dk1"/>
                </a:solidFill>
                <a:latin typeface="Calibri"/>
                <a:ea typeface="Calibri"/>
                <a:cs typeface="Calibri"/>
                <a:sym typeface="Calibri"/>
              </a:endParaRPr>
            </a:p>
          </p:txBody>
        </p:sp>
        <p:sp>
          <p:nvSpPr>
            <p:cNvPr id="768" name="Shape 768"/>
            <p:cNvSpPr txBox="1"/>
            <p:nvPr/>
          </p:nvSpPr>
          <p:spPr>
            <a:xfrm>
              <a:off x="5528501" y="4304991"/>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0.0</a:t>
              </a:r>
              <a:endParaRPr sz="1800">
                <a:solidFill>
                  <a:schemeClr val="dk1"/>
                </a:solidFill>
                <a:latin typeface="Calibri"/>
                <a:ea typeface="Calibri"/>
                <a:cs typeface="Calibri"/>
                <a:sym typeface="Calibri"/>
              </a:endParaRPr>
            </a:p>
          </p:txBody>
        </p:sp>
      </p:grpSp>
      <p:sp>
        <p:nvSpPr>
          <p:cNvPr id="770" name="Shape 770"/>
          <p:cNvSpPr txBox="1"/>
          <p:nvPr/>
        </p:nvSpPr>
        <p:spPr>
          <a:xfrm>
            <a:off x="3209831" y="3769672"/>
            <a:ext cx="662400" cy="492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600">
                <a:solidFill>
                  <a:schemeClr val="dk1"/>
                </a:solidFill>
                <a:latin typeface="Calibri"/>
                <a:ea typeface="Calibri"/>
                <a:cs typeface="Calibri"/>
                <a:sym typeface="Calibri"/>
              </a:rPr>
              <a:t>=</a:t>
            </a:r>
            <a:endParaRPr sz="2600">
              <a:solidFill>
                <a:schemeClr val="dk1"/>
              </a:solidFill>
              <a:latin typeface="Calibri"/>
              <a:ea typeface="Calibri"/>
              <a:cs typeface="Calibri"/>
              <a:sym typeface="Calibri"/>
            </a:endParaRPr>
          </a:p>
        </p:txBody>
      </p:sp>
      <p:grpSp>
        <p:nvGrpSpPr>
          <p:cNvPr id="771" name="Shape 771"/>
          <p:cNvGrpSpPr/>
          <p:nvPr/>
        </p:nvGrpSpPr>
        <p:grpSpPr>
          <a:xfrm>
            <a:off x="6440131" y="3191575"/>
            <a:ext cx="2235200" cy="1645800"/>
            <a:chOff x="4826000" y="3611334"/>
            <a:chExt cx="2235200" cy="1645800"/>
          </a:xfrm>
        </p:grpSpPr>
        <p:sp>
          <p:nvSpPr>
            <p:cNvPr id="772" name="Shape 772"/>
            <p:cNvSpPr/>
            <p:nvPr/>
          </p:nvSpPr>
          <p:spPr>
            <a:xfrm>
              <a:off x="4826000" y="3611334"/>
              <a:ext cx="115500" cy="16458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773" name="Shape 773"/>
            <p:cNvSpPr/>
            <p:nvPr/>
          </p:nvSpPr>
          <p:spPr>
            <a:xfrm flipH="1">
              <a:off x="6945700" y="3611334"/>
              <a:ext cx="115500" cy="16458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774" name="Shape 774"/>
            <p:cNvSpPr txBox="1"/>
            <p:nvPr/>
          </p:nvSpPr>
          <p:spPr>
            <a:xfrm>
              <a:off x="4941455" y="3699154"/>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0.75</a:t>
              </a:r>
              <a:endParaRPr sz="1800">
                <a:solidFill>
                  <a:schemeClr val="dk1"/>
                </a:solidFill>
                <a:latin typeface="Calibri"/>
                <a:ea typeface="Calibri"/>
                <a:cs typeface="Calibri"/>
                <a:sym typeface="Calibri"/>
              </a:endParaRPr>
            </a:p>
          </p:txBody>
        </p:sp>
        <p:sp>
          <p:nvSpPr>
            <p:cNvPr id="775" name="Shape 775"/>
            <p:cNvSpPr txBox="1"/>
            <p:nvPr/>
          </p:nvSpPr>
          <p:spPr>
            <a:xfrm>
              <a:off x="5624595" y="3699154"/>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0.20</a:t>
              </a:r>
              <a:endParaRPr sz="1800">
                <a:solidFill>
                  <a:schemeClr val="dk1"/>
                </a:solidFill>
                <a:latin typeface="Calibri"/>
                <a:ea typeface="Calibri"/>
                <a:cs typeface="Calibri"/>
                <a:sym typeface="Calibri"/>
              </a:endParaRPr>
            </a:p>
          </p:txBody>
        </p:sp>
        <p:sp>
          <p:nvSpPr>
            <p:cNvPr id="776" name="Shape 776"/>
            <p:cNvSpPr txBox="1"/>
            <p:nvPr/>
          </p:nvSpPr>
          <p:spPr>
            <a:xfrm>
              <a:off x="6312076" y="3699154"/>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0.05</a:t>
              </a:r>
              <a:endParaRPr sz="1800">
                <a:solidFill>
                  <a:schemeClr val="dk1"/>
                </a:solidFill>
                <a:latin typeface="Calibri"/>
                <a:ea typeface="Calibri"/>
                <a:cs typeface="Calibri"/>
                <a:sym typeface="Calibri"/>
              </a:endParaRPr>
            </a:p>
          </p:txBody>
        </p:sp>
        <p:sp>
          <p:nvSpPr>
            <p:cNvPr id="777" name="Shape 777"/>
            <p:cNvSpPr txBox="1"/>
            <p:nvPr/>
          </p:nvSpPr>
          <p:spPr>
            <a:xfrm>
              <a:off x="6312076" y="4237637"/>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0.15</a:t>
              </a:r>
              <a:endParaRPr sz="1800">
                <a:solidFill>
                  <a:schemeClr val="dk1"/>
                </a:solidFill>
                <a:latin typeface="Calibri"/>
                <a:ea typeface="Calibri"/>
                <a:cs typeface="Calibri"/>
                <a:sym typeface="Calibri"/>
              </a:endParaRPr>
            </a:p>
          </p:txBody>
        </p:sp>
        <p:sp>
          <p:nvSpPr>
            <p:cNvPr id="778" name="Shape 778"/>
            <p:cNvSpPr txBox="1"/>
            <p:nvPr/>
          </p:nvSpPr>
          <p:spPr>
            <a:xfrm>
              <a:off x="5624595" y="4237637"/>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0.85</a:t>
              </a:r>
              <a:endParaRPr sz="1800">
                <a:solidFill>
                  <a:schemeClr val="dk1"/>
                </a:solidFill>
                <a:latin typeface="Calibri"/>
                <a:ea typeface="Calibri"/>
                <a:cs typeface="Calibri"/>
                <a:sym typeface="Calibri"/>
              </a:endParaRPr>
            </a:p>
          </p:txBody>
        </p:sp>
        <p:sp>
          <p:nvSpPr>
            <p:cNvPr id="779" name="Shape 779"/>
            <p:cNvSpPr txBox="1"/>
            <p:nvPr/>
          </p:nvSpPr>
          <p:spPr>
            <a:xfrm>
              <a:off x="6312076" y="4776120"/>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1.0</a:t>
              </a:r>
              <a:endParaRPr sz="1800">
                <a:solidFill>
                  <a:schemeClr val="dk1"/>
                </a:solidFill>
                <a:latin typeface="Calibri"/>
                <a:ea typeface="Calibri"/>
                <a:cs typeface="Calibri"/>
                <a:sym typeface="Calibri"/>
              </a:endParaRPr>
            </a:p>
          </p:txBody>
        </p:sp>
        <p:sp>
          <p:nvSpPr>
            <p:cNvPr id="780" name="Shape 780"/>
            <p:cNvSpPr txBox="1"/>
            <p:nvPr/>
          </p:nvSpPr>
          <p:spPr>
            <a:xfrm>
              <a:off x="4941455" y="4237637"/>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781" name="Shape 781"/>
            <p:cNvSpPr txBox="1"/>
            <p:nvPr/>
          </p:nvSpPr>
          <p:spPr>
            <a:xfrm>
              <a:off x="4941455" y="4776120"/>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782" name="Shape 782"/>
            <p:cNvSpPr txBox="1"/>
            <p:nvPr/>
          </p:nvSpPr>
          <p:spPr>
            <a:xfrm>
              <a:off x="5624595" y="4776120"/>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grpSp>
      <p:grpSp>
        <p:nvGrpSpPr>
          <p:cNvPr id="783" name="Shape 783"/>
          <p:cNvGrpSpPr/>
          <p:nvPr/>
        </p:nvGrpSpPr>
        <p:grpSpPr>
          <a:xfrm>
            <a:off x="803754" y="3750614"/>
            <a:ext cx="2235200" cy="548700"/>
            <a:chOff x="1297709" y="3997072"/>
            <a:chExt cx="2235200" cy="548700"/>
          </a:xfrm>
        </p:grpSpPr>
        <p:sp>
          <p:nvSpPr>
            <p:cNvPr id="784" name="Shape 784"/>
            <p:cNvSpPr/>
            <p:nvPr/>
          </p:nvSpPr>
          <p:spPr>
            <a:xfrm>
              <a:off x="1297709" y="3997072"/>
              <a:ext cx="115500" cy="5487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785" name="Shape 785"/>
            <p:cNvSpPr/>
            <p:nvPr/>
          </p:nvSpPr>
          <p:spPr>
            <a:xfrm flipH="1">
              <a:off x="3417409" y="3997072"/>
              <a:ext cx="115500" cy="5487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
        <p:nvSpPr>
          <p:cNvPr id="789" name="Shape 789"/>
          <p:cNvSpPr txBox="1"/>
          <p:nvPr/>
        </p:nvSpPr>
        <p:spPr>
          <a:xfrm>
            <a:off x="890345" y="3842258"/>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0.75</a:t>
            </a:r>
            <a:endParaRPr sz="1800">
              <a:solidFill>
                <a:schemeClr val="dk1"/>
              </a:solidFill>
              <a:latin typeface="Calibri"/>
              <a:ea typeface="Calibri"/>
              <a:cs typeface="Calibri"/>
              <a:sym typeface="Calibri"/>
            </a:endParaRPr>
          </a:p>
        </p:txBody>
      </p:sp>
      <p:sp>
        <p:nvSpPr>
          <p:cNvPr id="790" name="Shape 790"/>
          <p:cNvSpPr txBox="1"/>
          <p:nvPr/>
        </p:nvSpPr>
        <p:spPr>
          <a:xfrm>
            <a:off x="1573485" y="3842258"/>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0.20</a:t>
            </a:r>
            <a:endParaRPr sz="1800">
              <a:solidFill>
                <a:schemeClr val="dk1"/>
              </a:solidFill>
              <a:latin typeface="Calibri"/>
              <a:ea typeface="Calibri"/>
              <a:cs typeface="Calibri"/>
              <a:sym typeface="Calibri"/>
            </a:endParaRPr>
          </a:p>
        </p:txBody>
      </p:sp>
      <p:sp>
        <p:nvSpPr>
          <p:cNvPr id="791" name="Shape 791"/>
          <p:cNvSpPr txBox="1"/>
          <p:nvPr/>
        </p:nvSpPr>
        <p:spPr>
          <a:xfrm>
            <a:off x="2260966" y="3842258"/>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0.05</a:t>
            </a:r>
            <a:endParaRPr sz="1800">
              <a:solidFill>
                <a:schemeClr val="dk1"/>
              </a:solidFill>
              <a:latin typeface="Calibri"/>
              <a:ea typeface="Calibri"/>
              <a:cs typeface="Calibri"/>
              <a:sym typeface="Calibri"/>
            </a:endParaRPr>
          </a:p>
        </p:txBody>
      </p:sp>
      <p:sp>
        <p:nvSpPr>
          <p:cNvPr id="792" name="Shape 792"/>
          <p:cNvSpPr/>
          <p:nvPr/>
        </p:nvSpPr>
        <p:spPr>
          <a:xfrm rot="-5400000">
            <a:off x="4835941" y="3002389"/>
            <a:ext cx="683400" cy="2000400"/>
          </a:xfrm>
          <a:prstGeom prst="ellipse">
            <a:avLst/>
          </a:prstGeom>
          <a:noFill/>
          <a:ln w="25400" cap="flat" cmpd="sng">
            <a:solidFill>
              <a:srgbClr val="004D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93" name="Shape 793"/>
          <p:cNvSpPr/>
          <p:nvPr/>
        </p:nvSpPr>
        <p:spPr>
          <a:xfrm>
            <a:off x="6546221" y="3083047"/>
            <a:ext cx="683400" cy="1824000"/>
          </a:xfrm>
          <a:prstGeom prst="ellipse">
            <a:avLst/>
          </a:prstGeom>
          <a:noFill/>
          <a:ln w="25400" cap="flat" cmpd="sng">
            <a:solidFill>
              <a:srgbClr val="004D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94" name="Shape 794"/>
          <p:cNvSpPr/>
          <p:nvPr/>
        </p:nvSpPr>
        <p:spPr>
          <a:xfrm>
            <a:off x="7249853" y="3076855"/>
            <a:ext cx="683400" cy="1824000"/>
          </a:xfrm>
          <a:prstGeom prst="ellipse">
            <a:avLst/>
          </a:prstGeom>
          <a:noFill/>
          <a:ln w="25400" cap="flat" cmpd="sng">
            <a:solidFill>
              <a:srgbClr val="004D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95" name="Shape 795"/>
          <p:cNvSpPr/>
          <p:nvPr/>
        </p:nvSpPr>
        <p:spPr>
          <a:xfrm>
            <a:off x="7937229" y="3083047"/>
            <a:ext cx="683400" cy="1824000"/>
          </a:xfrm>
          <a:prstGeom prst="ellipse">
            <a:avLst/>
          </a:prstGeom>
          <a:noFill/>
          <a:ln w="25400" cap="flat" cmpd="sng">
            <a:solidFill>
              <a:srgbClr val="004D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 name="Title 1">
            <a:extLst>
              <a:ext uri="{FF2B5EF4-FFF2-40B4-BE49-F238E27FC236}">
                <a16:creationId xmlns:a16="http://schemas.microsoft.com/office/drawing/2014/main" id="{0F99415C-4C69-4482-8257-F65379CAA0A3}"/>
              </a:ext>
            </a:extLst>
          </p:cNvPr>
          <p:cNvSpPr>
            <a:spLocks noGrp="1"/>
          </p:cNvSpPr>
          <p:nvPr>
            <p:ph type="title"/>
          </p:nvPr>
        </p:nvSpPr>
        <p:spPr>
          <a:xfrm>
            <a:off x="840432" y="274638"/>
            <a:ext cx="7620000" cy="1143000"/>
          </a:xfrm>
        </p:spPr>
        <p:txBody>
          <a:bodyPr/>
          <a:lstStyle/>
          <a:p>
            <a:r>
              <a:rPr lang="en-US" dirty="0"/>
              <a:t>Matrix Multiplication (4) </a:t>
            </a:r>
          </a:p>
        </p:txBody>
      </p:sp>
      <p:sp>
        <p:nvSpPr>
          <p:cNvPr id="47" name="Content Placeholder 2">
            <a:extLst>
              <a:ext uri="{FF2B5EF4-FFF2-40B4-BE49-F238E27FC236}">
                <a16:creationId xmlns:a16="http://schemas.microsoft.com/office/drawing/2014/main" id="{D9DA81FC-F925-46B8-8A35-91DE52598E54}"/>
              </a:ext>
            </a:extLst>
          </p:cNvPr>
          <p:cNvSpPr>
            <a:spLocks noGrp="1"/>
          </p:cNvSpPr>
          <p:nvPr>
            <p:ph idx="1"/>
          </p:nvPr>
        </p:nvSpPr>
        <p:spPr>
          <a:xfrm>
            <a:off x="840432" y="1493557"/>
            <a:ext cx="7620000" cy="5431938"/>
          </a:xfrm>
        </p:spPr>
        <p:txBody>
          <a:bodyPr>
            <a:normAutofit/>
          </a:bodyPr>
          <a:lstStyle/>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p:txBody>
      </p:sp>
      <p:sp>
        <p:nvSpPr>
          <p:cNvPr id="6" name="TextBox 5">
            <a:extLst>
              <a:ext uri="{FF2B5EF4-FFF2-40B4-BE49-F238E27FC236}">
                <a16:creationId xmlns:a16="http://schemas.microsoft.com/office/drawing/2014/main" id="{48F0EC4F-560D-4268-A58A-F91984A00C27}"/>
              </a:ext>
            </a:extLst>
          </p:cNvPr>
          <p:cNvSpPr txBox="1"/>
          <p:nvPr/>
        </p:nvSpPr>
        <p:spPr>
          <a:xfrm>
            <a:off x="5006750" y="3189965"/>
            <a:ext cx="341760" cy="369332"/>
          </a:xfrm>
          <a:prstGeom prst="rect">
            <a:avLst/>
          </a:prstGeom>
          <a:noFill/>
        </p:spPr>
        <p:txBody>
          <a:bodyPr wrap="none" rtlCol="0">
            <a:spAutoFit/>
          </a:bodyPr>
          <a:lstStyle/>
          <a:p>
            <a:r>
              <a:rPr lang="en-US"/>
              <a:t>A</a:t>
            </a:r>
          </a:p>
        </p:txBody>
      </p:sp>
      <p:sp>
        <p:nvSpPr>
          <p:cNvPr id="7" name="TextBox 6">
            <a:extLst>
              <a:ext uri="{FF2B5EF4-FFF2-40B4-BE49-F238E27FC236}">
                <a16:creationId xmlns:a16="http://schemas.microsoft.com/office/drawing/2014/main" id="{C46B1234-C336-4CBD-84A6-3023458B569F}"/>
              </a:ext>
            </a:extLst>
          </p:cNvPr>
          <p:cNvSpPr txBox="1"/>
          <p:nvPr/>
        </p:nvSpPr>
        <p:spPr>
          <a:xfrm>
            <a:off x="7399046" y="2606253"/>
            <a:ext cx="343364" cy="369332"/>
          </a:xfrm>
          <a:prstGeom prst="rect">
            <a:avLst/>
          </a:prstGeom>
          <a:noFill/>
        </p:spPr>
        <p:txBody>
          <a:bodyPr wrap="none" rtlCol="0">
            <a:spAutoFit/>
          </a:bodyPr>
          <a:lstStyle/>
          <a:p>
            <a:r>
              <a:rPr lang="en-US"/>
              <a:t>B</a:t>
            </a:r>
          </a:p>
        </p:txBody>
      </p:sp>
      <p:sp>
        <p:nvSpPr>
          <p:cNvPr id="8" name="TextBox 7">
            <a:extLst>
              <a:ext uri="{FF2B5EF4-FFF2-40B4-BE49-F238E27FC236}">
                <a16:creationId xmlns:a16="http://schemas.microsoft.com/office/drawing/2014/main" id="{C863D72A-ADAE-4DA6-A7B0-2E2F812E417C}"/>
              </a:ext>
            </a:extLst>
          </p:cNvPr>
          <p:cNvSpPr txBox="1"/>
          <p:nvPr/>
        </p:nvSpPr>
        <p:spPr>
          <a:xfrm>
            <a:off x="1733805" y="3273708"/>
            <a:ext cx="341760" cy="369332"/>
          </a:xfrm>
          <a:prstGeom prst="rect">
            <a:avLst/>
          </a:prstGeom>
          <a:noFill/>
        </p:spPr>
        <p:txBody>
          <a:bodyPr wrap="square" rtlCol="0">
            <a:spAutoFit/>
          </a:bodyPr>
          <a:lstStyle/>
          <a:p>
            <a:r>
              <a:rPr lang="en-US"/>
              <a:t>C</a:t>
            </a:r>
          </a:p>
        </p:txBody>
      </p:sp>
      <p:sp>
        <p:nvSpPr>
          <p:cNvPr id="39" name="TextBox 38">
            <a:extLst>
              <a:ext uri="{FF2B5EF4-FFF2-40B4-BE49-F238E27FC236}">
                <a16:creationId xmlns:a16="http://schemas.microsoft.com/office/drawing/2014/main" id="{D5B06BCB-4ACF-D04F-BD88-E0BD29B84986}"/>
              </a:ext>
            </a:extLst>
          </p:cNvPr>
          <p:cNvSpPr txBox="1"/>
          <p:nvPr/>
        </p:nvSpPr>
        <p:spPr>
          <a:xfrm>
            <a:off x="798081" y="5436322"/>
            <a:ext cx="2480166" cy="400110"/>
          </a:xfrm>
          <a:prstGeom prst="rect">
            <a:avLst/>
          </a:prstGeom>
          <a:noFill/>
        </p:spPr>
        <p:txBody>
          <a:bodyPr wrap="none" rtlCol="0">
            <a:sp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In R: </a:t>
            </a:r>
            <a:r>
              <a:rPr lang="en-US" sz="2000" dirty="0" err="1">
                <a:latin typeface="Consolas" panose="020B0609020204030204" pitchFamily="49" charset="0"/>
                <a:cs typeface="Consolas" panose="020B0609020204030204" pitchFamily="49" charset="0"/>
              </a:rPr>
              <a:t>m_A</a:t>
            </a:r>
            <a:r>
              <a:rPr lang="en-US" sz="2000" dirty="0">
                <a:latin typeface="Consolas" panose="020B0609020204030204" pitchFamily="49" charset="0"/>
                <a:cs typeface="Consolas" panose="020B0609020204030204" pitchFamily="49" charset="0"/>
              </a:rPr>
              <a:t> %*% </a:t>
            </a:r>
            <a:r>
              <a:rPr lang="en-US" sz="2000" dirty="0" err="1">
                <a:latin typeface="Consolas" panose="020B0609020204030204" pitchFamily="49" charset="0"/>
                <a:cs typeface="Consolas" panose="020B0609020204030204" pitchFamily="49" charset="0"/>
              </a:rPr>
              <a:t>m_B</a:t>
            </a:r>
            <a:endParaRPr lang="en-US" sz="2000" dirty="0">
              <a:latin typeface="Consolas" panose="020B0609020204030204" pitchFamily="49" charset="0"/>
              <a:cs typeface="Consolas" panose="020B0609020204030204" pitchFamily="49" charset="0"/>
            </a:endParaRPr>
          </a:p>
        </p:txBody>
      </p:sp>
      <p:sp>
        <p:nvSpPr>
          <p:cNvPr id="43" name="Oval 42">
            <a:extLst>
              <a:ext uri="{FF2B5EF4-FFF2-40B4-BE49-F238E27FC236}">
                <a16:creationId xmlns:a16="http://schemas.microsoft.com/office/drawing/2014/main" id="{816636CA-1D77-454D-9C3B-BFE7989EDFB7}"/>
              </a:ext>
            </a:extLst>
          </p:cNvPr>
          <p:cNvSpPr/>
          <p:nvPr/>
        </p:nvSpPr>
        <p:spPr>
          <a:xfrm>
            <a:off x="4222197" y="3723454"/>
            <a:ext cx="615403" cy="568412"/>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2" name="TextBox 1">
            <a:extLst>
              <a:ext uri="{FF2B5EF4-FFF2-40B4-BE49-F238E27FC236}">
                <a16:creationId xmlns:a16="http://schemas.microsoft.com/office/drawing/2014/main" id="{9E823EB3-A938-E04F-966A-FD190D4092FB}"/>
              </a:ext>
            </a:extLst>
          </p:cNvPr>
          <p:cNvSpPr txBox="1"/>
          <p:nvPr/>
        </p:nvSpPr>
        <p:spPr>
          <a:xfrm>
            <a:off x="4494490" y="1420607"/>
            <a:ext cx="1399742" cy="369332"/>
          </a:xfrm>
          <a:prstGeom prst="rect">
            <a:avLst/>
          </a:prstGeom>
          <a:noFill/>
        </p:spPr>
        <p:txBody>
          <a:bodyPr wrap="none" rtlCol="0">
            <a:spAutoFit/>
          </a:bodyPr>
          <a:lstStyle/>
          <a:p>
            <a:r>
              <a:rPr lang="en-US" dirty="0"/>
              <a:t>1.0 * 0.75</a:t>
            </a:r>
          </a:p>
        </p:txBody>
      </p:sp>
      <p:sp>
        <p:nvSpPr>
          <p:cNvPr id="45" name="TextBox 44">
            <a:extLst>
              <a:ext uri="{FF2B5EF4-FFF2-40B4-BE49-F238E27FC236}">
                <a16:creationId xmlns:a16="http://schemas.microsoft.com/office/drawing/2014/main" id="{B396487B-63B5-2243-8CCB-F036B7095BFE}"/>
              </a:ext>
            </a:extLst>
          </p:cNvPr>
          <p:cNvSpPr txBox="1"/>
          <p:nvPr/>
        </p:nvSpPr>
        <p:spPr>
          <a:xfrm>
            <a:off x="4494490" y="1829704"/>
            <a:ext cx="1252266" cy="369332"/>
          </a:xfrm>
          <a:prstGeom prst="rect">
            <a:avLst/>
          </a:prstGeom>
          <a:noFill/>
        </p:spPr>
        <p:txBody>
          <a:bodyPr wrap="none" rtlCol="0">
            <a:spAutoFit/>
          </a:bodyPr>
          <a:lstStyle/>
          <a:p>
            <a:r>
              <a:rPr lang="en-US" dirty="0"/>
              <a:t>0.0 * 0.0</a:t>
            </a:r>
          </a:p>
        </p:txBody>
      </p:sp>
      <p:sp>
        <p:nvSpPr>
          <p:cNvPr id="48" name="TextBox 47">
            <a:extLst>
              <a:ext uri="{FF2B5EF4-FFF2-40B4-BE49-F238E27FC236}">
                <a16:creationId xmlns:a16="http://schemas.microsoft.com/office/drawing/2014/main" id="{FA327FE5-662B-9348-B015-3C08E025DF8D}"/>
              </a:ext>
            </a:extLst>
          </p:cNvPr>
          <p:cNvSpPr txBox="1"/>
          <p:nvPr/>
        </p:nvSpPr>
        <p:spPr>
          <a:xfrm>
            <a:off x="4494824" y="2207891"/>
            <a:ext cx="1252266" cy="369332"/>
          </a:xfrm>
          <a:prstGeom prst="rect">
            <a:avLst/>
          </a:prstGeom>
          <a:noFill/>
        </p:spPr>
        <p:txBody>
          <a:bodyPr wrap="none" rtlCol="0">
            <a:spAutoFit/>
          </a:bodyPr>
          <a:lstStyle/>
          <a:p>
            <a:r>
              <a:rPr lang="en-US" dirty="0"/>
              <a:t>0.0 * 0.0</a:t>
            </a:r>
          </a:p>
        </p:txBody>
      </p:sp>
      <p:sp>
        <p:nvSpPr>
          <p:cNvPr id="49" name="TextBox 48">
            <a:extLst>
              <a:ext uri="{FF2B5EF4-FFF2-40B4-BE49-F238E27FC236}">
                <a16:creationId xmlns:a16="http://schemas.microsoft.com/office/drawing/2014/main" id="{8215E315-94A3-E742-83D1-3C21D17AD67A}"/>
              </a:ext>
            </a:extLst>
          </p:cNvPr>
          <p:cNvSpPr txBox="1"/>
          <p:nvPr/>
        </p:nvSpPr>
        <p:spPr>
          <a:xfrm>
            <a:off x="4505757" y="1445255"/>
            <a:ext cx="1252266" cy="369332"/>
          </a:xfrm>
          <a:prstGeom prst="rect">
            <a:avLst/>
          </a:prstGeom>
          <a:noFill/>
        </p:spPr>
        <p:txBody>
          <a:bodyPr wrap="none" rtlCol="0">
            <a:spAutoFit/>
          </a:bodyPr>
          <a:lstStyle/>
          <a:p>
            <a:r>
              <a:rPr lang="en-US" dirty="0"/>
              <a:t>1.0 * 0.2</a:t>
            </a:r>
          </a:p>
        </p:txBody>
      </p:sp>
      <p:sp>
        <p:nvSpPr>
          <p:cNvPr id="50" name="TextBox 49">
            <a:extLst>
              <a:ext uri="{FF2B5EF4-FFF2-40B4-BE49-F238E27FC236}">
                <a16:creationId xmlns:a16="http://schemas.microsoft.com/office/drawing/2014/main" id="{7F0CFF09-F2F3-0C4E-86F0-C2D13567E507}"/>
              </a:ext>
            </a:extLst>
          </p:cNvPr>
          <p:cNvSpPr txBox="1"/>
          <p:nvPr/>
        </p:nvSpPr>
        <p:spPr>
          <a:xfrm>
            <a:off x="4505757" y="1854352"/>
            <a:ext cx="1399742" cy="369332"/>
          </a:xfrm>
          <a:prstGeom prst="rect">
            <a:avLst/>
          </a:prstGeom>
          <a:noFill/>
        </p:spPr>
        <p:txBody>
          <a:bodyPr wrap="none" rtlCol="0">
            <a:spAutoFit/>
          </a:bodyPr>
          <a:lstStyle/>
          <a:p>
            <a:r>
              <a:rPr lang="en-US" dirty="0"/>
              <a:t>0.0 * 0.85</a:t>
            </a:r>
          </a:p>
        </p:txBody>
      </p:sp>
      <p:sp>
        <p:nvSpPr>
          <p:cNvPr id="51" name="TextBox 50">
            <a:extLst>
              <a:ext uri="{FF2B5EF4-FFF2-40B4-BE49-F238E27FC236}">
                <a16:creationId xmlns:a16="http://schemas.microsoft.com/office/drawing/2014/main" id="{1BD220C5-2DF8-5D4C-A826-EB3513E8C46F}"/>
              </a:ext>
            </a:extLst>
          </p:cNvPr>
          <p:cNvSpPr txBox="1"/>
          <p:nvPr/>
        </p:nvSpPr>
        <p:spPr>
          <a:xfrm>
            <a:off x="4506091" y="2232539"/>
            <a:ext cx="1252266" cy="369332"/>
          </a:xfrm>
          <a:prstGeom prst="rect">
            <a:avLst/>
          </a:prstGeom>
          <a:noFill/>
        </p:spPr>
        <p:txBody>
          <a:bodyPr wrap="none" rtlCol="0">
            <a:spAutoFit/>
          </a:bodyPr>
          <a:lstStyle/>
          <a:p>
            <a:r>
              <a:rPr lang="en-US" dirty="0"/>
              <a:t>0.0 * 0.0</a:t>
            </a:r>
          </a:p>
        </p:txBody>
      </p:sp>
      <p:sp>
        <p:nvSpPr>
          <p:cNvPr id="52" name="Oval 51">
            <a:extLst>
              <a:ext uri="{FF2B5EF4-FFF2-40B4-BE49-F238E27FC236}">
                <a16:creationId xmlns:a16="http://schemas.microsoft.com/office/drawing/2014/main" id="{58DA938E-FEDA-8145-B127-DE34ED63D03B}"/>
              </a:ext>
            </a:extLst>
          </p:cNvPr>
          <p:cNvSpPr/>
          <p:nvPr/>
        </p:nvSpPr>
        <p:spPr>
          <a:xfrm>
            <a:off x="6573495" y="3164875"/>
            <a:ext cx="615403" cy="568412"/>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53" name="Oval 52">
            <a:extLst>
              <a:ext uri="{FF2B5EF4-FFF2-40B4-BE49-F238E27FC236}">
                <a16:creationId xmlns:a16="http://schemas.microsoft.com/office/drawing/2014/main" id="{02AA746B-739C-D944-BF8F-69E5D08C1164}"/>
              </a:ext>
            </a:extLst>
          </p:cNvPr>
          <p:cNvSpPr/>
          <p:nvPr/>
        </p:nvSpPr>
        <p:spPr>
          <a:xfrm>
            <a:off x="4856950" y="3750568"/>
            <a:ext cx="615403" cy="568412"/>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54" name="Oval 53">
            <a:extLst>
              <a:ext uri="{FF2B5EF4-FFF2-40B4-BE49-F238E27FC236}">
                <a16:creationId xmlns:a16="http://schemas.microsoft.com/office/drawing/2014/main" id="{64DE05CA-DFF6-9147-8398-39522B3AE9FB}"/>
              </a:ext>
            </a:extLst>
          </p:cNvPr>
          <p:cNvSpPr/>
          <p:nvPr/>
        </p:nvSpPr>
        <p:spPr>
          <a:xfrm>
            <a:off x="6584622" y="3693560"/>
            <a:ext cx="615403" cy="568412"/>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55" name="Oval 54">
            <a:extLst>
              <a:ext uri="{FF2B5EF4-FFF2-40B4-BE49-F238E27FC236}">
                <a16:creationId xmlns:a16="http://schemas.microsoft.com/office/drawing/2014/main" id="{4A938044-DA88-6E40-9CA7-F7E01C614332}"/>
              </a:ext>
            </a:extLst>
          </p:cNvPr>
          <p:cNvSpPr/>
          <p:nvPr/>
        </p:nvSpPr>
        <p:spPr>
          <a:xfrm>
            <a:off x="5553872" y="3768847"/>
            <a:ext cx="615403" cy="568412"/>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56" name="Oval 55">
            <a:extLst>
              <a:ext uri="{FF2B5EF4-FFF2-40B4-BE49-F238E27FC236}">
                <a16:creationId xmlns:a16="http://schemas.microsoft.com/office/drawing/2014/main" id="{F51C3D91-0266-6148-9598-C7C16517179D}"/>
              </a:ext>
            </a:extLst>
          </p:cNvPr>
          <p:cNvSpPr/>
          <p:nvPr/>
        </p:nvSpPr>
        <p:spPr>
          <a:xfrm>
            <a:off x="6572801" y="4258799"/>
            <a:ext cx="615403" cy="568412"/>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4" name="Left Brace 3">
            <a:extLst>
              <a:ext uri="{FF2B5EF4-FFF2-40B4-BE49-F238E27FC236}">
                <a16:creationId xmlns:a16="http://schemas.microsoft.com/office/drawing/2014/main" id="{FDD61113-3955-2245-B8AF-126D27876B0A}"/>
              </a:ext>
            </a:extLst>
          </p:cNvPr>
          <p:cNvSpPr/>
          <p:nvPr/>
        </p:nvSpPr>
        <p:spPr>
          <a:xfrm>
            <a:off x="3927370" y="1394381"/>
            <a:ext cx="589653" cy="1188615"/>
          </a:xfrm>
          <a:prstGeom prst="leftBrac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Arrow Connector 61">
            <a:extLst>
              <a:ext uri="{FF2B5EF4-FFF2-40B4-BE49-F238E27FC236}">
                <a16:creationId xmlns:a16="http://schemas.microsoft.com/office/drawing/2014/main" id="{1FE1A8E2-4F5C-D34E-9509-7F80C02864A5}"/>
              </a:ext>
            </a:extLst>
          </p:cNvPr>
          <p:cNvCxnSpPr/>
          <p:nvPr/>
        </p:nvCxnSpPr>
        <p:spPr>
          <a:xfrm flipH="1">
            <a:off x="1294469" y="2067533"/>
            <a:ext cx="2526031" cy="1520205"/>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9A12295B-1BDE-B24F-9DCD-093305B6222B}"/>
              </a:ext>
            </a:extLst>
          </p:cNvPr>
          <p:cNvCxnSpPr>
            <a:cxnSpLocks/>
          </p:cNvCxnSpPr>
          <p:nvPr/>
        </p:nvCxnSpPr>
        <p:spPr>
          <a:xfrm flipH="1">
            <a:off x="2029059" y="2012014"/>
            <a:ext cx="1886070" cy="1745332"/>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81BAC17-CE49-D049-AFD9-6E3442B0990F}"/>
              </a:ext>
            </a:extLst>
          </p:cNvPr>
          <p:cNvSpPr txBox="1"/>
          <p:nvPr/>
        </p:nvSpPr>
        <p:spPr>
          <a:xfrm>
            <a:off x="4494490" y="1420363"/>
            <a:ext cx="1399742" cy="369332"/>
          </a:xfrm>
          <a:prstGeom prst="rect">
            <a:avLst/>
          </a:prstGeom>
          <a:noFill/>
        </p:spPr>
        <p:txBody>
          <a:bodyPr wrap="none" rtlCol="0">
            <a:spAutoFit/>
          </a:bodyPr>
          <a:lstStyle/>
          <a:p>
            <a:r>
              <a:rPr lang="en-US" dirty="0"/>
              <a:t>1.0 * 0.05</a:t>
            </a:r>
          </a:p>
        </p:txBody>
      </p:sp>
      <p:sp>
        <p:nvSpPr>
          <p:cNvPr id="66" name="TextBox 65">
            <a:extLst>
              <a:ext uri="{FF2B5EF4-FFF2-40B4-BE49-F238E27FC236}">
                <a16:creationId xmlns:a16="http://schemas.microsoft.com/office/drawing/2014/main" id="{F509ACEC-687B-1742-8E1F-9A54B5D8467E}"/>
              </a:ext>
            </a:extLst>
          </p:cNvPr>
          <p:cNvSpPr txBox="1"/>
          <p:nvPr/>
        </p:nvSpPr>
        <p:spPr>
          <a:xfrm>
            <a:off x="4494490" y="1829460"/>
            <a:ext cx="1399742" cy="369332"/>
          </a:xfrm>
          <a:prstGeom prst="rect">
            <a:avLst/>
          </a:prstGeom>
          <a:noFill/>
        </p:spPr>
        <p:txBody>
          <a:bodyPr wrap="none" rtlCol="0">
            <a:spAutoFit/>
          </a:bodyPr>
          <a:lstStyle/>
          <a:p>
            <a:r>
              <a:rPr lang="en-US" dirty="0"/>
              <a:t>0.0 * 0.15</a:t>
            </a:r>
          </a:p>
        </p:txBody>
      </p:sp>
      <p:sp>
        <p:nvSpPr>
          <p:cNvPr id="67" name="TextBox 66">
            <a:extLst>
              <a:ext uri="{FF2B5EF4-FFF2-40B4-BE49-F238E27FC236}">
                <a16:creationId xmlns:a16="http://schemas.microsoft.com/office/drawing/2014/main" id="{CE724194-EF5B-F64A-B634-D4742309F342}"/>
              </a:ext>
            </a:extLst>
          </p:cNvPr>
          <p:cNvSpPr txBox="1"/>
          <p:nvPr/>
        </p:nvSpPr>
        <p:spPr>
          <a:xfrm>
            <a:off x="4494824" y="2207647"/>
            <a:ext cx="1252266" cy="369332"/>
          </a:xfrm>
          <a:prstGeom prst="rect">
            <a:avLst/>
          </a:prstGeom>
          <a:noFill/>
        </p:spPr>
        <p:txBody>
          <a:bodyPr wrap="none" rtlCol="0">
            <a:spAutoFit/>
          </a:bodyPr>
          <a:lstStyle/>
          <a:p>
            <a:r>
              <a:rPr lang="en-US" dirty="0"/>
              <a:t>0.0 * 1.0</a:t>
            </a:r>
          </a:p>
        </p:txBody>
      </p:sp>
      <p:cxnSp>
        <p:nvCxnSpPr>
          <p:cNvPr id="68" name="Straight Arrow Connector 67">
            <a:extLst>
              <a:ext uri="{FF2B5EF4-FFF2-40B4-BE49-F238E27FC236}">
                <a16:creationId xmlns:a16="http://schemas.microsoft.com/office/drawing/2014/main" id="{33CE905F-DEEA-534C-99B6-85477191CE8A}"/>
              </a:ext>
            </a:extLst>
          </p:cNvPr>
          <p:cNvCxnSpPr>
            <a:cxnSpLocks/>
          </p:cNvCxnSpPr>
          <p:nvPr/>
        </p:nvCxnSpPr>
        <p:spPr>
          <a:xfrm flipH="1">
            <a:off x="2615315" y="2087933"/>
            <a:ext cx="1349089" cy="1701902"/>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23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52"/>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4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53"/>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5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2" nodeType="clickEffect">
                                  <p:stCondLst>
                                    <p:cond delay="0"/>
                                  </p:stCondLst>
                                  <p:childTnLst>
                                    <p:set>
                                      <p:cBhvr>
                                        <p:cTn id="48" dur="1" fill="hold">
                                          <p:stCondLst>
                                            <p:cond delay="0"/>
                                          </p:stCondLst>
                                        </p:cTn>
                                        <p:tgtEl>
                                          <p:spTgt spid="5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2" nodeType="clickEffect">
                                  <p:stCondLst>
                                    <p:cond delay="0"/>
                                  </p:stCondLst>
                                  <p:childTnLst>
                                    <p:set>
                                      <p:cBhvr>
                                        <p:cTn id="52" dur="1" fill="hold">
                                          <p:stCondLst>
                                            <p:cond delay="0"/>
                                          </p:stCondLst>
                                        </p:cTn>
                                        <p:tgtEl>
                                          <p:spTgt spid="5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3" nodeType="clickEffect">
                                  <p:stCondLst>
                                    <p:cond delay="0"/>
                                  </p:stCondLst>
                                  <p:childTnLst>
                                    <p:set>
                                      <p:cBhvr>
                                        <p:cTn id="60" dur="1" fill="hold">
                                          <p:stCondLst>
                                            <p:cond delay="0"/>
                                          </p:stCondLst>
                                        </p:cTn>
                                        <p:tgtEl>
                                          <p:spTgt spid="55"/>
                                        </p:tgtEl>
                                        <p:attrNameLst>
                                          <p:attrName>style.visibility</p:attrName>
                                        </p:attrNameLst>
                                      </p:cBhvr>
                                      <p:to>
                                        <p:strVal val="hidden"/>
                                      </p:to>
                                    </p:set>
                                  </p:childTnLst>
                                </p:cTn>
                              </p:par>
                              <p:par>
                                <p:cTn id="61" presetID="1" presetClass="exit" presetSubtype="0" fill="hold" grpId="3" nodeType="withEffect">
                                  <p:stCondLst>
                                    <p:cond delay="0"/>
                                  </p:stCondLst>
                                  <p:childTnLst>
                                    <p:set>
                                      <p:cBhvr>
                                        <p:cTn id="62" dur="1" fill="hold">
                                          <p:stCondLst>
                                            <p:cond delay="0"/>
                                          </p:stCondLst>
                                        </p:cTn>
                                        <p:tgtEl>
                                          <p:spTgt spid="56"/>
                                        </p:tgtEl>
                                        <p:attrNameLst>
                                          <p:attrName>style.visibility</p:attrName>
                                        </p:attrNameLst>
                                      </p:cBhvr>
                                      <p:to>
                                        <p:strVal val="hidden"/>
                                      </p:to>
                                    </p:set>
                                  </p:childTnLst>
                                </p:cTn>
                              </p:par>
                              <p:par>
                                <p:cTn id="63" presetID="1" presetClass="entr" presetSubtype="0" fill="hold" grpId="0" nodeType="withEffect">
                                  <p:stCondLst>
                                    <p:cond delay="0"/>
                                  </p:stCondLst>
                                  <p:childTnLst>
                                    <p:set>
                                      <p:cBhvr>
                                        <p:cTn id="64" dur="1" fill="hold">
                                          <p:stCondLst>
                                            <p:cond delay="0"/>
                                          </p:stCondLst>
                                        </p:cTn>
                                        <p:tgtEl>
                                          <p:spTgt spid="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8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48"/>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45"/>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2"/>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1"/>
                                          </p:stCondLst>
                                        </p:cTn>
                                        <p:tgtEl>
                                          <p:spTgt spid="793"/>
                                        </p:tgtEl>
                                        <p:attrNameLst>
                                          <p:attrName>style.visibility</p:attrName>
                                        </p:attrNameLst>
                                      </p:cBhvr>
                                      <p:to>
                                        <p:strVal val="hidden"/>
                                      </p:to>
                                    </p:set>
                                  </p:childTnLst>
                                </p:cTn>
                              </p:par>
                              <p:par>
                                <p:cTn id="81" presetID="1" presetClass="entr" presetSubtype="0" fill="hold" nodeType="withEffect">
                                  <p:stCondLst>
                                    <p:cond delay="0"/>
                                  </p:stCondLst>
                                  <p:childTnLst>
                                    <p:set>
                                      <p:cBhvr>
                                        <p:cTn id="82" dur="1" fill="hold">
                                          <p:stCondLst>
                                            <p:cond delay="0"/>
                                          </p:stCondLst>
                                        </p:cTn>
                                        <p:tgtEl>
                                          <p:spTgt spid="79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1"/>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63"/>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790"/>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nodeType="clickEffect">
                                  <p:stCondLst>
                                    <p:cond delay="0"/>
                                  </p:stCondLst>
                                  <p:childTnLst>
                                    <p:set>
                                      <p:cBhvr>
                                        <p:cTn id="100" dur="1" fill="hold">
                                          <p:stCondLst>
                                            <p:cond delay="1"/>
                                          </p:stCondLst>
                                        </p:cTn>
                                        <p:tgtEl>
                                          <p:spTgt spid="794"/>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 presetClass="exit" presetSubtype="0" fill="hold" grpId="1" nodeType="clickEffect">
                                  <p:stCondLst>
                                    <p:cond delay="0"/>
                                  </p:stCondLst>
                                  <p:childTnLst>
                                    <p:set>
                                      <p:cBhvr>
                                        <p:cTn id="104" dur="1" fill="hold">
                                          <p:stCondLst>
                                            <p:cond delay="0"/>
                                          </p:stCondLst>
                                        </p:cTn>
                                        <p:tgtEl>
                                          <p:spTgt spid="49"/>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50"/>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51"/>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795"/>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65"/>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66"/>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67"/>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68"/>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791"/>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55"/>
                                        </p:tgtEl>
                                        <p:attrNameLst>
                                          <p:attrName>style.visibility</p:attrName>
                                        </p:attrNameLst>
                                      </p:cBhvr>
                                      <p:to>
                                        <p:strVal val="visible"/>
                                      </p:to>
                                    </p:set>
                                  </p:childTnLst>
                                </p:cTn>
                              </p:par>
                              <p:par>
                                <p:cTn id="133" presetID="1" presetClass="exit" presetSubtype="0" fill="hold" grpId="1" nodeType="withEffect">
                                  <p:stCondLst>
                                    <p:cond delay="0"/>
                                  </p:stCondLst>
                                  <p:childTnLst>
                                    <p:set>
                                      <p:cBhvr>
                                        <p:cTn id="134" dur="1" fill="hold">
                                          <p:stCondLst>
                                            <p:cond delay="0"/>
                                          </p:stCondLst>
                                        </p:cTn>
                                        <p:tgtEl>
                                          <p:spTgt spid="55"/>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56"/>
                                        </p:tgtEl>
                                        <p:attrNameLst>
                                          <p:attrName>style.visibility</p:attrName>
                                        </p:attrNameLst>
                                      </p:cBhvr>
                                      <p:to>
                                        <p:strVal val="visible"/>
                                      </p:to>
                                    </p:set>
                                  </p:childTnLst>
                                </p:cTn>
                              </p:par>
                              <p:par>
                                <p:cTn id="139" presetID="1" presetClass="exit" presetSubtype="0" fill="hold" grpId="1" nodeType="withEffect">
                                  <p:stCondLst>
                                    <p:cond delay="0"/>
                                  </p:stCondLst>
                                  <p:childTnLst>
                                    <p:set>
                                      <p:cBhvr>
                                        <p:cTn id="140" dur="1" fill="hold">
                                          <p:stCondLst>
                                            <p:cond delay="0"/>
                                          </p:stCondLst>
                                        </p:cTn>
                                        <p:tgtEl>
                                          <p:spTgt spid="56"/>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39"/>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3" grpId="0" animBg="1"/>
      <p:bldP spid="43" grpId="1" animBg="1"/>
      <p:bldP spid="2" grpId="0"/>
      <p:bldP spid="2" grpId="1"/>
      <p:bldP spid="45" grpId="0"/>
      <p:bldP spid="45" grpId="1"/>
      <p:bldP spid="48" grpId="0"/>
      <p:bldP spid="48" grpId="1"/>
      <p:bldP spid="49" grpId="0"/>
      <p:bldP spid="49" grpId="1"/>
      <p:bldP spid="50" grpId="0"/>
      <p:bldP spid="50" grpId="1"/>
      <p:bldP spid="51" grpId="0"/>
      <p:bldP spid="51" grpId="1"/>
      <p:bldP spid="52" grpId="0" animBg="1"/>
      <p:bldP spid="52" grpId="1" animBg="1"/>
      <p:bldP spid="53" grpId="0" animBg="1"/>
      <p:bldP spid="53" grpId="1" animBg="1"/>
      <p:bldP spid="54" grpId="0" animBg="1"/>
      <p:bldP spid="54" grpId="1" animBg="1"/>
      <p:bldP spid="55" grpId="0" animBg="1"/>
      <p:bldP spid="55" grpId="1" animBg="1"/>
      <p:bldP spid="55" grpId="2" animBg="1"/>
      <p:bldP spid="55" grpId="3" animBg="1"/>
      <p:bldP spid="56" grpId="0" animBg="1"/>
      <p:bldP spid="56" grpId="1" animBg="1"/>
      <p:bldP spid="56" grpId="2" animBg="1"/>
      <p:bldP spid="56" grpId="3" animBg="1"/>
      <p:bldP spid="4" grpId="0" animBg="1"/>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6146437F-8694-419F-9815-07A0B4CFCC8C}"/>
              </a:ext>
            </a:extLst>
          </p:cNvPr>
          <p:cNvSpPr>
            <a:spLocks noChangeArrowheads="1"/>
          </p:cNvSpPr>
          <p:nvPr/>
        </p:nvSpPr>
        <p:spPr bwMode="auto">
          <a:xfrm>
            <a:off x="840432" y="2759721"/>
            <a:ext cx="3096568" cy="1430179"/>
          </a:xfrm>
          <a:prstGeom prst="roundRect">
            <a:avLst/>
          </a:prstGeom>
          <a:solidFill>
            <a:srgbClr val="FFFFFF"/>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defTabSz="685800" eaLnBrk="0" fontAlgn="base" hangingPunct="0">
              <a:spcBef>
                <a:spcPct val="0"/>
              </a:spcBef>
              <a:spcAft>
                <a:spcPct val="0"/>
              </a:spcAft>
            </a:pPr>
            <a:r>
              <a:rPr lang="en-US" altLang="en-US" sz="1050" dirty="0">
                <a:solidFill>
                  <a:srgbClr val="0000FF"/>
                </a:solidFill>
                <a:latin typeface="Lucida Console" panose="020B0609040504020204" pitchFamily="49" charset="0"/>
              </a:rPr>
              <a:t>&gt; </a:t>
            </a:r>
            <a:r>
              <a:rPr lang="en-US" altLang="en-US" sz="1050" dirty="0" err="1">
                <a:solidFill>
                  <a:srgbClr val="0000FF"/>
                </a:solidFill>
                <a:latin typeface="Lucida Console" panose="020B0609040504020204" pitchFamily="49" charset="0"/>
              </a:rPr>
              <a:t>matB</a:t>
            </a:r>
            <a:r>
              <a:rPr lang="en-US" altLang="en-US" sz="1050" dirty="0">
                <a:solidFill>
                  <a:srgbClr val="0000FF"/>
                </a:solidFill>
                <a:latin typeface="Lucida Console" panose="020B0609040504020204" pitchFamily="49" charset="0"/>
              </a:rPr>
              <a:t> </a:t>
            </a:r>
          </a:p>
          <a:p>
            <a:pPr lvl="1" eaLnBrk="0" fontAlgn="base" hangingPunct="0">
              <a:spcBef>
                <a:spcPct val="0"/>
              </a:spcBef>
              <a:spcAft>
                <a:spcPct val="0"/>
              </a:spcAft>
            </a:pPr>
            <a:r>
              <a:rPr lang="en-US" altLang="en-US" sz="1050" dirty="0">
                <a:solidFill>
                  <a:srgbClr val="000000"/>
                </a:solidFill>
                <a:latin typeface="Lucida Console" panose="020B0609040504020204" pitchFamily="49" charset="0"/>
              </a:rPr>
              <a:t>  [,1] [,2] [,3] [,4] [,5] </a:t>
            </a:r>
          </a:p>
          <a:p>
            <a:pPr defTabSz="685800" eaLnBrk="0" fontAlgn="base" hangingPunct="0">
              <a:spcBef>
                <a:spcPct val="0"/>
              </a:spcBef>
              <a:spcAft>
                <a:spcPct val="0"/>
              </a:spcAft>
            </a:pPr>
            <a:r>
              <a:rPr lang="en-US" altLang="en-US" sz="1050" dirty="0">
                <a:solidFill>
                  <a:srgbClr val="000000"/>
                </a:solidFill>
                <a:latin typeface="Lucida Console" panose="020B0609040504020204" pitchFamily="49" charset="0"/>
              </a:rPr>
              <a:t>[1,]    </a:t>
            </a:r>
            <a:r>
              <a:rPr lang="en-US" altLang="en-US" sz="1050" dirty="0">
                <a:solidFill>
                  <a:srgbClr val="FF0000"/>
                </a:solidFill>
                <a:latin typeface="Lucida Console" panose="020B0609040504020204" pitchFamily="49" charset="0"/>
              </a:rPr>
              <a:t>1</a:t>
            </a:r>
            <a:r>
              <a:rPr lang="en-US" altLang="en-US" sz="1050" dirty="0">
                <a:solidFill>
                  <a:srgbClr val="000000"/>
                </a:solidFill>
                <a:latin typeface="Lucida Console" panose="020B0609040504020204" pitchFamily="49" charset="0"/>
              </a:rPr>
              <a:t>    </a:t>
            </a:r>
            <a:r>
              <a:rPr lang="en-US" altLang="en-US" sz="1050" dirty="0">
                <a:solidFill>
                  <a:schemeClr val="accent5">
                    <a:lumMod val="75000"/>
                  </a:schemeClr>
                </a:solidFill>
                <a:latin typeface="Lucida Console" panose="020B0609040504020204" pitchFamily="49" charset="0"/>
              </a:rPr>
              <a:t>3</a:t>
            </a:r>
            <a:r>
              <a:rPr lang="en-US" altLang="en-US" sz="1050" dirty="0">
                <a:solidFill>
                  <a:srgbClr val="000000"/>
                </a:solidFill>
                <a:latin typeface="Lucida Console" panose="020B0609040504020204" pitchFamily="49" charset="0"/>
              </a:rPr>
              <a:t>    </a:t>
            </a:r>
            <a:r>
              <a:rPr lang="en-US" altLang="en-US" sz="1050" dirty="0">
                <a:solidFill>
                  <a:schemeClr val="accent4">
                    <a:lumMod val="60000"/>
                    <a:lumOff val="40000"/>
                  </a:schemeClr>
                </a:solidFill>
                <a:latin typeface="Lucida Console" panose="020B0609040504020204" pitchFamily="49" charset="0"/>
              </a:rPr>
              <a:t>5</a:t>
            </a:r>
            <a:r>
              <a:rPr lang="en-US" altLang="en-US" sz="1050" dirty="0">
                <a:solidFill>
                  <a:srgbClr val="000000"/>
                </a:solidFill>
                <a:latin typeface="Lucida Console" panose="020B0609040504020204" pitchFamily="49" charset="0"/>
              </a:rPr>
              <a:t>    </a:t>
            </a:r>
            <a:r>
              <a:rPr lang="en-US" altLang="en-US" sz="1050" dirty="0">
                <a:solidFill>
                  <a:schemeClr val="accent3">
                    <a:lumMod val="50000"/>
                  </a:schemeClr>
                </a:solidFill>
                <a:latin typeface="Lucida Console" panose="020B0609040504020204" pitchFamily="49" charset="0"/>
              </a:rPr>
              <a:t>7</a:t>
            </a:r>
            <a:r>
              <a:rPr lang="en-US" altLang="en-US" sz="1050" dirty="0">
                <a:solidFill>
                  <a:srgbClr val="000000"/>
                </a:solidFill>
                <a:latin typeface="Lucida Console" panose="020B0609040504020204" pitchFamily="49" charset="0"/>
              </a:rPr>
              <a:t>    </a:t>
            </a:r>
            <a:r>
              <a:rPr lang="en-US" altLang="en-US" sz="1050" dirty="0">
                <a:solidFill>
                  <a:schemeClr val="accent6">
                    <a:lumMod val="75000"/>
                  </a:schemeClr>
                </a:solidFill>
                <a:latin typeface="Lucida Console" panose="020B0609040504020204" pitchFamily="49" charset="0"/>
              </a:rPr>
              <a:t>9</a:t>
            </a:r>
            <a:r>
              <a:rPr lang="en-US" altLang="en-US" sz="1050" dirty="0">
                <a:solidFill>
                  <a:srgbClr val="000000"/>
                </a:solidFill>
                <a:latin typeface="Lucida Console" panose="020B0609040504020204" pitchFamily="49" charset="0"/>
              </a:rPr>
              <a:t> </a:t>
            </a:r>
          </a:p>
          <a:p>
            <a:pPr defTabSz="685800" eaLnBrk="0" fontAlgn="base" hangingPunct="0">
              <a:spcBef>
                <a:spcPct val="0"/>
              </a:spcBef>
              <a:spcAft>
                <a:spcPct val="0"/>
              </a:spcAft>
            </a:pPr>
            <a:r>
              <a:rPr lang="en-US" altLang="en-US" sz="1050" dirty="0">
                <a:solidFill>
                  <a:srgbClr val="000000"/>
                </a:solidFill>
                <a:latin typeface="Lucida Console" panose="020B0609040504020204" pitchFamily="49" charset="0"/>
              </a:rPr>
              <a:t>[2,]    </a:t>
            </a:r>
            <a:r>
              <a:rPr lang="en-US" altLang="en-US" sz="1050" dirty="0">
                <a:solidFill>
                  <a:schemeClr val="accent4"/>
                </a:solidFill>
                <a:latin typeface="Lucida Console" panose="020B0609040504020204" pitchFamily="49" charset="0"/>
              </a:rPr>
              <a:t>2</a:t>
            </a:r>
            <a:r>
              <a:rPr lang="en-US" altLang="en-US" sz="1050" dirty="0">
                <a:solidFill>
                  <a:srgbClr val="000000"/>
                </a:solidFill>
                <a:latin typeface="Lucida Console" panose="020B0609040504020204" pitchFamily="49" charset="0"/>
              </a:rPr>
              <a:t>    </a:t>
            </a:r>
            <a:r>
              <a:rPr lang="en-US" altLang="en-US" sz="1050" dirty="0">
                <a:solidFill>
                  <a:schemeClr val="accent6">
                    <a:lumMod val="75000"/>
                  </a:schemeClr>
                </a:solidFill>
                <a:latin typeface="Lucida Console" panose="020B0609040504020204" pitchFamily="49" charset="0"/>
              </a:rPr>
              <a:t>4</a:t>
            </a:r>
            <a:r>
              <a:rPr lang="en-US" altLang="en-US" sz="1050" dirty="0">
                <a:solidFill>
                  <a:srgbClr val="000000"/>
                </a:solidFill>
                <a:latin typeface="Lucida Console" panose="020B0609040504020204" pitchFamily="49" charset="0"/>
              </a:rPr>
              <a:t>    </a:t>
            </a:r>
            <a:r>
              <a:rPr lang="en-US" altLang="en-US" sz="1050" dirty="0">
                <a:solidFill>
                  <a:srgbClr val="7030A0"/>
                </a:solidFill>
                <a:latin typeface="Lucida Console" panose="020B0609040504020204" pitchFamily="49" charset="0"/>
              </a:rPr>
              <a:t>6</a:t>
            </a:r>
            <a:r>
              <a:rPr lang="en-US" altLang="en-US" sz="1050" dirty="0">
                <a:solidFill>
                  <a:srgbClr val="000000"/>
                </a:solidFill>
                <a:latin typeface="Lucida Console" panose="020B0609040504020204" pitchFamily="49" charset="0"/>
              </a:rPr>
              <a:t>    </a:t>
            </a:r>
            <a:r>
              <a:rPr lang="en-US" altLang="en-US" sz="1050" dirty="0">
                <a:solidFill>
                  <a:srgbClr val="C00000"/>
                </a:solidFill>
                <a:latin typeface="Lucida Console" panose="020B0609040504020204" pitchFamily="49" charset="0"/>
              </a:rPr>
              <a:t>8</a:t>
            </a:r>
            <a:r>
              <a:rPr lang="en-US" altLang="en-US" sz="1050" dirty="0">
                <a:solidFill>
                  <a:srgbClr val="000000"/>
                </a:solidFill>
                <a:latin typeface="Lucida Console" panose="020B0609040504020204" pitchFamily="49" charset="0"/>
              </a:rPr>
              <a:t>    </a:t>
            </a:r>
            <a:r>
              <a:rPr lang="en-US" altLang="en-US" sz="1050" dirty="0">
                <a:solidFill>
                  <a:schemeClr val="accent2">
                    <a:lumMod val="75000"/>
                  </a:schemeClr>
                </a:solidFill>
                <a:latin typeface="Lucida Console" panose="020B0609040504020204" pitchFamily="49" charset="0"/>
              </a:rPr>
              <a:t>10</a:t>
            </a:r>
          </a:p>
          <a:p>
            <a:pPr defTabSz="685800" eaLnBrk="0" fontAlgn="base" hangingPunct="0">
              <a:spcBef>
                <a:spcPct val="0"/>
              </a:spcBef>
              <a:spcAft>
                <a:spcPct val="0"/>
              </a:spcAft>
            </a:pPr>
            <a:r>
              <a:rPr lang="en-US" altLang="en-US" sz="1050" dirty="0">
                <a:solidFill>
                  <a:srgbClr val="0000FF"/>
                </a:solidFill>
                <a:latin typeface="Lucida Console" panose="020B0609040504020204" pitchFamily="49" charset="0"/>
              </a:rPr>
              <a:t>&gt; </a:t>
            </a:r>
            <a:r>
              <a:rPr lang="en-US" altLang="en-US" sz="1050" dirty="0" err="1">
                <a:solidFill>
                  <a:srgbClr val="0000FF"/>
                </a:solidFill>
                <a:latin typeface="Lucida Console" panose="020B0609040504020204" pitchFamily="49" charset="0"/>
              </a:rPr>
              <a:t>matC</a:t>
            </a:r>
            <a:r>
              <a:rPr lang="en-US" altLang="en-US" sz="1050" dirty="0">
                <a:solidFill>
                  <a:srgbClr val="0000FF"/>
                </a:solidFill>
                <a:latin typeface="Lucida Console" panose="020B0609040504020204" pitchFamily="49" charset="0"/>
              </a:rPr>
              <a:t> </a:t>
            </a:r>
          </a:p>
          <a:p>
            <a:pPr lvl="1" eaLnBrk="0" fontAlgn="base" hangingPunct="0">
              <a:spcBef>
                <a:spcPct val="0"/>
              </a:spcBef>
              <a:spcAft>
                <a:spcPct val="0"/>
              </a:spcAft>
            </a:pPr>
            <a:r>
              <a:rPr lang="en-US" altLang="en-US" sz="1050" dirty="0">
                <a:solidFill>
                  <a:srgbClr val="000000"/>
                </a:solidFill>
                <a:latin typeface="Lucida Console" panose="020B0609040504020204" pitchFamily="49" charset="0"/>
              </a:rPr>
              <a:t>  [,1] [,2] [,3] [,4] [,5] </a:t>
            </a:r>
          </a:p>
          <a:p>
            <a:pPr defTabSz="685800" eaLnBrk="0" fontAlgn="base" hangingPunct="0">
              <a:spcBef>
                <a:spcPct val="0"/>
              </a:spcBef>
              <a:spcAft>
                <a:spcPct val="0"/>
              </a:spcAft>
            </a:pPr>
            <a:r>
              <a:rPr lang="en-US" altLang="en-US" sz="1050" dirty="0">
                <a:solidFill>
                  <a:srgbClr val="000000"/>
                </a:solidFill>
                <a:latin typeface="Lucida Console" panose="020B0609040504020204" pitchFamily="49" charset="0"/>
              </a:rPr>
              <a:t>[1,]    </a:t>
            </a:r>
            <a:r>
              <a:rPr lang="en-US" altLang="en-US" sz="1050" dirty="0">
                <a:solidFill>
                  <a:srgbClr val="FF0000"/>
                </a:solidFill>
                <a:latin typeface="Lucida Console" panose="020B0609040504020204" pitchFamily="49" charset="0"/>
              </a:rPr>
              <a:t>1</a:t>
            </a:r>
            <a:r>
              <a:rPr lang="en-US" altLang="en-US" sz="1050" dirty="0">
                <a:solidFill>
                  <a:srgbClr val="000000"/>
                </a:solidFill>
                <a:latin typeface="Lucida Console" panose="020B0609040504020204" pitchFamily="49" charset="0"/>
              </a:rPr>
              <a:t>    </a:t>
            </a:r>
            <a:r>
              <a:rPr lang="en-US" altLang="en-US" sz="1050" dirty="0">
                <a:solidFill>
                  <a:schemeClr val="accent5">
                    <a:lumMod val="75000"/>
                  </a:schemeClr>
                </a:solidFill>
                <a:latin typeface="Lucida Console" panose="020B0609040504020204" pitchFamily="49" charset="0"/>
              </a:rPr>
              <a:t>3</a:t>
            </a:r>
            <a:r>
              <a:rPr lang="en-US" altLang="en-US" sz="1050" dirty="0">
                <a:solidFill>
                  <a:srgbClr val="000000"/>
                </a:solidFill>
                <a:latin typeface="Lucida Console" panose="020B0609040504020204" pitchFamily="49" charset="0"/>
              </a:rPr>
              <a:t>    </a:t>
            </a:r>
            <a:r>
              <a:rPr lang="en-US" altLang="en-US" sz="1050" dirty="0">
                <a:solidFill>
                  <a:schemeClr val="accent4">
                    <a:lumMod val="60000"/>
                    <a:lumOff val="40000"/>
                  </a:schemeClr>
                </a:solidFill>
                <a:latin typeface="Lucida Console" panose="020B0609040504020204" pitchFamily="49" charset="0"/>
              </a:rPr>
              <a:t>5</a:t>
            </a:r>
            <a:r>
              <a:rPr lang="en-US" altLang="en-US" sz="1050" dirty="0">
                <a:solidFill>
                  <a:srgbClr val="000000"/>
                </a:solidFill>
                <a:latin typeface="Lucida Console" panose="020B0609040504020204" pitchFamily="49" charset="0"/>
              </a:rPr>
              <a:t>    </a:t>
            </a:r>
            <a:r>
              <a:rPr lang="en-US" altLang="en-US" sz="1050" dirty="0">
                <a:solidFill>
                  <a:schemeClr val="accent3">
                    <a:lumMod val="50000"/>
                  </a:schemeClr>
                </a:solidFill>
                <a:latin typeface="Lucida Console" panose="020B0609040504020204" pitchFamily="49" charset="0"/>
              </a:rPr>
              <a:t>2</a:t>
            </a:r>
            <a:r>
              <a:rPr lang="en-US" altLang="en-US" sz="1050" dirty="0">
                <a:solidFill>
                  <a:srgbClr val="000000"/>
                </a:solidFill>
                <a:latin typeface="Lucida Console" panose="020B0609040504020204" pitchFamily="49" charset="0"/>
              </a:rPr>
              <a:t>    </a:t>
            </a:r>
            <a:r>
              <a:rPr lang="en-US" altLang="en-US" sz="1050" dirty="0">
                <a:solidFill>
                  <a:schemeClr val="accent6">
                    <a:lumMod val="75000"/>
                  </a:schemeClr>
                </a:solidFill>
                <a:latin typeface="Lucida Console" panose="020B0609040504020204" pitchFamily="49" charset="0"/>
              </a:rPr>
              <a:t>4</a:t>
            </a:r>
            <a:r>
              <a:rPr lang="en-US" altLang="en-US" sz="1050" dirty="0">
                <a:solidFill>
                  <a:srgbClr val="000000"/>
                </a:solidFill>
                <a:latin typeface="Lucida Console" panose="020B0609040504020204" pitchFamily="49" charset="0"/>
              </a:rPr>
              <a:t> </a:t>
            </a:r>
          </a:p>
          <a:p>
            <a:pPr defTabSz="685800" eaLnBrk="0" fontAlgn="base" hangingPunct="0">
              <a:spcBef>
                <a:spcPct val="0"/>
              </a:spcBef>
              <a:spcAft>
                <a:spcPct val="0"/>
              </a:spcAft>
            </a:pPr>
            <a:r>
              <a:rPr lang="en-US" altLang="en-US" sz="1050" dirty="0">
                <a:solidFill>
                  <a:srgbClr val="000000"/>
                </a:solidFill>
                <a:latin typeface="Lucida Console" panose="020B0609040504020204" pitchFamily="49" charset="0"/>
              </a:rPr>
              <a:t>[2,]    </a:t>
            </a:r>
            <a:r>
              <a:rPr lang="en-US" altLang="en-US" sz="1050" dirty="0">
                <a:solidFill>
                  <a:schemeClr val="accent4"/>
                </a:solidFill>
                <a:latin typeface="Lucida Console" panose="020B0609040504020204" pitchFamily="49" charset="0"/>
              </a:rPr>
              <a:t>2</a:t>
            </a:r>
            <a:r>
              <a:rPr lang="en-US" altLang="en-US" sz="1050" dirty="0">
                <a:solidFill>
                  <a:srgbClr val="000000"/>
                </a:solidFill>
                <a:latin typeface="Lucida Console" panose="020B0609040504020204" pitchFamily="49" charset="0"/>
              </a:rPr>
              <a:t>    </a:t>
            </a:r>
            <a:r>
              <a:rPr lang="en-US" altLang="en-US" sz="1050" dirty="0">
                <a:solidFill>
                  <a:schemeClr val="accent6">
                    <a:lumMod val="75000"/>
                  </a:schemeClr>
                </a:solidFill>
                <a:latin typeface="Lucida Console" panose="020B0609040504020204" pitchFamily="49" charset="0"/>
              </a:rPr>
              <a:t>4</a:t>
            </a:r>
            <a:r>
              <a:rPr lang="en-US" altLang="en-US" sz="1050" dirty="0">
                <a:solidFill>
                  <a:srgbClr val="000000"/>
                </a:solidFill>
                <a:latin typeface="Lucida Console" panose="020B0609040504020204" pitchFamily="49" charset="0"/>
              </a:rPr>
              <a:t>    </a:t>
            </a:r>
            <a:r>
              <a:rPr lang="en-US" altLang="en-US" sz="1050" dirty="0">
                <a:solidFill>
                  <a:srgbClr val="7030A0"/>
                </a:solidFill>
                <a:latin typeface="Lucida Console" panose="020B0609040504020204" pitchFamily="49" charset="0"/>
              </a:rPr>
              <a:t>1</a:t>
            </a:r>
            <a:r>
              <a:rPr lang="en-US" altLang="en-US" sz="1050" dirty="0">
                <a:solidFill>
                  <a:srgbClr val="000000"/>
                </a:solidFill>
                <a:latin typeface="Lucida Console" panose="020B0609040504020204" pitchFamily="49" charset="0"/>
              </a:rPr>
              <a:t>    </a:t>
            </a:r>
            <a:r>
              <a:rPr lang="en-US" altLang="en-US" sz="1050" dirty="0">
                <a:solidFill>
                  <a:srgbClr val="C00000"/>
                </a:solidFill>
                <a:latin typeface="Lucida Console" panose="020B0609040504020204" pitchFamily="49" charset="0"/>
              </a:rPr>
              <a:t>3</a:t>
            </a:r>
            <a:r>
              <a:rPr lang="en-US" altLang="en-US" sz="1050" dirty="0">
                <a:solidFill>
                  <a:srgbClr val="000000"/>
                </a:solidFill>
                <a:latin typeface="Lucida Console" panose="020B0609040504020204" pitchFamily="49" charset="0"/>
              </a:rPr>
              <a:t>    </a:t>
            </a:r>
            <a:r>
              <a:rPr lang="en-US" altLang="en-US" sz="1050" dirty="0">
                <a:solidFill>
                  <a:schemeClr val="accent2">
                    <a:lumMod val="75000"/>
                  </a:schemeClr>
                </a:solidFill>
                <a:latin typeface="Lucida Console" panose="020B0609040504020204" pitchFamily="49" charset="0"/>
              </a:rPr>
              <a:t>5</a:t>
            </a:r>
          </a:p>
        </p:txBody>
      </p:sp>
      <p:sp>
        <p:nvSpPr>
          <p:cNvPr id="2" name="Title 1">
            <a:extLst>
              <a:ext uri="{FF2B5EF4-FFF2-40B4-BE49-F238E27FC236}">
                <a16:creationId xmlns:a16="http://schemas.microsoft.com/office/drawing/2014/main" id="{EB2DD6A2-F42D-4BB5-A069-F33B262E8411}"/>
              </a:ext>
            </a:extLst>
          </p:cNvPr>
          <p:cNvSpPr>
            <a:spLocks noGrp="1"/>
          </p:cNvSpPr>
          <p:nvPr>
            <p:ph type="title"/>
          </p:nvPr>
        </p:nvSpPr>
        <p:spPr/>
        <p:txBody>
          <a:bodyPr/>
          <a:lstStyle/>
          <a:p>
            <a:r>
              <a:rPr lang="en-GB" dirty="0"/>
              <a:t>Matrix Multiplication in R</a:t>
            </a:r>
          </a:p>
        </p:txBody>
      </p:sp>
      <p:sp>
        <p:nvSpPr>
          <p:cNvPr id="3" name="Content Placeholder 2">
            <a:extLst>
              <a:ext uri="{FF2B5EF4-FFF2-40B4-BE49-F238E27FC236}">
                <a16:creationId xmlns:a16="http://schemas.microsoft.com/office/drawing/2014/main" id="{300938B3-B481-44ED-BD49-8793C3551B8D}"/>
              </a:ext>
            </a:extLst>
          </p:cNvPr>
          <p:cNvSpPr>
            <a:spLocks noGrp="1"/>
          </p:cNvSpPr>
          <p:nvPr>
            <p:ph idx="1"/>
          </p:nvPr>
        </p:nvSpPr>
        <p:spPr>
          <a:xfrm>
            <a:off x="563627" y="1968466"/>
            <a:ext cx="7886700" cy="607046"/>
          </a:xfrm>
        </p:spPr>
        <p:txBody>
          <a:bodyPr>
            <a:normAutofit fontScale="92500" lnSpcReduction="20000"/>
          </a:bodyPr>
          <a:lstStyle/>
          <a:p>
            <a:r>
              <a:rPr lang="en-GB" dirty="0"/>
              <a:t>The standard multiplication operator in R </a:t>
            </a:r>
            <a:r>
              <a:rPr lang="en-GB" dirty="0">
                <a:solidFill>
                  <a:schemeClr val="accent5"/>
                </a:solidFill>
              </a:rPr>
              <a:t>*</a:t>
            </a:r>
            <a:r>
              <a:rPr lang="en-GB" dirty="0"/>
              <a:t> gives </a:t>
            </a:r>
            <a:r>
              <a:rPr lang="en-GB" i="1" dirty="0"/>
              <a:t>element-wise </a:t>
            </a:r>
            <a:r>
              <a:rPr lang="en-GB" dirty="0"/>
              <a:t>multiplication </a:t>
            </a:r>
          </a:p>
          <a:p>
            <a:pPr marL="0" indent="0">
              <a:buNone/>
            </a:pPr>
            <a:endParaRPr lang="en-GB" dirty="0"/>
          </a:p>
          <a:p>
            <a:pPr marL="0" indent="0">
              <a:buNone/>
            </a:pPr>
            <a:endParaRPr lang="en-GB" dirty="0"/>
          </a:p>
          <a:p>
            <a:pPr marL="0" indent="0">
              <a:buNone/>
            </a:pPr>
            <a:endParaRPr lang="en-GB" dirty="0"/>
          </a:p>
        </p:txBody>
      </p:sp>
      <p:pic>
        <p:nvPicPr>
          <p:cNvPr id="4" name="Picture 3">
            <a:extLst>
              <a:ext uri="{FF2B5EF4-FFF2-40B4-BE49-F238E27FC236}">
                <a16:creationId xmlns:a16="http://schemas.microsoft.com/office/drawing/2014/main" id="{0503137B-03CF-4304-887C-BDDE938DFCA8}"/>
              </a:ext>
            </a:extLst>
          </p:cNvPr>
          <p:cNvPicPr>
            <a:picLocks noChangeAspect="1"/>
          </p:cNvPicPr>
          <p:nvPr/>
        </p:nvPicPr>
        <p:blipFill rotWithShape="1">
          <a:blip r:embed="rId2"/>
          <a:srcRect l="50474" t="81936" r="29760" b="7673"/>
          <a:stretch/>
        </p:blipFill>
        <p:spPr>
          <a:xfrm>
            <a:off x="1077037" y="5064284"/>
            <a:ext cx="7569963" cy="1119172"/>
          </a:xfrm>
          <a:prstGeom prst="rect">
            <a:avLst/>
          </a:prstGeom>
          <a:solidFill>
            <a:srgbClr val="FFFFFF"/>
          </a:solidFill>
          <a:ln w="9525">
            <a:solidFill>
              <a:schemeClr val="accent1"/>
            </a:solidFill>
            <a:miter lim="800000"/>
            <a:headEnd/>
            <a:tailEnd/>
          </a:ln>
          <a:effectLst/>
        </p:spPr>
      </p:pic>
      <p:sp>
        <p:nvSpPr>
          <p:cNvPr id="8" name="Arrow: Right 7">
            <a:extLst>
              <a:ext uri="{FF2B5EF4-FFF2-40B4-BE49-F238E27FC236}">
                <a16:creationId xmlns:a16="http://schemas.microsoft.com/office/drawing/2014/main" id="{920CCD2D-67AB-49E0-A34F-FDC3143D8594}"/>
              </a:ext>
            </a:extLst>
          </p:cNvPr>
          <p:cNvSpPr/>
          <p:nvPr/>
        </p:nvSpPr>
        <p:spPr>
          <a:xfrm>
            <a:off x="4115255" y="3316066"/>
            <a:ext cx="568472" cy="22586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0" name="Rectangle 3">
            <a:extLst>
              <a:ext uri="{FF2B5EF4-FFF2-40B4-BE49-F238E27FC236}">
                <a16:creationId xmlns:a16="http://schemas.microsoft.com/office/drawing/2014/main" id="{9D71073E-D389-4EC3-961E-5BB056A90CA1}"/>
              </a:ext>
            </a:extLst>
          </p:cNvPr>
          <p:cNvSpPr>
            <a:spLocks noChangeArrowheads="1"/>
          </p:cNvSpPr>
          <p:nvPr/>
        </p:nvSpPr>
        <p:spPr bwMode="auto">
          <a:xfrm>
            <a:off x="5003800" y="3092057"/>
            <a:ext cx="3009900" cy="730643"/>
          </a:xfrm>
          <a:prstGeom prst="roundRect">
            <a:avLst/>
          </a:prstGeom>
          <a:solidFill>
            <a:srgbClr val="FFFFFF"/>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defTabSz="685800" eaLnBrk="0" fontAlgn="base" hangingPunct="0">
              <a:spcBef>
                <a:spcPct val="0"/>
              </a:spcBef>
              <a:spcAft>
                <a:spcPct val="0"/>
              </a:spcAft>
            </a:pPr>
            <a:r>
              <a:rPr lang="en-US" altLang="en-US" sz="1050" dirty="0">
                <a:solidFill>
                  <a:srgbClr val="0000FF"/>
                </a:solidFill>
                <a:latin typeface="Lucida Console" panose="020B0609040504020204" pitchFamily="49" charset="0"/>
              </a:rPr>
              <a:t>&gt; </a:t>
            </a:r>
            <a:r>
              <a:rPr lang="en-US" altLang="en-US" sz="1050" dirty="0" err="1">
                <a:solidFill>
                  <a:srgbClr val="0000FF"/>
                </a:solidFill>
                <a:latin typeface="Lucida Console" panose="020B0609040504020204" pitchFamily="49" charset="0"/>
              </a:rPr>
              <a:t>matB</a:t>
            </a:r>
            <a:r>
              <a:rPr lang="en-US" altLang="en-US" sz="1050" dirty="0">
                <a:solidFill>
                  <a:srgbClr val="0000FF"/>
                </a:solidFill>
                <a:latin typeface="Lucida Console" panose="020B0609040504020204" pitchFamily="49" charset="0"/>
              </a:rPr>
              <a:t> * </a:t>
            </a:r>
            <a:r>
              <a:rPr lang="en-US" altLang="en-US" sz="1050" dirty="0" err="1">
                <a:solidFill>
                  <a:srgbClr val="0000FF"/>
                </a:solidFill>
                <a:latin typeface="Lucida Console" panose="020B0609040504020204" pitchFamily="49" charset="0"/>
              </a:rPr>
              <a:t>matC</a:t>
            </a:r>
            <a:endParaRPr lang="en-US" altLang="en-US" sz="1050" dirty="0">
              <a:solidFill>
                <a:srgbClr val="0000FF"/>
              </a:solidFill>
              <a:latin typeface="Lucida Console" panose="020B0609040504020204" pitchFamily="49" charset="0"/>
            </a:endParaRPr>
          </a:p>
          <a:p>
            <a:pPr lvl="1" eaLnBrk="0" fontAlgn="base" hangingPunct="0">
              <a:spcBef>
                <a:spcPct val="0"/>
              </a:spcBef>
              <a:spcAft>
                <a:spcPct val="0"/>
              </a:spcAft>
            </a:pPr>
            <a:r>
              <a:rPr lang="en-US" altLang="en-US" sz="1050" dirty="0">
                <a:solidFill>
                  <a:srgbClr val="000000"/>
                </a:solidFill>
                <a:latin typeface="Lucida Console" panose="020B0609040504020204" pitchFamily="49" charset="0"/>
              </a:rPr>
              <a:t>  [,1] [,2] [,3] [,4] [,5] </a:t>
            </a:r>
          </a:p>
          <a:p>
            <a:pPr defTabSz="685800" eaLnBrk="0" fontAlgn="base" hangingPunct="0">
              <a:spcBef>
                <a:spcPct val="0"/>
              </a:spcBef>
              <a:spcAft>
                <a:spcPct val="0"/>
              </a:spcAft>
            </a:pPr>
            <a:r>
              <a:rPr lang="en-US" altLang="en-US" sz="1050" dirty="0">
                <a:solidFill>
                  <a:srgbClr val="000000"/>
                </a:solidFill>
                <a:latin typeface="Lucida Console" panose="020B0609040504020204" pitchFamily="49" charset="0"/>
              </a:rPr>
              <a:t>[1,]    </a:t>
            </a:r>
            <a:r>
              <a:rPr lang="en-US" altLang="en-US" sz="1050" dirty="0">
                <a:solidFill>
                  <a:srgbClr val="FF0000"/>
                </a:solidFill>
                <a:latin typeface="Lucida Console" panose="020B0609040504020204" pitchFamily="49" charset="0"/>
              </a:rPr>
              <a:t>1</a:t>
            </a:r>
            <a:r>
              <a:rPr lang="en-US" altLang="en-US" sz="1050" dirty="0">
                <a:solidFill>
                  <a:srgbClr val="000000"/>
                </a:solidFill>
                <a:latin typeface="Lucida Console" panose="020B0609040504020204" pitchFamily="49" charset="0"/>
              </a:rPr>
              <a:t>    </a:t>
            </a:r>
            <a:r>
              <a:rPr lang="en-US" altLang="en-US" sz="1050" dirty="0">
                <a:solidFill>
                  <a:schemeClr val="accent5">
                    <a:lumMod val="75000"/>
                  </a:schemeClr>
                </a:solidFill>
                <a:latin typeface="Lucida Console" panose="020B0609040504020204" pitchFamily="49" charset="0"/>
              </a:rPr>
              <a:t>9</a:t>
            </a:r>
            <a:r>
              <a:rPr lang="en-US" altLang="en-US" sz="1050" dirty="0">
                <a:solidFill>
                  <a:srgbClr val="000000"/>
                </a:solidFill>
                <a:latin typeface="Lucida Console" panose="020B0609040504020204" pitchFamily="49" charset="0"/>
              </a:rPr>
              <a:t>    </a:t>
            </a:r>
            <a:r>
              <a:rPr lang="en-US" altLang="en-US" sz="1050" dirty="0">
                <a:solidFill>
                  <a:schemeClr val="accent4">
                    <a:lumMod val="60000"/>
                    <a:lumOff val="40000"/>
                  </a:schemeClr>
                </a:solidFill>
                <a:latin typeface="Lucida Console" panose="020B0609040504020204" pitchFamily="49" charset="0"/>
              </a:rPr>
              <a:t>25</a:t>
            </a:r>
            <a:r>
              <a:rPr lang="en-US" altLang="en-US" sz="1050" dirty="0">
                <a:solidFill>
                  <a:srgbClr val="000000"/>
                </a:solidFill>
                <a:latin typeface="Lucida Console" panose="020B0609040504020204" pitchFamily="49" charset="0"/>
              </a:rPr>
              <a:t>   </a:t>
            </a:r>
            <a:r>
              <a:rPr lang="en-US" altLang="en-US" sz="1050" dirty="0">
                <a:solidFill>
                  <a:schemeClr val="accent3">
                    <a:lumMod val="50000"/>
                  </a:schemeClr>
                </a:solidFill>
                <a:latin typeface="Lucida Console" panose="020B0609040504020204" pitchFamily="49" charset="0"/>
              </a:rPr>
              <a:t>14</a:t>
            </a:r>
            <a:r>
              <a:rPr lang="en-US" altLang="en-US" sz="1050" dirty="0">
                <a:solidFill>
                  <a:srgbClr val="000000"/>
                </a:solidFill>
                <a:latin typeface="Lucida Console" panose="020B0609040504020204" pitchFamily="49" charset="0"/>
              </a:rPr>
              <a:t>   </a:t>
            </a:r>
            <a:r>
              <a:rPr lang="en-US" altLang="en-US" sz="1050" dirty="0">
                <a:solidFill>
                  <a:schemeClr val="accent6">
                    <a:lumMod val="75000"/>
                  </a:schemeClr>
                </a:solidFill>
                <a:latin typeface="Lucida Console" panose="020B0609040504020204" pitchFamily="49" charset="0"/>
              </a:rPr>
              <a:t>36</a:t>
            </a:r>
            <a:r>
              <a:rPr lang="en-US" altLang="en-US" sz="1050" dirty="0">
                <a:solidFill>
                  <a:srgbClr val="000000"/>
                </a:solidFill>
                <a:latin typeface="Lucida Console" panose="020B0609040504020204" pitchFamily="49" charset="0"/>
              </a:rPr>
              <a:t> </a:t>
            </a:r>
          </a:p>
          <a:p>
            <a:pPr defTabSz="685800" eaLnBrk="0" fontAlgn="base" hangingPunct="0">
              <a:spcBef>
                <a:spcPct val="0"/>
              </a:spcBef>
              <a:spcAft>
                <a:spcPct val="0"/>
              </a:spcAft>
            </a:pPr>
            <a:r>
              <a:rPr lang="en-US" altLang="en-US" sz="1050" dirty="0">
                <a:solidFill>
                  <a:srgbClr val="000000"/>
                </a:solidFill>
                <a:latin typeface="Lucida Console" panose="020B0609040504020204" pitchFamily="49" charset="0"/>
              </a:rPr>
              <a:t>[2,]    </a:t>
            </a:r>
            <a:r>
              <a:rPr lang="en-US" altLang="en-US" sz="1050" dirty="0">
                <a:solidFill>
                  <a:schemeClr val="accent4"/>
                </a:solidFill>
                <a:latin typeface="Lucida Console" panose="020B0609040504020204" pitchFamily="49" charset="0"/>
              </a:rPr>
              <a:t>4</a:t>
            </a:r>
            <a:r>
              <a:rPr lang="en-US" altLang="en-US" sz="1050" dirty="0">
                <a:solidFill>
                  <a:srgbClr val="000000"/>
                </a:solidFill>
                <a:latin typeface="Lucida Console" panose="020B0609040504020204" pitchFamily="49" charset="0"/>
              </a:rPr>
              <a:t>   </a:t>
            </a:r>
            <a:r>
              <a:rPr lang="en-US" altLang="en-US" sz="1050" dirty="0">
                <a:solidFill>
                  <a:schemeClr val="accent6">
                    <a:lumMod val="75000"/>
                  </a:schemeClr>
                </a:solidFill>
                <a:latin typeface="Lucida Console" panose="020B0609040504020204" pitchFamily="49" charset="0"/>
              </a:rPr>
              <a:t>16</a:t>
            </a:r>
            <a:r>
              <a:rPr lang="en-US" altLang="en-US" sz="1050" dirty="0">
                <a:solidFill>
                  <a:srgbClr val="000000"/>
                </a:solidFill>
                <a:latin typeface="Lucida Console" panose="020B0609040504020204" pitchFamily="49" charset="0"/>
              </a:rPr>
              <a:t>     </a:t>
            </a:r>
            <a:r>
              <a:rPr lang="en-US" altLang="en-US" sz="1050" dirty="0">
                <a:solidFill>
                  <a:srgbClr val="7030A0"/>
                </a:solidFill>
                <a:latin typeface="Lucida Console" panose="020B0609040504020204" pitchFamily="49" charset="0"/>
              </a:rPr>
              <a:t>6</a:t>
            </a:r>
            <a:r>
              <a:rPr lang="en-US" altLang="en-US" sz="1050" dirty="0">
                <a:solidFill>
                  <a:srgbClr val="000000"/>
                </a:solidFill>
                <a:latin typeface="Lucida Console" panose="020B0609040504020204" pitchFamily="49" charset="0"/>
              </a:rPr>
              <a:t>   </a:t>
            </a:r>
            <a:r>
              <a:rPr lang="en-US" altLang="en-US" sz="1050" dirty="0">
                <a:solidFill>
                  <a:srgbClr val="C00000"/>
                </a:solidFill>
                <a:latin typeface="Lucida Console" panose="020B0609040504020204" pitchFamily="49" charset="0"/>
              </a:rPr>
              <a:t>24</a:t>
            </a:r>
            <a:r>
              <a:rPr lang="en-US" altLang="en-US" sz="1050" dirty="0">
                <a:solidFill>
                  <a:srgbClr val="000000"/>
                </a:solidFill>
                <a:latin typeface="Lucida Console" panose="020B0609040504020204" pitchFamily="49" charset="0"/>
              </a:rPr>
              <a:t>   </a:t>
            </a:r>
            <a:r>
              <a:rPr lang="en-US" altLang="en-US" sz="1050" dirty="0">
                <a:solidFill>
                  <a:schemeClr val="accent2">
                    <a:lumMod val="75000"/>
                  </a:schemeClr>
                </a:solidFill>
                <a:latin typeface="Lucida Console" panose="020B0609040504020204" pitchFamily="49" charset="0"/>
              </a:rPr>
              <a:t>50</a:t>
            </a:r>
          </a:p>
        </p:txBody>
      </p:sp>
      <p:sp>
        <p:nvSpPr>
          <p:cNvPr id="11" name="Content Placeholder 2">
            <a:extLst>
              <a:ext uri="{FF2B5EF4-FFF2-40B4-BE49-F238E27FC236}">
                <a16:creationId xmlns:a16="http://schemas.microsoft.com/office/drawing/2014/main" id="{8D897BC1-741C-4033-B3DC-84377F69CA09}"/>
              </a:ext>
            </a:extLst>
          </p:cNvPr>
          <p:cNvSpPr txBox="1">
            <a:spLocks/>
          </p:cNvSpPr>
          <p:nvPr/>
        </p:nvSpPr>
        <p:spPr>
          <a:xfrm>
            <a:off x="735362" y="4626997"/>
            <a:ext cx="7886700" cy="408176"/>
          </a:xfrm>
          <a:prstGeom prst="rect">
            <a:avLst/>
          </a:prstGeom>
        </p:spPr>
        <p:txBody>
          <a:bodyPr vert="horz" lIns="91440" tIns="45720" rIns="91440" bIns="45720" rtlCol="0">
            <a:normAutofit fontScale="92500"/>
          </a:bodyPr>
          <a:lstStyle>
            <a:lvl1pPr marL="342900" indent="-228600">
              <a:spcBef>
                <a:spcPct val="20000"/>
              </a:spcBef>
              <a:buClr>
                <a:schemeClr val="accent1"/>
              </a:buClr>
              <a:buSzPct val="100000"/>
              <a:buFont typeface="Arial" pitchFamily="34" charset="0"/>
              <a:buChar char="•"/>
              <a:defRPr sz="2200"/>
            </a:lvl1pPr>
            <a:lvl2pPr marL="640080" indent="-228600">
              <a:spcBef>
                <a:spcPct val="20000"/>
              </a:spcBef>
              <a:buClr>
                <a:schemeClr val="accent2"/>
              </a:buClr>
              <a:buSzPct val="100000"/>
              <a:buFont typeface="Arial" pitchFamily="34" charset="0"/>
              <a:buChar char="•"/>
              <a:defRPr sz="2000"/>
            </a:lvl2pPr>
            <a:lvl3pPr marL="1005840" indent="-228600">
              <a:spcBef>
                <a:spcPct val="20000"/>
              </a:spcBef>
              <a:buClr>
                <a:schemeClr val="accent3"/>
              </a:buClr>
              <a:buSzPct val="100000"/>
              <a:buFont typeface="Arial" pitchFamily="34" charset="0"/>
              <a:buChar char="•"/>
            </a:lvl3pPr>
            <a:lvl4pPr marL="1280160" indent="-228600">
              <a:spcBef>
                <a:spcPct val="20000"/>
              </a:spcBef>
              <a:buClr>
                <a:schemeClr val="accent4"/>
              </a:buClr>
              <a:buSzPct val="100000"/>
              <a:buFont typeface="Arial" pitchFamily="34" charset="0"/>
              <a:buChar char="•"/>
              <a:defRPr sz="1600"/>
            </a:lvl4pPr>
            <a:lvl5pPr marL="1554480" indent="-228600">
              <a:spcBef>
                <a:spcPct val="20000"/>
              </a:spcBef>
              <a:buClr>
                <a:schemeClr val="accent5"/>
              </a:buClr>
              <a:buSzPct val="100000"/>
              <a:buFont typeface="Arial" pitchFamily="34" charset="0"/>
              <a:buChar char="•"/>
              <a:defRPr sz="1400" baseline="0"/>
            </a:lvl5pPr>
            <a:lvl6pPr marL="1737360" indent="-182880">
              <a:spcBef>
                <a:spcPct val="20000"/>
              </a:spcBef>
              <a:buClr>
                <a:schemeClr val="accent1"/>
              </a:buClr>
              <a:buFont typeface="Arial" pitchFamily="34" charset="0"/>
              <a:buChar char="•"/>
              <a:defRPr sz="1400" baseline="0"/>
            </a:lvl6pPr>
            <a:lvl7pPr marL="1920240" indent="-182880">
              <a:spcBef>
                <a:spcPct val="20000"/>
              </a:spcBef>
              <a:buClr>
                <a:schemeClr val="accent2"/>
              </a:buClr>
              <a:buFont typeface="Arial" pitchFamily="34" charset="0"/>
              <a:buChar char="•"/>
              <a:defRPr sz="1400"/>
            </a:lvl7pPr>
            <a:lvl8pPr marL="2103120" indent="-182880">
              <a:spcBef>
                <a:spcPct val="20000"/>
              </a:spcBef>
              <a:buClr>
                <a:schemeClr val="accent3"/>
              </a:buClr>
              <a:buFont typeface="Arial" pitchFamily="34" charset="0"/>
              <a:buChar char="•"/>
              <a:defRPr sz="1400"/>
            </a:lvl8pPr>
            <a:lvl9pPr marL="2286000" indent="-182880">
              <a:spcBef>
                <a:spcPct val="20000"/>
              </a:spcBef>
              <a:buClr>
                <a:schemeClr val="accent4"/>
              </a:buClr>
              <a:buFont typeface="Arial" pitchFamily="34" charset="0"/>
              <a:buChar char="•"/>
              <a:defRPr sz="1400"/>
            </a:lvl9pPr>
          </a:lstStyle>
          <a:p>
            <a:r>
              <a:rPr lang="en-GB" dirty="0"/>
              <a:t>Matrix multiplication is achieved using the </a:t>
            </a:r>
            <a:r>
              <a:rPr lang="en-GB" dirty="0">
                <a:solidFill>
                  <a:schemeClr val="accent5"/>
                </a:solidFill>
              </a:rPr>
              <a:t>%*%</a:t>
            </a:r>
            <a:r>
              <a:rPr lang="en-GB" dirty="0"/>
              <a:t> operator </a:t>
            </a:r>
          </a:p>
          <a:p>
            <a:endParaRPr lang="en-GB" dirty="0"/>
          </a:p>
          <a:p>
            <a:endParaRPr lang="en-GB" dirty="0"/>
          </a:p>
          <a:p>
            <a:endParaRPr lang="en-GB" dirty="0"/>
          </a:p>
        </p:txBody>
      </p:sp>
    </p:spTree>
    <p:extLst>
      <p:ext uri="{BB962C8B-B14F-4D97-AF65-F5344CB8AC3E}">
        <p14:creationId xmlns:p14="http://schemas.microsoft.com/office/powerpoint/2010/main" val="613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ThemeDARTH">
  <a:themeElements>
    <a:clrScheme name="DARTH">
      <a:dk1>
        <a:sysClr val="windowText" lastClr="000000"/>
      </a:dk1>
      <a:lt1>
        <a:sysClr val="window" lastClr="FFFFFF"/>
      </a:lt1>
      <a:dk2>
        <a:srgbClr val="696367"/>
      </a:dk2>
      <a:lt2>
        <a:srgbClr val="D9CFC5"/>
      </a:lt2>
      <a:accent1>
        <a:srgbClr val="009999"/>
      </a:accent1>
      <a:accent2>
        <a:srgbClr val="64B636"/>
      </a:accent2>
      <a:accent3>
        <a:srgbClr val="004D99"/>
      </a:accent3>
      <a:accent4>
        <a:srgbClr val="378369"/>
      </a:accent4>
      <a:accent5>
        <a:srgbClr val="F7730B"/>
      </a:accent5>
      <a:accent6>
        <a:srgbClr val="C19859"/>
      </a:accent6>
      <a:hlink>
        <a:srgbClr val="6B9F25"/>
      </a:hlink>
      <a:folHlink>
        <a:srgbClr val="FDAD1E"/>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ThemeDARTH" id="{9AAB4819-0B17-CB4D-852A-5F76AF0F5A64}" vid="{72784F96-721B-7543-B42D-15A68327EA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ARTH">
    <a:dk1>
      <a:sysClr val="windowText" lastClr="000000"/>
    </a:dk1>
    <a:lt1>
      <a:sysClr val="window" lastClr="FFFFFF"/>
    </a:lt1>
    <a:dk2>
      <a:srgbClr val="696367"/>
    </a:dk2>
    <a:lt2>
      <a:srgbClr val="D9CFC5"/>
    </a:lt2>
    <a:accent1>
      <a:srgbClr val="009999"/>
    </a:accent1>
    <a:accent2>
      <a:srgbClr val="64B636"/>
    </a:accent2>
    <a:accent3>
      <a:srgbClr val="004D99"/>
    </a:accent3>
    <a:accent4>
      <a:srgbClr val="378369"/>
    </a:accent4>
    <a:accent5>
      <a:srgbClr val="F7730B"/>
    </a:accent5>
    <a:accent6>
      <a:srgbClr val="C19859"/>
    </a:accent6>
    <a:hlink>
      <a:srgbClr val="6B9F25"/>
    </a:hlink>
    <a:folHlink>
      <a:srgbClr val="FDAD1E"/>
    </a:folHlink>
  </a:clrScheme>
</a:themeOverride>
</file>

<file path=docProps/app.xml><?xml version="1.0" encoding="utf-8"?>
<Properties xmlns="http://schemas.openxmlformats.org/officeDocument/2006/extended-properties" xmlns:vt="http://schemas.openxmlformats.org/officeDocument/2006/docPropsVTypes">
  <Template/>
  <TotalTime>1940</TotalTime>
  <Words>819</Words>
  <Application>Microsoft Macintosh PowerPoint</Application>
  <PresentationFormat>On-screen Show (4:3)</PresentationFormat>
  <Paragraphs>297</Paragraphs>
  <Slides>10</Slides>
  <Notes>3</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Consolas</vt:lpstr>
      <vt:lpstr>Lucida Console</vt:lpstr>
      <vt:lpstr>Verdana</vt:lpstr>
      <vt:lpstr>ThemeDARTH</vt:lpstr>
      <vt:lpstr>Matrix Algebra</vt:lpstr>
      <vt:lpstr>Why matrix algebra in decision analysis? </vt:lpstr>
      <vt:lpstr>Matrix Addition and Subtraction</vt:lpstr>
      <vt:lpstr>Matrix Addition and Subtraction (2)</vt:lpstr>
      <vt:lpstr>Matrix Multiplication</vt:lpstr>
      <vt:lpstr>Matrix Element-wise Multiplication</vt:lpstr>
      <vt:lpstr>Matrix Multiplication (3)</vt:lpstr>
      <vt:lpstr>Matrix Multiplication (4) </vt:lpstr>
      <vt:lpstr>Matrix Multiplication in R</vt:lpstr>
      <vt:lpstr>Matrix Transpose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Cost-effectiveness and Decision Modeling</dc:title>
  <dc:creator>Eva Enns</dc:creator>
  <cp:lastModifiedBy>Eline Krijkamp</cp:lastModifiedBy>
  <cp:revision>63</cp:revision>
  <cp:lastPrinted>2021-12-01T20:29:36Z</cp:lastPrinted>
  <dcterms:created xsi:type="dcterms:W3CDTF">2018-07-06T17:43:18Z</dcterms:created>
  <dcterms:modified xsi:type="dcterms:W3CDTF">2021-12-01T20:29:47Z</dcterms:modified>
</cp:coreProperties>
</file>