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4"/>
  </p:sldMasterIdLst>
  <p:notesMasterIdLst>
    <p:notesMasterId r:id="rId41"/>
  </p:notesMasterIdLst>
  <p:handoutMasterIdLst>
    <p:handoutMasterId r:id="rId42"/>
  </p:handoutMasterIdLst>
  <p:sldIdLst>
    <p:sldId id="256" r:id="rId5"/>
    <p:sldId id="265" r:id="rId6"/>
    <p:sldId id="267" r:id="rId7"/>
    <p:sldId id="260" r:id="rId8"/>
    <p:sldId id="266" r:id="rId9"/>
    <p:sldId id="272" r:id="rId10"/>
    <p:sldId id="286" r:id="rId11"/>
    <p:sldId id="304" r:id="rId12"/>
    <p:sldId id="263" r:id="rId13"/>
    <p:sldId id="264" r:id="rId14"/>
    <p:sldId id="273" r:id="rId15"/>
    <p:sldId id="274" r:id="rId16"/>
    <p:sldId id="275" r:id="rId17"/>
    <p:sldId id="276" r:id="rId18"/>
    <p:sldId id="277" r:id="rId19"/>
    <p:sldId id="271" r:id="rId20"/>
    <p:sldId id="279" r:id="rId21"/>
    <p:sldId id="280" r:id="rId22"/>
    <p:sldId id="281" r:id="rId23"/>
    <p:sldId id="282" r:id="rId24"/>
    <p:sldId id="283" r:id="rId25"/>
    <p:sldId id="285" r:id="rId26"/>
    <p:sldId id="287" r:id="rId27"/>
    <p:sldId id="288" r:id="rId28"/>
    <p:sldId id="289" r:id="rId29"/>
    <p:sldId id="291" r:id="rId30"/>
    <p:sldId id="293" r:id="rId31"/>
    <p:sldId id="292" r:id="rId32"/>
    <p:sldId id="294" r:id="rId33"/>
    <p:sldId id="296" r:id="rId34"/>
    <p:sldId id="298" r:id="rId35"/>
    <p:sldId id="299" r:id="rId36"/>
    <p:sldId id="300" r:id="rId37"/>
    <p:sldId id="301" r:id="rId38"/>
    <p:sldId id="302" r:id="rId39"/>
    <p:sldId id="303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3504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orient="horz" pos="3687">
          <p15:clr>
            <a:srgbClr val="A4A3A4"/>
          </p15:clr>
        </p15:guide>
        <p15:guide id="4" orient="horz" pos="4166">
          <p15:clr>
            <a:srgbClr val="A4A3A4"/>
          </p15:clr>
        </p15:guide>
        <p15:guide id="5" orient="horz" pos="4080">
          <p15:clr>
            <a:srgbClr val="A4A3A4"/>
          </p15:clr>
        </p15:guide>
        <p15:guide id="6" orient="horz" pos="154">
          <p15:clr>
            <a:srgbClr val="A4A3A4"/>
          </p15:clr>
        </p15:guide>
        <p15:guide id="7" orient="horz" pos="776">
          <p15:clr>
            <a:srgbClr val="A4A3A4"/>
          </p15:clr>
        </p15:guide>
        <p15:guide id="8" orient="horz" pos="2488">
          <p15:clr>
            <a:srgbClr val="A4A3A4"/>
          </p15:clr>
        </p15:guide>
        <p15:guide id="9" pos="5254">
          <p15:clr>
            <a:srgbClr val="A4A3A4"/>
          </p15:clr>
        </p15:guide>
        <p15:guide id="10" pos="5520">
          <p15:clr>
            <a:srgbClr val="A4A3A4"/>
          </p15:clr>
        </p15:guide>
        <p15:guide id="11" pos="4299">
          <p15:clr>
            <a:srgbClr val="A4A3A4"/>
          </p15:clr>
        </p15:guide>
        <p15:guide id="12" pos="502">
          <p15:clr>
            <a:srgbClr val="A4A3A4"/>
          </p15:clr>
        </p15:guide>
        <p15:guide id="13" pos="7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FDE18-7E7C-4F23-8DE6-C1061F0248A6}" v="9" dt="2020-10-25T16:00:43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23" autoAdjust="0"/>
    <p:restoredTop sz="86432" autoAdjust="0"/>
  </p:normalViewPr>
  <p:slideViewPr>
    <p:cSldViewPr>
      <p:cViewPr varScale="1">
        <p:scale>
          <a:sx n="79" d="100"/>
          <a:sy n="79" d="100"/>
        </p:scale>
        <p:origin x="208" y="848"/>
      </p:cViewPr>
      <p:guideLst>
        <p:guide orient="horz" pos="3504"/>
        <p:guide orient="horz" pos="480"/>
        <p:guide orient="horz" pos="3687"/>
        <p:guide orient="horz" pos="4166"/>
        <p:guide orient="horz" pos="4080"/>
        <p:guide orient="horz" pos="154"/>
        <p:guide orient="horz" pos="776"/>
        <p:guide orient="horz" pos="2488"/>
        <p:guide pos="5254"/>
        <p:guide pos="5520"/>
        <p:guide pos="4299"/>
        <p:guide pos="502"/>
        <p:guide pos="7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Yang" userId="d60a837f-a1bf-45ee-adc2-1c89e576978e" providerId="ADAL" clId="{57EFDE18-7E7C-4F23-8DE6-C1061F0248A6}"/>
    <pc:docChg chg="undo redo modSld">
      <pc:chgData name="Alan Yang" userId="d60a837f-a1bf-45ee-adc2-1c89e576978e" providerId="ADAL" clId="{57EFDE18-7E7C-4F23-8DE6-C1061F0248A6}" dt="2020-10-27T19:38:53.846" v="82" actId="20577"/>
      <pc:docMkLst>
        <pc:docMk/>
      </pc:docMkLst>
      <pc:sldChg chg="modSp">
        <pc:chgData name="Alan Yang" userId="d60a837f-a1bf-45ee-adc2-1c89e576978e" providerId="ADAL" clId="{57EFDE18-7E7C-4F23-8DE6-C1061F0248A6}" dt="2020-10-27T19:38:53.846" v="82" actId="20577"/>
        <pc:sldMkLst>
          <pc:docMk/>
          <pc:sldMk cId="0" sldId="256"/>
        </pc:sldMkLst>
        <pc:spChg chg="mod">
          <ac:chgData name="Alan Yang" userId="d60a837f-a1bf-45ee-adc2-1c89e576978e" providerId="ADAL" clId="{57EFDE18-7E7C-4F23-8DE6-C1061F0248A6}" dt="2020-10-27T19:38:53.846" v="82" actId="20577"/>
          <ac:spMkLst>
            <pc:docMk/>
            <pc:sldMk cId="0" sldId="256"/>
            <ac:spMk id="30722" creationId="{5688A37E-2B3B-42CC-9DBE-0FB5EC4DA24E}"/>
          </ac:spMkLst>
        </pc:spChg>
      </pc:sldChg>
      <pc:sldChg chg="addSp modSp modAnim">
        <pc:chgData name="Alan Yang" userId="d60a837f-a1bf-45ee-adc2-1c89e576978e" providerId="ADAL" clId="{57EFDE18-7E7C-4F23-8DE6-C1061F0248A6}" dt="2020-10-25T16:00:43.897" v="66"/>
        <pc:sldMkLst>
          <pc:docMk/>
          <pc:sldMk cId="0" sldId="265"/>
        </pc:sldMkLst>
        <pc:spChg chg="add mod">
          <ac:chgData name="Alan Yang" userId="d60a837f-a1bf-45ee-adc2-1c89e576978e" providerId="ADAL" clId="{57EFDE18-7E7C-4F23-8DE6-C1061F0248A6}" dt="2020-10-25T16:00:19.571" v="65" actId="1037"/>
          <ac:spMkLst>
            <pc:docMk/>
            <pc:sldMk cId="0" sldId="265"/>
            <ac:spMk id="2" creationId="{02170027-F918-45D4-89CD-7AC91420666B}"/>
          </ac:spMkLst>
        </pc:spChg>
        <pc:spChg chg="mod">
          <ac:chgData name="Alan Yang" userId="d60a837f-a1bf-45ee-adc2-1c89e576978e" providerId="ADAL" clId="{57EFDE18-7E7C-4F23-8DE6-C1061F0248A6}" dt="2020-10-25T15:55:08.822" v="3" actId="14100"/>
          <ac:spMkLst>
            <pc:docMk/>
            <pc:sldMk cId="0" sldId="265"/>
            <ac:spMk id="9219" creationId="{10320DD1-5805-4E23-A8BC-6EF14668181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2DB305E-EF7F-4B19-881F-644644BBB9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605EFCC-1D16-43A2-AAF6-0B437F1E8BE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E970FE76-BDCA-4937-A90A-9F08E5DBC57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E9C6DF43-5D9D-4A36-AECA-9664FF15951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651CA246-EB6B-4A83-9BAA-EE6454652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60F9B4F-AAC6-4DA6-A568-11E9AB3D79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4294F25-9935-4E60-B9C4-2762404A745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99EC917-C2CE-4CA2-94A2-5804F21B790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8B38A0F3-0379-4979-8F5A-031CB166BFF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F07736E2-C244-435E-A6AA-1329CFE804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</a:t>
            </a:r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93FE126-3FC3-4A92-B95E-60F920B54B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DB593164-7BFF-4C99-BE25-1B1EC98BBC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6">
            <a:extLst>
              <a:ext uri="{FF2B5EF4-FFF2-40B4-BE49-F238E27FC236}">
                <a16:creationId xmlns:a16="http://schemas.microsoft.com/office/drawing/2014/main" id="{B353FDFF-EC24-4D52-935F-E0E5AF19F0F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/>
              <a:t>Slide</a:t>
            </a:r>
          </a:p>
        </p:txBody>
      </p:sp>
      <p:sp>
        <p:nvSpPr>
          <p:cNvPr id="9218" name="Rectangle 7">
            <a:extLst>
              <a:ext uri="{FF2B5EF4-FFF2-40B4-BE49-F238E27FC236}">
                <a16:creationId xmlns:a16="http://schemas.microsoft.com/office/drawing/2014/main" id="{D719AE2A-1362-464D-853D-F75C946DBB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E0BE290D-8783-4ADF-97AC-6F34893E31B5}" type="slidenum">
              <a:rPr lang="en-US" altLang="en-US" sz="1200" smtClean="0"/>
              <a:pPr/>
              <a:t>1</a:t>
            </a:fld>
            <a:endParaRPr lang="en-US" altLang="en-US" sz="1200" dirty="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E3D9F53-9B94-4C88-BE9E-EC34CFAE6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CAFC302-75AB-4E5D-9673-383658C64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DAFCD93B-46E7-491E-A1ED-B7C594845D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C955E5EA-8B32-4BAA-874A-5A9CB41A9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2771" name="Footer Placeholder 3">
            <a:extLst>
              <a:ext uri="{FF2B5EF4-FFF2-40B4-BE49-F238E27FC236}">
                <a16:creationId xmlns:a16="http://schemas.microsoft.com/office/drawing/2014/main" id="{51132AA3-7583-472A-AC78-2C341AD8E7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/>
              <a:t>Slide</a:t>
            </a:r>
          </a:p>
        </p:txBody>
      </p:sp>
      <p:sp>
        <p:nvSpPr>
          <p:cNvPr id="32772" name="Slide Number Placeholder 4">
            <a:extLst>
              <a:ext uri="{FF2B5EF4-FFF2-40B4-BE49-F238E27FC236}">
                <a16:creationId xmlns:a16="http://schemas.microsoft.com/office/drawing/2014/main" id="{8E81D99D-F502-4043-967A-78E579F7F5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BCE61803-A5A5-40DB-A3F5-9F052F008865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55;g62fa74626c_3_160:notes">
            <a:extLst>
              <a:ext uri="{FF2B5EF4-FFF2-40B4-BE49-F238E27FC236}">
                <a16:creationId xmlns:a16="http://schemas.microsoft.com/office/drawing/2014/main" id="{6F2C7E90-D9EE-4E9D-B515-AD5818DCD8D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34818" name="Google Shape;156;g62fa74626c_3_160:notes">
            <a:extLst>
              <a:ext uri="{FF2B5EF4-FFF2-40B4-BE49-F238E27FC236}">
                <a16:creationId xmlns:a16="http://schemas.microsoft.com/office/drawing/2014/main" id="{7BE1E2C1-A22D-41C3-B421-68699A4D3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61;g62fa74626c_3_202:notes">
            <a:extLst>
              <a:ext uri="{FF2B5EF4-FFF2-40B4-BE49-F238E27FC236}">
                <a16:creationId xmlns:a16="http://schemas.microsoft.com/office/drawing/2014/main" id="{4A4A51CB-BF3F-4995-A5A7-98CB165FB8E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36866" name="Google Shape;162;g62fa74626c_3_202:notes">
            <a:extLst>
              <a:ext uri="{FF2B5EF4-FFF2-40B4-BE49-F238E27FC236}">
                <a16:creationId xmlns:a16="http://schemas.microsoft.com/office/drawing/2014/main" id="{74CBE959-8856-4262-BF5C-737195CC1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67;g62fa74626c_3_209:notes">
            <a:extLst>
              <a:ext uri="{FF2B5EF4-FFF2-40B4-BE49-F238E27FC236}">
                <a16:creationId xmlns:a16="http://schemas.microsoft.com/office/drawing/2014/main" id="{AE7F8186-50F0-4CD0-A518-DE1F19B2D9D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38914" name="Google Shape;168;g62fa74626c_3_209:notes">
            <a:extLst>
              <a:ext uri="{FF2B5EF4-FFF2-40B4-BE49-F238E27FC236}">
                <a16:creationId xmlns:a16="http://schemas.microsoft.com/office/drawing/2014/main" id="{910D59EF-AB18-457D-B9A2-1F41E844D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173;g62fa74626c_3_215:notes">
            <a:extLst>
              <a:ext uri="{FF2B5EF4-FFF2-40B4-BE49-F238E27FC236}">
                <a16:creationId xmlns:a16="http://schemas.microsoft.com/office/drawing/2014/main" id="{37C4A4E9-44A5-46FE-8B20-8B1F5C27F90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40962" name="Google Shape;174;g62fa74626c_3_215:notes">
            <a:extLst>
              <a:ext uri="{FF2B5EF4-FFF2-40B4-BE49-F238E27FC236}">
                <a16:creationId xmlns:a16="http://schemas.microsoft.com/office/drawing/2014/main" id="{AC3CF99E-A5CE-4BA4-98EF-F7B3F9F81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79;g62fa74626c_3_226:notes">
            <a:extLst>
              <a:ext uri="{FF2B5EF4-FFF2-40B4-BE49-F238E27FC236}">
                <a16:creationId xmlns:a16="http://schemas.microsoft.com/office/drawing/2014/main" id="{DC1A11FA-67A4-42AD-BD73-F1F3D931F84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43010" name="Google Shape;180;g62fa74626c_3_226:notes">
            <a:extLst>
              <a:ext uri="{FF2B5EF4-FFF2-40B4-BE49-F238E27FC236}">
                <a16:creationId xmlns:a16="http://schemas.microsoft.com/office/drawing/2014/main" id="{BEE884A3-5010-4841-BE4F-777AAC759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2A4A6CA3-B602-4A4D-BF34-2CA767ACD6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DE8987EB-997C-4993-88BD-F3DA597160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5059" name="Footer Placeholder 3">
            <a:extLst>
              <a:ext uri="{FF2B5EF4-FFF2-40B4-BE49-F238E27FC236}">
                <a16:creationId xmlns:a16="http://schemas.microsoft.com/office/drawing/2014/main" id="{520D91BD-5FDF-4130-8F44-AF2337C89E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/>
              <a:t>Slide</a:t>
            </a:r>
          </a:p>
        </p:txBody>
      </p:sp>
      <p:sp>
        <p:nvSpPr>
          <p:cNvPr id="45060" name="Slide Number Placeholder 4">
            <a:extLst>
              <a:ext uri="{FF2B5EF4-FFF2-40B4-BE49-F238E27FC236}">
                <a16:creationId xmlns:a16="http://schemas.microsoft.com/office/drawing/2014/main" id="{CDCB5761-8122-46A3-BBCC-42FAE6D817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D39B5E83-6B4C-4A65-B820-3824D023E43E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1ED8F884-913D-4A45-A478-731DE2694D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12A4F6DC-54A5-40CB-930C-559A17D74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2227" name="Footer Placeholder 3">
            <a:extLst>
              <a:ext uri="{FF2B5EF4-FFF2-40B4-BE49-F238E27FC236}">
                <a16:creationId xmlns:a16="http://schemas.microsoft.com/office/drawing/2014/main" id="{F99B12E5-E4FF-4FC3-B70C-AF8FF9B25D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/>
              <a:t>Slide</a:t>
            </a:r>
          </a:p>
        </p:txBody>
      </p:sp>
      <p:sp>
        <p:nvSpPr>
          <p:cNvPr id="52228" name="Slide Number Placeholder 4">
            <a:extLst>
              <a:ext uri="{FF2B5EF4-FFF2-40B4-BE49-F238E27FC236}">
                <a16:creationId xmlns:a16="http://schemas.microsoft.com/office/drawing/2014/main" id="{186A792E-2FF5-458C-BC95-1C0497F9A4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6B6E8D5F-2C54-4322-B675-620A16CA82CF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Google Shape;131;g62fa74626c_3_92:notes">
            <a:extLst>
              <a:ext uri="{FF2B5EF4-FFF2-40B4-BE49-F238E27FC236}">
                <a16:creationId xmlns:a16="http://schemas.microsoft.com/office/drawing/2014/main" id="{2C8ECE70-4755-448B-8241-45E6A1AC74D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60418" name="Google Shape;132;g62fa74626c_3_92:notes">
            <a:extLst>
              <a:ext uri="{FF2B5EF4-FFF2-40B4-BE49-F238E27FC236}">
                <a16:creationId xmlns:a16="http://schemas.microsoft.com/office/drawing/2014/main" id="{6C4F8F8E-87C2-405C-9D63-E6D103DF6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593164-7BFF-4C99-BE25-1B1EC98BBCB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861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77;g64b03891e8_1_5:notes">
            <a:extLst>
              <a:ext uri="{FF2B5EF4-FFF2-40B4-BE49-F238E27FC236}">
                <a16:creationId xmlns:a16="http://schemas.microsoft.com/office/drawing/2014/main" id="{E6FD6558-2C57-48F5-B7DD-4F68BA77281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78" name="Google Shape;78;g64b03891e8_1_5:notes">
            <a:extLst>
              <a:ext uri="{FF2B5EF4-FFF2-40B4-BE49-F238E27FC236}">
                <a16:creationId xmlns:a16="http://schemas.microsoft.com/office/drawing/2014/main" id="{2527E498-0FDD-43CA-94D4-34D1A44C13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spcFirstLastPara="1" lIns="91425" tIns="91425" rIns="91425" bIns="91425">
            <a:noAutofit/>
          </a:bodyPr>
          <a:lstStyle/>
          <a:p>
            <a:pPr marL="457200" indent="-295275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FontTx/>
              <a:buAutoNum type="arabicPeriod"/>
              <a:defRPr/>
            </a:pPr>
            <a:r>
              <a:rPr lang="en" sz="1050" dirty="0">
                <a:solidFill>
                  <a:srgbClr val="222222"/>
                </a:solidFill>
                <a:highlight>
                  <a:srgbClr val="FFFFFF"/>
                </a:highlight>
              </a:rPr>
              <a:t>Pancreatic cancer as a sentinel for hereditary cancer predisposition meta-analysis (</a:t>
            </a:r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Standardized incidence ratios for cancer susceptibility gene groups in unselected pancreatic cancer cases. )</a:t>
            </a:r>
            <a:endParaRPr sz="105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" dirty="0"/>
              <a:t>2.	Google scholar citation Frequently used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" dirty="0"/>
              <a:t>1 minute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07;g62fa74626c_3_54:notes">
            <a:extLst>
              <a:ext uri="{FF2B5EF4-FFF2-40B4-BE49-F238E27FC236}">
                <a16:creationId xmlns:a16="http://schemas.microsoft.com/office/drawing/2014/main" id="{E411C7BC-7615-4CAE-A39B-4C6F3CD494B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20482" name="Google Shape;108;g62fa74626c_3_54:notes">
            <a:extLst>
              <a:ext uri="{FF2B5EF4-FFF2-40B4-BE49-F238E27FC236}">
                <a16:creationId xmlns:a16="http://schemas.microsoft.com/office/drawing/2014/main" id="{FC29920C-B17E-4FCB-99D5-607AB8EEA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13;g62fa74626c_3_62:notes">
            <a:extLst>
              <a:ext uri="{FF2B5EF4-FFF2-40B4-BE49-F238E27FC236}">
                <a16:creationId xmlns:a16="http://schemas.microsoft.com/office/drawing/2014/main" id="{CDAE55DA-46AF-44EF-BA99-0F3A0432C0E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22530" name="Google Shape;114;g62fa74626c_3_62:notes">
            <a:extLst>
              <a:ext uri="{FF2B5EF4-FFF2-40B4-BE49-F238E27FC236}">
                <a16:creationId xmlns:a16="http://schemas.microsoft.com/office/drawing/2014/main" id="{E72320E8-E1DF-48CC-88C6-AC3839E2A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19;g62fa74626c_3_72:notes">
            <a:extLst>
              <a:ext uri="{FF2B5EF4-FFF2-40B4-BE49-F238E27FC236}">
                <a16:creationId xmlns:a16="http://schemas.microsoft.com/office/drawing/2014/main" id="{628BE2FA-423E-488D-9B4A-83D2FD8FE5C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24578" name="Google Shape;120;g62fa74626c_3_72:notes">
            <a:extLst>
              <a:ext uri="{FF2B5EF4-FFF2-40B4-BE49-F238E27FC236}">
                <a16:creationId xmlns:a16="http://schemas.microsoft.com/office/drawing/2014/main" id="{CD28B369-288E-482F-952E-8E481278D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25;g62fa74626c_3_85:notes">
            <a:extLst>
              <a:ext uri="{FF2B5EF4-FFF2-40B4-BE49-F238E27FC236}">
                <a16:creationId xmlns:a16="http://schemas.microsoft.com/office/drawing/2014/main" id="{9D5B5C35-F67C-4465-93F7-0D9A0F85774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26626" name="Google Shape;126;g62fa74626c_3_85:notes">
            <a:extLst>
              <a:ext uri="{FF2B5EF4-FFF2-40B4-BE49-F238E27FC236}">
                <a16:creationId xmlns:a16="http://schemas.microsoft.com/office/drawing/2014/main" id="{B815415D-863E-400F-94BB-CC9E5C0C0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31;g62fa74626c_3_92:notes">
            <a:extLst>
              <a:ext uri="{FF2B5EF4-FFF2-40B4-BE49-F238E27FC236}">
                <a16:creationId xmlns:a16="http://schemas.microsoft.com/office/drawing/2014/main" id="{32342F64-7CDA-4109-9432-C06587FBA71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28674" name="Google Shape;132;g62fa74626c_3_92:notes">
            <a:extLst>
              <a:ext uri="{FF2B5EF4-FFF2-40B4-BE49-F238E27FC236}">
                <a16:creationId xmlns:a16="http://schemas.microsoft.com/office/drawing/2014/main" id="{CC3C8F11-0DE5-4C9E-A6F7-40197DEFD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37;g62fa74626c_3_105:notes">
            <a:extLst>
              <a:ext uri="{FF2B5EF4-FFF2-40B4-BE49-F238E27FC236}">
                <a16:creationId xmlns:a16="http://schemas.microsoft.com/office/drawing/2014/main" id="{D0AB2910-2480-4E32-86D2-E4BB4E2721D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30722" name="Google Shape;138;g62fa74626c_3_105:notes">
            <a:extLst>
              <a:ext uri="{FF2B5EF4-FFF2-40B4-BE49-F238E27FC236}">
                <a16:creationId xmlns:a16="http://schemas.microsoft.com/office/drawing/2014/main" id="{FCC820FE-2EC2-4886-8AEB-20C5FDCF6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E553677-F258-4EA8-9F88-7D26E535DC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8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9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0675" y="381000"/>
            <a:ext cx="2095500" cy="48768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7275" cy="48768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01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>
            <a:extLst>
              <a:ext uri="{FF2B5EF4-FFF2-40B4-BE49-F238E27FC236}">
                <a16:creationId xmlns:a16="http://schemas.microsoft.com/office/drawing/2014/main" id="{92467131-12B3-4252-8E2D-7109DEB84317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683C7EE5-1B1F-48C8-98C6-FFF9DA6E7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335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31;p7">
            <a:extLst>
              <a:ext uri="{FF2B5EF4-FFF2-40B4-BE49-F238E27FC236}">
                <a16:creationId xmlns:a16="http://schemas.microsoft.com/office/drawing/2014/main" id="{F374A5A0-938E-4733-B4F5-3604EF0C3811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CEFEBB7F-F05F-45DF-9C5A-038636C42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36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80865D9-0462-47E3-9EFF-E63B30EC52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75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01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3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5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7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6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814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91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C0B0C406-99A7-4267-9CD7-53EE6B6AE70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81000" y="381000"/>
            <a:ext cx="8385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E5A101E0-E37A-44CD-A12D-81390269C1A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81000" y="1066800"/>
            <a:ext cx="838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7" r:id="rId12"/>
    <p:sldLayoutId id="214748386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1400">
          <a:solidFill>
            <a:srgbClr val="000000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46AD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0000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46AD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0000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688A37E-2B3B-42CC-9DBE-0FB5EC4DA24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019800" y="3505200"/>
            <a:ext cx="2971800" cy="1981200"/>
          </a:xfrm>
        </p:spPr>
        <p:txBody>
          <a:bodyPr/>
          <a:lstStyle/>
          <a:p>
            <a:pPr algn="ctr" eaLnBrk="1" hangingPunct="1">
              <a:defRPr/>
            </a:pP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Data visualization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000">
                <a:solidFill>
                  <a:schemeClr val="tx1"/>
                </a:solidFill>
                <a:cs typeface="+mj-cs"/>
              </a:rPr>
            </a:br>
            <a:r>
              <a:rPr lang="en-US" sz="1600">
                <a:solidFill>
                  <a:schemeClr val="tx1"/>
                </a:solidFill>
              </a:rPr>
              <a:t>Intro to R</a:t>
            </a:r>
            <a:endParaRPr lang="en-US" sz="30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7C92C14-C644-411D-8F82-FDD54A43F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579120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>
            <a:extLst>
              <a:ext uri="{FF2B5EF4-FFF2-40B4-BE49-F238E27FC236}">
                <a16:creationId xmlns:a16="http://schemas.microsoft.com/office/drawing/2014/main" id="{18B96916-B6A3-445A-BACC-8E5FA40C2C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3600" y="1136125"/>
            <a:ext cx="3484200" cy="4392600"/>
          </a:xfrm>
        </p:spPr>
        <p:txBody>
          <a:bodyPr/>
          <a:lstStyle/>
          <a:p>
            <a:pPr marL="0" indent="0">
              <a:spcAft>
                <a:spcPts val="1600"/>
              </a:spcAft>
              <a:buFont typeface="Wingdings" panose="05000000000000000000" pitchFamily="2" charset="2"/>
              <a:buNone/>
              <a:defRPr/>
            </a:pPr>
            <a:r>
              <a:rPr lang="en" sz="1800" b="1" dirty="0" err="1">
                <a:solidFill>
                  <a:schemeClr val="accent4">
                    <a:lumMod val="50000"/>
                  </a:schemeClr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ggplot</a:t>
            </a:r>
            <a:r>
              <a:rPr lang="en" sz="1800" b="1" dirty="0">
                <a:solidFill>
                  <a:schemeClr val="accent4">
                    <a:lumMod val="50000"/>
                  </a:schemeClr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800" b="1" dirty="0">
                <a:solidFill>
                  <a:schemeClr val="accent4">
                    <a:lumMod val="10000"/>
                  </a:schemeClr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800" b="1" dirty="0">
                <a:solidFill>
                  <a:schemeClr val="accent4">
                    <a:lumMod val="50000"/>
                  </a:schemeClr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800" b="1" dirty="0">
              <a:solidFill>
                <a:schemeClr val="accent4">
                  <a:lumMod val="50000"/>
                </a:schemeClr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1506" name="Google Shape;117;p21">
            <a:extLst>
              <a:ext uri="{FF2B5EF4-FFF2-40B4-BE49-F238E27FC236}">
                <a16:creationId xmlns:a16="http://schemas.microsoft.com/office/drawing/2014/main" id="{9C197412-8E5C-4B70-A9CE-537FDFADB8C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009650"/>
            <a:ext cx="5081587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>
            <a:extLst>
              <a:ext uri="{FF2B5EF4-FFF2-40B4-BE49-F238E27FC236}">
                <a16:creationId xmlns:a16="http://schemas.microsoft.com/office/drawing/2014/main" id="{7B660A89-C352-48CF-A0A6-71DEB6E828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3600" y="1136125"/>
            <a:ext cx="3484200" cy="4392600"/>
          </a:xfrm>
        </p:spPr>
        <p:txBody>
          <a:bodyPr/>
          <a:lstStyle/>
          <a:p>
            <a:pPr marL="0" indent="0">
              <a:spcAft>
                <a:spcPts val="1600"/>
              </a:spcAft>
              <a:buFont typeface="Wingdings" panose="05000000000000000000" pitchFamily="2" charset="2"/>
              <a:buNone/>
              <a:defRPr/>
            </a:pPr>
            <a:r>
              <a:rPr lang="en" sz="1800" b="1" dirty="0" err="1">
                <a:solidFill>
                  <a:schemeClr val="accent4">
                    <a:lumMod val="50000"/>
                  </a:schemeClr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ggplot</a:t>
            </a:r>
            <a:r>
              <a:rPr lang="en" sz="1800" b="1" dirty="0">
                <a:solidFill>
                  <a:schemeClr val="accent4">
                    <a:lumMod val="50000"/>
                  </a:schemeClr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(data, </a:t>
            </a:r>
            <a:br>
              <a:rPr lang="en" sz="1800" b="1" dirty="0">
                <a:solidFill>
                  <a:schemeClr val="accent4">
                    <a:lumMod val="50000"/>
                  </a:schemeClr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</a:rPr>
            </a:br>
            <a:r>
              <a:rPr lang="en" sz="1800" b="1" dirty="0">
                <a:solidFill>
                  <a:schemeClr val="accent4">
                    <a:lumMod val="50000"/>
                  </a:schemeClr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   </a:t>
            </a:r>
            <a:r>
              <a:rPr lang="en" sz="1800" b="1" dirty="0" err="1">
                <a:solidFill>
                  <a:schemeClr val="accent4">
                    <a:lumMod val="10000"/>
                  </a:schemeClr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aes</a:t>
            </a:r>
            <a:r>
              <a:rPr lang="en" sz="1800" b="1" dirty="0">
                <a:solidFill>
                  <a:schemeClr val="accent4">
                    <a:lumMod val="10000"/>
                  </a:schemeClr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(x = AGE)</a:t>
            </a:r>
            <a:r>
              <a:rPr lang="en" sz="1800" b="1" dirty="0">
                <a:solidFill>
                  <a:schemeClr val="accent4">
                    <a:lumMod val="50000"/>
                  </a:schemeClr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</a:endParaRPr>
          </a:p>
        </p:txBody>
      </p:sp>
      <p:pic>
        <p:nvPicPr>
          <p:cNvPr id="23554" name="Google Shape;123;p22">
            <a:extLst>
              <a:ext uri="{FF2B5EF4-FFF2-40B4-BE49-F238E27FC236}">
                <a16:creationId xmlns:a16="http://schemas.microsoft.com/office/drawing/2014/main" id="{3FC997D9-5ED1-4B8E-B83A-B15C5862CFE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009650"/>
            <a:ext cx="5081587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>
            <a:extLst>
              <a:ext uri="{FF2B5EF4-FFF2-40B4-BE49-F238E27FC236}">
                <a16:creationId xmlns:a16="http://schemas.microsoft.com/office/drawing/2014/main" id="{02AED86A-8D2E-4120-9611-AF474D2E1439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" y="1117600"/>
            <a:ext cx="3543300" cy="4406900"/>
          </a:xfrm>
        </p:spPr>
      </p:pic>
      <p:pic>
        <p:nvPicPr>
          <p:cNvPr id="25602" name="Google Shape;129;p23">
            <a:extLst>
              <a:ext uri="{FF2B5EF4-FFF2-40B4-BE49-F238E27FC236}">
                <a16:creationId xmlns:a16="http://schemas.microsoft.com/office/drawing/2014/main" id="{786B59C8-B06B-48E9-B7B6-128ACDADE18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009650"/>
            <a:ext cx="5081587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>
            <a:extLst>
              <a:ext uri="{FF2B5EF4-FFF2-40B4-BE49-F238E27FC236}">
                <a16:creationId xmlns:a16="http://schemas.microsoft.com/office/drawing/2014/main" id="{D87F8122-45C3-4E1C-BFEF-15D49DC8BE02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" y="1117600"/>
            <a:ext cx="3543300" cy="4406900"/>
          </a:xfrm>
        </p:spPr>
      </p:pic>
      <p:pic>
        <p:nvPicPr>
          <p:cNvPr id="27650" name="Google Shape;135;p24">
            <a:extLst>
              <a:ext uri="{FF2B5EF4-FFF2-40B4-BE49-F238E27FC236}">
                <a16:creationId xmlns:a16="http://schemas.microsoft.com/office/drawing/2014/main" id="{38189692-B19F-404F-A8B5-B80C74444BB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009650"/>
            <a:ext cx="5081587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>
            <a:extLst>
              <a:ext uri="{FF2B5EF4-FFF2-40B4-BE49-F238E27FC236}">
                <a16:creationId xmlns:a16="http://schemas.microsoft.com/office/drawing/2014/main" id="{75E826F1-22A4-45B5-A860-D62F0C155F18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" y="1117600"/>
            <a:ext cx="3898900" cy="4406900"/>
          </a:xfrm>
        </p:spPr>
      </p:pic>
      <p:pic>
        <p:nvPicPr>
          <p:cNvPr id="29698" name="Google Shape;141;p25">
            <a:extLst>
              <a:ext uri="{FF2B5EF4-FFF2-40B4-BE49-F238E27FC236}">
                <a16:creationId xmlns:a16="http://schemas.microsoft.com/office/drawing/2014/main" id="{D378C569-A390-4DAA-89F9-06C0A84B98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009650"/>
            <a:ext cx="5081587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E2DDF51-CF88-43ED-9C52-B71B038FD55D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Aesthetics</a:t>
            </a:r>
            <a:endParaRPr lang="en-US" dirty="0">
              <a:cs typeface="+mj-cs"/>
            </a:endParaRPr>
          </a:p>
        </p:txBody>
      </p:sp>
      <p:sp>
        <p:nvSpPr>
          <p:cNvPr id="31746" name="Rectangle 1">
            <a:extLst>
              <a:ext uri="{FF2B5EF4-FFF2-40B4-BE49-F238E27FC236}">
                <a16:creationId xmlns:a16="http://schemas.microsoft.com/office/drawing/2014/main" id="{9F503490-81B1-4105-AA42-46089424B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3198813"/>
            <a:ext cx="25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CA" altLang="en-US" sz="2400">
                <a:latin typeface="-webkit-standard"/>
              </a:rPr>
              <a:t> 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" name="Google Shape;88;p18">
            <a:extLst>
              <a:ext uri="{FF2B5EF4-FFF2-40B4-BE49-F238E27FC236}">
                <a16:creationId xmlns:a16="http://schemas.microsoft.com/office/drawing/2014/main" id="{F1EABB06-237B-4096-A718-B7D23A2D607C}"/>
              </a:ext>
            </a:extLst>
          </p:cNvPr>
          <p:cNvSpPr txBox="1">
            <a:spLocks/>
          </p:cNvSpPr>
          <p:nvPr/>
        </p:nvSpPr>
        <p:spPr>
          <a:xfrm>
            <a:off x="304800" y="1828800"/>
            <a:ext cx="8534400" cy="1957388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/>
              <a:t>Each </a:t>
            </a:r>
            <a:r>
              <a:rPr lang="en-CA" sz="2000" b="1" dirty="0" err="1">
                <a:latin typeface="Courier New"/>
                <a:ea typeface="Courier New"/>
                <a:cs typeface="Courier New"/>
                <a:sym typeface="Courier New"/>
              </a:rPr>
              <a:t>geom</a:t>
            </a:r>
            <a:r>
              <a:rPr lang="en-CA" sz="2000" b="1" dirty="0">
                <a:latin typeface="Courier New"/>
                <a:ea typeface="Courier New"/>
                <a:cs typeface="Courier New"/>
                <a:sym typeface="Courier New"/>
              </a:rPr>
              <a:t>_</a:t>
            </a:r>
            <a:r>
              <a:rPr lang="en-CA" sz="2000" dirty="0"/>
              <a:t> function has a custom set of aesthetics you can modify. For</a:t>
            </a:r>
            <a:r>
              <a:rPr lang="en-CA" sz="2000" b="1" dirty="0"/>
              <a:t> </a:t>
            </a:r>
            <a:r>
              <a:rPr lang="en-CA" sz="2000" b="1" dirty="0" err="1">
                <a:latin typeface="Courier New"/>
                <a:ea typeface="Courier New"/>
                <a:cs typeface="Courier New"/>
                <a:sym typeface="Courier New"/>
              </a:rPr>
              <a:t>geom_point</a:t>
            </a:r>
            <a:r>
              <a:rPr lang="en-CA" sz="2000" b="1" dirty="0"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-CA" sz="2000" dirty="0"/>
              <a:t> these include</a:t>
            </a:r>
          </a:p>
          <a:p>
            <a:pPr marL="457200">
              <a:spcBef>
                <a:spcPts val="1600"/>
              </a:spcBef>
              <a:spcAft>
                <a:spcPts val="0"/>
              </a:spcAft>
              <a:buSzPts val="1800"/>
              <a:buFont typeface="Wingdings" pitchFamily="2" charset="2"/>
              <a:buChar char="●"/>
              <a:defRPr/>
            </a:pPr>
            <a:r>
              <a:rPr lang="en-CA" sz="2000" b="1" dirty="0"/>
              <a:t>x: </a:t>
            </a:r>
            <a:r>
              <a:rPr lang="en-CA" sz="2000" dirty="0"/>
              <a:t>variable on the x-axis.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●"/>
              <a:defRPr/>
            </a:pPr>
            <a:r>
              <a:rPr lang="en-CA" sz="2000" b="1" dirty="0"/>
              <a:t>y:</a:t>
            </a:r>
            <a:r>
              <a:rPr lang="en-CA" sz="2000" dirty="0"/>
              <a:t> variable on the y-axis.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●"/>
              <a:defRPr/>
            </a:pPr>
            <a:r>
              <a:rPr lang="en-CA" sz="2000" dirty="0"/>
              <a:t>colour: modifies colour of points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●"/>
              <a:defRPr/>
            </a:pPr>
            <a:r>
              <a:rPr lang="en-CA" sz="2000" dirty="0"/>
              <a:t>alpha: transparency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●"/>
              <a:defRPr/>
            </a:pPr>
            <a:r>
              <a:rPr lang="en-CA" sz="2000" dirty="0"/>
              <a:t>shape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●"/>
              <a:defRPr/>
            </a:pPr>
            <a:r>
              <a:rPr lang="en-CA" sz="2000" dirty="0"/>
              <a:t>size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defRPr/>
            </a:pPr>
            <a:r>
              <a:rPr lang="en-CA" sz="2000" dirty="0"/>
              <a:t>You can use the ? function to view aesthetics for each type of graph.</a:t>
            </a:r>
            <a:br>
              <a:rPr lang="en-CA" sz="2000" dirty="0"/>
            </a:br>
            <a:r>
              <a:rPr lang="en-CA" sz="2000" b="1" dirty="0">
                <a:latin typeface="Courier New"/>
                <a:ea typeface="Courier New"/>
                <a:cs typeface="Courier New"/>
                <a:sym typeface="Courier New"/>
              </a:rPr>
              <a:t>?</a:t>
            </a:r>
            <a:r>
              <a:rPr lang="en-CA" sz="2000" b="1" dirty="0" err="1">
                <a:latin typeface="Courier New"/>
                <a:ea typeface="Courier New"/>
                <a:cs typeface="Courier New"/>
                <a:sym typeface="Courier New"/>
              </a:rPr>
              <a:t>geom_point</a:t>
            </a:r>
            <a:r>
              <a:rPr lang="en-CA" sz="2000" b="1" dirty="0"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lang="en-CA" sz="2000" kern="0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spcBef>
                <a:spcPts val="1600"/>
              </a:spcBef>
              <a:spcAft>
                <a:spcPts val="0"/>
              </a:spcAft>
              <a:defRPr/>
            </a:pPr>
            <a:endParaRPr lang="en-CA" sz="2000" kern="0"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0"/>
              </a:spcAft>
              <a:defRPr/>
            </a:pPr>
            <a:endParaRPr lang="en-CA" sz="2000" kern="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1600"/>
              </a:spcBef>
              <a:spcAft>
                <a:spcPts val="0"/>
              </a:spcAft>
              <a:defRPr/>
            </a:pPr>
            <a:endParaRPr lang="en-CA" sz="2000" kern="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defRPr/>
            </a:pPr>
            <a:endParaRPr lang="en-CA" sz="2000" kern="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8">
            <a:extLst>
              <a:ext uri="{FF2B5EF4-FFF2-40B4-BE49-F238E27FC236}">
                <a16:creationId xmlns:a16="http://schemas.microsoft.com/office/drawing/2014/main" id="{D0AC3241-735F-4EB4-B880-F7A7388EAF93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" y="1117600"/>
            <a:ext cx="3568700" cy="4406900"/>
          </a:xfrm>
        </p:spPr>
      </p:pic>
      <p:pic>
        <p:nvPicPr>
          <p:cNvPr id="33794" name="Google Shape;159;p28">
            <a:extLst>
              <a:ext uri="{FF2B5EF4-FFF2-40B4-BE49-F238E27FC236}">
                <a16:creationId xmlns:a16="http://schemas.microsoft.com/office/drawing/2014/main" id="{53337D5B-CF60-4757-AAFD-A8B9C487096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69950"/>
            <a:ext cx="5233988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9">
            <a:extLst>
              <a:ext uri="{FF2B5EF4-FFF2-40B4-BE49-F238E27FC236}">
                <a16:creationId xmlns:a16="http://schemas.microsoft.com/office/drawing/2014/main" id="{E4544710-BF79-4679-8D9F-48E8FB142D64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" y="1117600"/>
            <a:ext cx="3695700" cy="4406900"/>
          </a:xfrm>
        </p:spPr>
      </p:pic>
      <p:pic>
        <p:nvPicPr>
          <p:cNvPr id="35842" name="Google Shape;165;p29">
            <a:extLst>
              <a:ext uri="{FF2B5EF4-FFF2-40B4-BE49-F238E27FC236}">
                <a16:creationId xmlns:a16="http://schemas.microsoft.com/office/drawing/2014/main" id="{CE537F54-0AFA-41EB-B139-551711A0AC3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1009650"/>
            <a:ext cx="5081587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0">
            <a:extLst>
              <a:ext uri="{FF2B5EF4-FFF2-40B4-BE49-F238E27FC236}">
                <a16:creationId xmlns:a16="http://schemas.microsoft.com/office/drawing/2014/main" id="{152846AF-6C15-4F94-8565-FAFCB613091F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" y="1117600"/>
            <a:ext cx="3695700" cy="4406900"/>
          </a:xfrm>
        </p:spPr>
      </p:pic>
      <p:pic>
        <p:nvPicPr>
          <p:cNvPr id="37890" name="Google Shape;171;p30">
            <a:extLst>
              <a:ext uri="{FF2B5EF4-FFF2-40B4-BE49-F238E27FC236}">
                <a16:creationId xmlns:a16="http://schemas.microsoft.com/office/drawing/2014/main" id="{049D1D6A-0CF6-481D-93A1-DB283BF2C55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009650"/>
            <a:ext cx="5081587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1">
            <a:extLst>
              <a:ext uri="{FF2B5EF4-FFF2-40B4-BE49-F238E27FC236}">
                <a16:creationId xmlns:a16="http://schemas.microsoft.com/office/drawing/2014/main" id="{F1B14845-7934-4414-B60D-D4A814FC70E1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100" y="1130300"/>
            <a:ext cx="3695700" cy="4406900"/>
          </a:xfrm>
        </p:spPr>
      </p:pic>
      <p:pic>
        <p:nvPicPr>
          <p:cNvPr id="39938" name="Google Shape;177;p31">
            <a:extLst>
              <a:ext uri="{FF2B5EF4-FFF2-40B4-BE49-F238E27FC236}">
                <a16:creationId xmlns:a16="http://schemas.microsoft.com/office/drawing/2014/main" id="{A8E0F5D0-7BD8-4C8F-850C-5775602C5E6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009650"/>
            <a:ext cx="5081587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EE2C5300-7312-445B-ADE4-942F7B45A206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" dirty="0"/>
              <a:t>Objectives</a:t>
            </a:r>
            <a:endParaRPr lang="en-US" dirty="0">
              <a:cs typeface="+mj-cs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0320DD1-5805-4E23-A8BC-6EF146681819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9600" y="1910443"/>
            <a:ext cx="7848600" cy="2209800"/>
          </a:xfrm>
        </p:spPr>
        <p:txBody>
          <a:bodyPr/>
          <a:lstStyle/>
          <a:p>
            <a:pPr marL="0" indent="0">
              <a:defRPr/>
            </a:pPr>
            <a:r>
              <a:rPr lang="en-CA" altLang="en-US" sz="2800" dirty="0">
                <a:cs typeface="ヒラギノ角ゴ Pro W3" panose="020B0300000000000000" pitchFamily="34" charset="-128"/>
              </a:rPr>
              <a:t>Using ggplot2 to create publication-quality data visualizations in R. 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defRPr/>
            </a:pPr>
            <a:r>
              <a:rPr lang="en-CA" altLang="en-US" sz="2800" dirty="0">
                <a:solidFill>
                  <a:schemeClr val="accent4">
                    <a:lumMod val="75000"/>
                  </a:schemeClr>
                </a:solidFill>
                <a:cs typeface="ヒラギノ角ゴ Pro W3" panose="020B0300000000000000" pitchFamily="34" charset="-128"/>
              </a:rPr>
              <a:t>Using base R to quickly explore data in R.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defRPr/>
            </a:pPr>
            <a:endParaRPr lang="en-CA" altLang="en-US" sz="2800" dirty="0">
              <a:solidFill>
                <a:schemeClr val="accent4">
                  <a:lumMod val="75000"/>
                </a:schemeClr>
              </a:solidFill>
              <a:cs typeface="ヒラギノ角ゴ Pro W3" panose="020B0300000000000000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170027-F918-45D4-89CD-7AC91420666B}"/>
              </a:ext>
            </a:extLst>
          </p:cNvPr>
          <p:cNvSpPr txBox="1"/>
          <p:nvPr/>
        </p:nvSpPr>
        <p:spPr>
          <a:xfrm>
            <a:off x="609600" y="4953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Using 04_plotting_template.Rmd</a:t>
            </a:r>
            <a:endParaRPr lang="en-CA" alt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2">
            <a:extLst>
              <a:ext uri="{FF2B5EF4-FFF2-40B4-BE49-F238E27FC236}">
                <a16:creationId xmlns:a16="http://schemas.microsoft.com/office/drawing/2014/main" id="{331C86C6-494B-4ADE-BCB8-EE5433837811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0" y="609600"/>
            <a:ext cx="3695700" cy="6146800"/>
          </a:xfrm>
        </p:spPr>
      </p:pic>
      <p:pic>
        <p:nvPicPr>
          <p:cNvPr id="41986" name="Google Shape;183;p32">
            <a:extLst>
              <a:ext uri="{FF2B5EF4-FFF2-40B4-BE49-F238E27FC236}">
                <a16:creationId xmlns:a16="http://schemas.microsoft.com/office/drawing/2014/main" id="{491524E5-B0C0-41A3-94DB-0936908E3BE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1009650"/>
            <a:ext cx="5005387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35DE4BC-E4C7-41E5-A1BB-F142091AD60C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" dirty="0"/>
              <a:t>Themes</a:t>
            </a:r>
            <a:endParaRPr lang="en-US" dirty="0">
              <a:cs typeface="+mj-cs"/>
            </a:endParaRPr>
          </a:p>
        </p:txBody>
      </p:sp>
      <p:sp>
        <p:nvSpPr>
          <p:cNvPr id="44034" name="Rectangle 1">
            <a:extLst>
              <a:ext uri="{FF2B5EF4-FFF2-40B4-BE49-F238E27FC236}">
                <a16:creationId xmlns:a16="http://schemas.microsoft.com/office/drawing/2014/main" id="{BC7E78C0-3A1E-4C8D-AA71-37FF62449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3198813"/>
            <a:ext cx="25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CA" altLang="en-US" sz="2400">
                <a:latin typeface="-webkit-standard"/>
              </a:rPr>
              <a:t> 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4035" name="Google Shape;88;p18">
            <a:extLst>
              <a:ext uri="{FF2B5EF4-FFF2-40B4-BE49-F238E27FC236}">
                <a16:creationId xmlns:a16="http://schemas.microsoft.com/office/drawing/2014/main" id="{070B2059-B2FB-486D-9A37-9AC05C7EA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85344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CA" altLang="en-US" sz="2000"/>
              <a:t>Themes are pre-existing templates that change how a ggplot2 graph is displayed. The </a:t>
            </a:r>
            <a:r>
              <a:rPr lang="en-CA" altLang="en-US" sz="2000" b="1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t>ggthemes </a:t>
            </a:r>
            <a:r>
              <a:rPr lang="en-CA" altLang="en-US" sz="2000"/>
              <a:t>package provides a larger number of community created themes.</a:t>
            </a:r>
          </a:p>
        </p:txBody>
      </p:sp>
      <p:pic>
        <p:nvPicPr>
          <p:cNvPr id="44036" name="Google Shape;190;p33">
            <a:extLst>
              <a:ext uri="{FF2B5EF4-FFF2-40B4-BE49-F238E27FC236}">
                <a16:creationId xmlns:a16="http://schemas.microsoft.com/office/drawing/2014/main" id="{BF790879-64B2-4F09-B16F-C7E95331245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600450"/>
            <a:ext cx="39052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Google Shape;191;p33">
            <a:extLst>
              <a:ext uri="{FF2B5EF4-FFF2-40B4-BE49-F238E27FC236}">
                <a16:creationId xmlns:a16="http://schemas.microsoft.com/office/drawing/2014/main" id="{F6757E47-DF98-4803-A307-A07497183DA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00450"/>
            <a:ext cx="39052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92;p33">
            <a:extLst>
              <a:ext uri="{FF2B5EF4-FFF2-40B4-BE49-F238E27FC236}">
                <a16:creationId xmlns:a16="http://schemas.microsoft.com/office/drawing/2014/main" id="{7930882B-607E-4F1C-B97F-6B01CF7E9E9C}"/>
              </a:ext>
            </a:extLst>
          </p:cNvPr>
          <p:cNvSpPr txBox="1">
            <a:spLocks/>
          </p:cNvSpPr>
          <p:nvPr/>
        </p:nvSpPr>
        <p:spPr>
          <a:xfrm>
            <a:off x="1412875" y="3119438"/>
            <a:ext cx="2233613" cy="481012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defRPr/>
            </a:pPr>
            <a:r>
              <a:rPr lang="en-CA" sz="1800" b="1" kern="0" dirty="0">
                <a:latin typeface="Courier New"/>
                <a:ea typeface="Courier New"/>
                <a:cs typeface="Courier New"/>
                <a:sym typeface="Courier New"/>
              </a:rPr>
              <a:t>+ </a:t>
            </a:r>
            <a:r>
              <a:rPr lang="en-CA" sz="1800" b="1" kern="0" dirty="0" err="1">
                <a:latin typeface="Courier New"/>
                <a:ea typeface="Courier New"/>
                <a:cs typeface="Courier New"/>
                <a:sym typeface="Courier New"/>
              </a:rPr>
              <a:t>theme_bw</a:t>
            </a:r>
            <a:r>
              <a:rPr lang="en-CA" sz="1800" b="1" kern="0" dirty="0"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</p:txBody>
      </p:sp>
      <p:sp>
        <p:nvSpPr>
          <p:cNvPr id="13" name="Google Shape;193;p33">
            <a:extLst>
              <a:ext uri="{FF2B5EF4-FFF2-40B4-BE49-F238E27FC236}">
                <a16:creationId xmlns:a16="http://schemas.microsoft.com/office/drawing/2014/main" id="{B6C5F58A-CEBE-410E-B760-9C9685A5B97D}"/>
              </a:ext>
            </a:extLst>
          </p:cNvPr>
          <p:cNvSpPr txBox="1">
            <a:spLocks/>
          </p:cNvSpPr>
          <p:nvPr/>
        </p:nvSpPr>
        <p:spPr>
          <a:xfrm>
            <a:off x="5351463" y="3119438"/>
            <a:ext cx="2803525" cy="481012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defRPr/>
            </a:pPr>
            <a:r>
              <a:rPr lang="en-CA" sz="1800" b="1" kern="0" dirty="0">
                <a:latin typeface="Courier New"/>
                <a:ea typeface="Courier New"/>
                <a:cs typeface="Courier New"/>
                <a:sym typeface="Courier New"/>
              </a:rPr>
              <a:t>+ </a:t>
            </a:r>
            <a:r>
              <a:rPr lang="en-CA" sz="1800" b="1" kern="0" dirty="0" err="1">
                <a:latin typeface="Courier New"/>
                <a:ea typeface="Courier New"/>
                <a:cs typeface="Courier New"/>
                <a:sym typeface="Courier New"/>
              </a:rPr>
              <a:t>theme_linedraw</a:t>
            </a:r>
            <a:r>
              <a:rPr lang="en-CA" sz="1800" b="1" kern="0" dirty="0"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7A55E49E-64AE-47BC-9518-35726353B6D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ggtheme</a:t>
            </a:r>
            <a:r>
              <a:rPr lang="en-US" dirty="0">
                <a:cs typeface="+mj-cs"/>
              </a:rPr>
              <a:t> examples</a:t>
            </a:r>
          </a:p>
        </p:txBody>
      </p:sp>
      <p:sp>
        <p:nvSpPr>
          <p:cNvPr id="46082" name="Rectangle 1">
            <a:extLst>
              <a:ext uri="{FF2B5EF4-FFF2-40B4-BE49-F238E27FC236}">
                <a16:creationId xmlns:a16="http://schemas.microsoft.com/office/drawing/2014/main" id="{6273EEB1-D03E-4CAC-83D4-C0586F49B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3198813"/>
            <a:ext cx="25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CA" altLang="en-US" sz="2400">
                <a:latin typeface="-webkit-standard"/>
              </a:rPr>
              <a:t> </a:t>
            </a: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46083" name="Google Shape;198;p34">
            <a:extLst>
              <a:ext uri="{FF2B5EF4-FFF2-40B4-BE49-F238E27FC236}">
                <a16:creationId xmlns:a16="http://schemas.microsoft.com/office/drawing/2014/main" id="{38439B74-4082-47DC-8F1B-2BA4D0D3CA7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384425"/>
            <a:ext cx="2784475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Google Shape;199;p34">
            <a:extLst>
              <a:ext uri="{FF2B5EF4-FFF2-40B4-BE49-F238E27FC236}">
                <a16:creationId xmlns:a16="http://schemas.microsoft.com/office/drawing/2014/main" id="{8EC7AB65-7843-43B7-9039-6187E718D06E}"/>
              </a:ext>
            </a:extLst>
          </p:cNvPr>
          <p:cNvSpPr txBox="1">
            <a:spLocks/>
          </p:cNvSpPr>
          <p:nvPr/>
        </p:nvSpPr>
        <p:spPr>
          <a:xfrm>
            <a:off x="111125" y="1824038"/>
            <a:ext cx="3214688" cy="481012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defRPr/>
            </a:pPr>
            <a:r>
              <a:rPr lang="en-CA" sz="1800" b="1" kern="0" dirty="0">
                <a:latin typeface="Courier New"/>
                <a:ea typeface="Courier New"/>
                <a:cs typeface="Courier New"/>
                <a:sym typeface="Courier New"/>
              </a:rPr>
              <a:t>+ </a:t>
            </a:r>
            <a:r>
              <a:rPr lang="en-CA" sz="1800" b="1" kern="0" dirty="0" err="1">
                <a:latin typeface="Courier New"/>
                <a:ea typeface="Courier New"/>
                <a:cs typeface="Courier New"/>
                <a:sym typeface="Courier New"/>
              </a:rPr>
              <a:t>theme_economist</a:t>
            </a:r>
            <a:r>
              <a:rPr lang="en-CA" sz="1800" b="1" kern="0" dirty="0"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</p:txBody>
      </p:sp>
      <p:pic>
        <p:nvPicPr>
          <p:cNvPr id="46085" name="Google Shape;200;p34">
            <a:extLst>
              <a:ext uri="{FF2B5EF4-FFF2-40B4-BE49-F238E27FC236}">
                <a16:creationId xmlns:a16="http://schemas.microsoft.com/office/drawing/2014/main" id="{13240662-A03A-4262-9228-57ADC981E14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39" r="17586" b="10545"/>
          <a:stretch>
            <a:fillRect/>
          </a:stretch>
        </p:blipFill>
        <p:spPr bwMode="auto">
          <a:xfrm>
            <a:off x="3165475" y="2384425"/>
            <a:ext cx="2784475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201;p34">
            <a:extLst>
              <a:ext uri="{FF2B5EF4-FFF2-40B4-BE49-F238E27FC236}">
                <a16:creationId xmlns:a16="http://schemas.microsoft.com/office/drawing/2014/main" id="{B70463AB-BB9F-4C76-A79F-A956AD0408B7}"/>
              </a:ext>
            </a:extLst>
          </p:cNvPr>
          <p:cNvSpPr txBox="1">
            <a:spLocks/>
          </p:cNvSpPr>
          <p:nvPr/>
        </p:nvSpPr>
        <p:spPr>
          <a:xfrm>
            <a:off x="3614738" y="1925638"/>
            <a:ext cx="2128837" cy="481012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defRPr/>
            </a:pPr>
            <a:r>
              <a:rPr lang="en-CA" sz="1800" b="1" kern="0">
                <a:latin typeface="Courier New"/>
                <a:ea typeface="Courier New"/>
                <a:cs typeface="Courier New"/>
                <a:sym typeface="Courier New"/>
              </a:rPr>
              <a:t>+ theme_tuft()</a:t>
            </a:r>
          </a:p>
        </p:txBody>
      </p:sp>
      <p:pic>
        <p:nvPicPr>
          <p:cNvPr id="46087" name="Google Shape;202;p34">
            <a:extLst>
              <a:ext uri="{FF2B5EF4-FFF2-40B4-BE49-F238E27FC236}">
                <a16:creationId xmlns:a16="http://schemas.microsoft.com/office/drawing/2014/main" id="{E4E07889-4B08-44F1-B93F-EB5C4D84593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2384425"/>
            <a:ext cx="2782888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Google Shape;203;p34">
            <a:extLst>
              <a:ext uri="{FF2B5EF4-FFF2-40B4-BE49-F238E27FC236}">
                <a16:creationId xmlns:a16="http://schemas.microsoft.com/office/drawing/2014/main" id="{35F0DD45-3FD7-4E7A-92F0-43EC1DE00A3E}"/>
              </a:ext>
            </a:extLst>
          </p:cNvPr>
          <p:cNvSpPr txBox="1">
            <a:spLocks/>
          </p:cNvSpPr>
          <p:nvPr/>
        </p:nvSpPr>
        <p:spPr>
          <a:xfrm>
            <a:off x="6681788" y="1925638"/>
            <a:ext cx="2130425" cy="481012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defRPr/>
            </a:pPr>
            <a:r>
              <a:rPr lang="en-CA" sz="1800" b="1" kern="0">
                <a:latin typeface="Courier New"/>
                <a:ea typeface="Courier New"/>
                <a:cs typeface="Courier New"/>
                <a:sym typeface="Courier New"/>
              </a:rPr>
              <a:t>+ theme_calc()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597AFA0-7AA3-4C6B-A863-C74165462C0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Other graphs</a:t>
            </a:r>
          </a:p>
        </p:txBody>
      </p:sp>
      <p:sp>
        <p:nvSpPr>
          <p:cNvPr id="47106" name="Rectangle 1">
            <a:extLst>
              <a:ext uri="{FF2B5EF4-FFF2-40B4-BE49-F238E27FC236}">
                <a16:creationId xmlns:a16="http://schemas.microsoft.com/office/drawing/2014/main" id="{45B46E2B-F2B5-4BC9-B5B3-64061A049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3198813"/>
            <a:ext cx="25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CA" altLang="en-US" sz="2400">
                <a:latin typeface="-webkit-standard"/>
              </a:rPr>
              <a:t> 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0" name="Google Shape;208;p35">
            <a:extLst>
              <a:ext uri="{FF2B5EF4-FFF2-40B4-BE49-F238E27FC236}">
                <a16:creationId xmlns:a16="http://schemas.microsoft.com/office/drawing/2014/main" id="{ED890FA5-F4C0-49F9-BCB5-75F937F9ED9D}"/>
              </a:ext>
            </a:extLst>
          </p:cNvPr>
          <p:cNvSpPr txBox="1">
            <a:spLocks/>
          </p:cNvSpPr>
          <p:nvPr/>
        </p:nvSpPr>
        <p:spPr>
          <a:xfrm>
            <a:off x="331788" y="1951038"/>
            <a:ext cx="3389312" cy="34163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defRPr/>
            </a:pPr>
            <a:r>
              <a:rPr lang="en-CA" sz="2000" kern="0" dirty="0"/>
              <a:t>Making other types of graphs in ggplot2 follows a similar structure as scatterplots for </a:t>
            </a:r>
            <a:r>
              <a:rPr lang="en-CA" sz="2000" kern="0" dirty="0" err="1"/>
              <a:t>geom_point</a:t>
            </a:r>
            <a:r>
              <a:rPr lang="en-CA" sz="2000" kern="0" dirty="0"/>
              <a:t>. All that’s required is modifying </a:t>
            </a:r>
            <a:r>
              <a:rPr lang="en-CA" sz="2000" b="1" kern="0" dirty="0" err="1">
                <a:latin typeface="Courier New"/>
                <a:ea typeface="Courier New"/>
                <a:cs typeface="Courier New"/>
                <a:sym typeface="Courier New"/>
              </a:rPr>
              <a:t>geom</a:t>
            </a:r>
            <a:r>
              <a:rPr lang="en-CA" sz="2000" b="1" kern="0" dirty="0">
                <a:latin typeface="Courier New"/>
                <a:ea typeface="Courier New"/>
                <a:cs typeface="Courier New"/>
                <a:sym typeface="Courier New"/>
              </a:rPr>
              <a:t>_…</a:t>
            </a:r>
            <a:r>
              <a:rPr lang="en-CA" sz="2000" b="1" kern="0" dirty="0"/>
              <a:t>  </a:t>
            </a:r>
            <a:r>
              <a:rPr lang="en-CA" sz="2000" kern="0" dirty="0"/>
              <a:t>and associated </a:t>
            </a:r>
            <a:r>
              <a:rPr lang="en-CA" sz="2000" b="1" kern="0" dirty="0" err="1">
                <a:latin typeface="Courier New"/>
                <a:ea typeface="Courier New"/>
                <a:cs typeface="Courier New"/>
                <a:sym typeface="Courier New"/>
              </a:rPr>
              <a:t>aes</a:t>
            </a:r>
            <a:r>
              <a:rPr lang="en-CA" sz="2000" b="1" kern="0" dirty="0"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-CA" sz="2000" kern="0" dirty="0"/>
              <a:t>.</a:t>
            </a:r>
          </a:p>
        </p:txBody>
      </p:sp>
      <p:sp>
        <p:nvSpPr>
          <p:cNvPr id="11" name="Google Shape;210;p35">
            <a:extLst>
              <a:ext uri="{FF2B5EF4-FFF2-40B4-BE49-F238E27FC236}">
                <a16:creationId xmlns:a16="http://schemas.microsoft.com/office/drawing/2014/main" id="{62898954-2EEB-4A8B-ABD6-9B21A1972D02}"/>
              </a:ext>
            </a:extLst>
          </p:cNvPr>
          <p:cNvSpPr txBox="1">
            <a:spLocks/>
          </p:cNvSpPr>
          <p:nvPr/>
        </p:nvSpPr>
        <p:spPr>
          <a:xfrm>
            <a:off x="3965575" y="1951038"/>
            <a:ext cx="5037138" cy="34163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●"/>
              <a:defRPr/>
            </a:pPr>
            <a:r>
              <a:rPr lang="en-CA" sz="2000" b="1" kern="0" dirty="0" err="1">
                <a:latin typeface="Courier New"/>
                <a:ea typeface="Courier New"/>
                <a:cs typeface="Courier New"/>
                <a:sym typeface="Courier New"/>
              </a:rPr>
              <a:t>geom_histogram</a:t>
            </a:r>
            <a:r>
              <a:rPr lang="en-CA" sz="2000" kern="0" dirty="0"/>
              <a:t> 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●"/>
              <a:defRPr/>
            </a:pPr>
            <a:r>
              <a:rPr lang="en-CA" sz="2000" b="1" kern="0" dirty="0" err="1">
                <a:latin typeface="Courier New"/>
                <a:ea typeface="Courier New"/>
                <a:cs typeface="Courier New"/>
                <a:sym typeface="Courier New"/>
              </a:rPr>
              <a:t>geom_line</a:t>
            </a:r>
            <a:r>
              <a:rPr lang="en-CA" sz="2000" kern="0" dirty="0"/>
              <a:t>: line plots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●"/>
              <a:defRPr/>
            </a:pPr>
            <a:r>
              <a:rPr lang="en-CA" sz="2000" b="1" kern="0" dirty="0" err="1">
                <a:latin typeface="Courier New"/>
                <a:ea typeface="Courier New"/>
                <a:cs typeface="Courier New"/>
                <a:sym typeface="Courier New"/>
              </a:rPr>
              <a:t>geom_density</a:t>
            </a:r>
            <a:r>
              <a:rPr lang="en-CA" sz="2000" b="1" kern="0" dirty="0"/>
              <a:t>:</a:t>
            </a:r>
            <a:r>
              <a:rPr lang="en-CA" sz="2000" kern="0" dirty="0"/>
              <a:t> density 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●"/>
              <a:defRPr/>
            </a:pPr>
            <a:r>
              <a:rPr lang="en-CA" sz="2000" b="1" kern="0" dirty="0" err="1">
                <a:latin typeface="Courier New"/>
                <a:ea typeface="Courier New"/>
                <a:cs typeface="Courier New"/>
                <a:sym typeface="Courier New"/>
              </a:rPr>
              <a:t>geom_bar</a:t>
            </a:r>
            <a:r>
              <a:rPr lang="en-CA" sz="2000" kern="0" dirty="0"/>
              <a:t>: bar charts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●"/>
              <a:defRPr/>
            </a:pPr>
            <a:r>
              <a:rPr lang="en-CA" sz="2000" b="1" kern="0" dirty="0" err="1">
                <a:latin typeface="Courier New"/>
                <a:ea typeface="Courier New"/>
                <a:cs typeface="Courier New"/>
                <a:sym typeface="Courier New"/>
              </a:rPr>
              <a:t>geom_boxplot</a:t>
            </a:r>
            <a:r>
              <a:rPr lang="en-CA" sz="2000" kern="0" dirty="0"/>
              <a:t>: box and whisker plot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●"/>
              <a:defRPr/>
            </a:pPr>
            <a:r>
              <a:rPr lang="en-CA" sz="2000" b="1" kern="0" dirty="0" err="1">
                <a:latin typeface="Courier New"/>
                <a:ea typeface="Courier New"/>
                <a:cs typeface="Courier New"/>
                <a:sym typeface="Courier New"/>
              </a:rPr>
              <a:t>geom_step</a:t>
            </a:r>
            <a:r>
              <a:rPr lang="en-CA" sz="2000" b="1" kern="0" dirty="0"/>
              <a:t>:</a:t>
            </a:r>
            <a:r>
              <a:rPr lang="en-CA" sz="2000" kern="0" dirty="0"/>
              <a:t> step wise plot 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●"/>
              <a:defRPr/>
            </a:pPr>
            <a:r>
              <a:rPr lang="en-CA" sz="2000" kern="0" dirty="0"/>
              <a:t>...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33761FB3-4A46-49FD-92E5-DDA5C9E3DD3C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Tricky ggplot2 concepts (faceting and groups)</a:t>
            </a:r>
          </a:p>
        </p:txBody>
      </p:sp>
      <p:sp>
        <p:nvSpPr>
          <p:cNvPr id="48130" name="Rectangle 1">
            <a:extLst>
              <a:ext uri="{FF2B5EF4-FFF2-40B4-BE49-F238E27FC236}">
                <a16:creationId xmlns:a16="http://schemas.microsoft.com/office/drawing/2014/main" id="{27695216-917A-450B-A328-274888309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3198813"/>
            <a:ext cx="25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CA" altLang="en-US" sz="2400">
                <a:latin typeface="-webkit-standard"/>
              </a:rPr>
              <a:t> 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0" name="Google Shape;208;p35">
            <a:extLst>
              <a:ext uri="{FF2B5EF4-FFF2-40B4-BE49-F238E27FC236}">
                <a16:creationId xmlns:a16="http://schemas.microsoft.com/office/drawing/2014/main" id="{51BD304E-0167-4AFE-A480-F3D817A96F45}"/>
              </a:ext>
            </a:extLst>
          </p:cNvPr>
          <p:cNvSpPr txBox="1">
            <a:spLocks/>
          </p:cNvSpPr>
          <p:nvPr/>
        </p:nvSpPr>
        <p:spPr>
          <a:xfrm>
            <a:off x="331788" y="1951038"/>
            <a:ext cx="8507412" cy="34163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defRPr/>
            </a:pPr>
            <a:r>
              <a:rPr lang="en-CA" sz="2000" b="1" kern="0" dirty="0"/>
              <a:t>faceting:</a:t>
            </a:r>
            <a:r>
              <a:rPr lang="en-CA" sz="2000" kern="0" dirty="0"/>
              <a:t> spreading a single plot into multiple panels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defRPr/>
            </a:pPr>
            <a:r>
              <a:rPr lang="en-CA" sz="2000" b="1" kern="0" dirty="0"/>
              <a:t>groups: </a:t>
            </a:r>
            <a:r>
              <a:rPr lang="en-CA" sz="2000" kern="0" dirty="0"/>
              <a:t>trying to plot multiple plots into a single panel</a:t>
            </a:r>
            <a:endParaRPr lang="en-CA" sz="2000" b="1" kern="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6DABE2-31AD-4567-A204-8675913F2344}"/>
              </a:ext>
            </a:extLst>
          </p:cNvPr>
          <p:cNvSpPr/>
          <p:nvPr/>
        </p:nvSpPr>
        <p:spPr>
          <a:xfrm>
            <a:off x="852488" y="254000"/>
            <a:ext cx="350361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  <a:defRPr/>
            </a:pPr>
            <a:r>
              <a:rPr lang="en-CA" b="1" kern="0" dirty="0" err="1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ggplot</a:t>
            </a:r>
            <a:r>
              <a:rPr lang="en-CA" b="1" kern="0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(data, </a:t>
            </a:r>
            <a:br>
              <a:rPr lang="en-CA" b="1" kern="0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CA" b="1" kern="0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CA" b="1" kern="0" dirty="0" err="1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aes</a:t>
            </a:r>
            <a:r>
              <a:rPr lang="en-CA" b="1" kern="0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(x = AGE))</a:t>
            </a:r>
          </a:p>
        </p:txBody>
      </p:sp>
      <p:pic>
        <p:nvPicPr>
          <p:cNvPr id="49154" name="Picture 7">
            <a:extLst>
              <a:ext uri="{FF2B5EF4-FFF2-40B4-BE49-F238E27FC236}">
                <a16:creationId xmlns:a16="http://schemas.microsoft.com/office/drawing/2014/main" id="{2A5717D0-AE37-4521-B79B-BD6FEC5B1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A141C1-D3BE-4608-902B-2DB6ED5F1DD2}"/>
              </a:ext>
            </a:extLst>
          </p:cNvPr>
          <p:cNvSpPr/>
          <p:nvPr/>
        </p:nvSpPr>
        <p:spPr>
          <a:xfrm>
            <a:off x="852488" y="254000"/>
            <a:ext cx="4056062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  <a:defRPr/>
            </a:pPr>
            <a:r>
              <a:rPr lang="en-CA" b="1" kern="0" dirty="0" err="1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ggplot</a:t>
            </a:r>
            <a: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(data, </a:t>
            </a:r>
            <a:b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CA" b="1" kern="0" dirty="0" err="1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aes</a:t>
            </a:r>
            <a: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(x = AGE)) </a:t>
            </a:r>
            <a:r>
              <a:rPr lang="en-CA" b="1" kern="0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+ </a:t>
            </a:r>
            <a:br>
              <a:rPr lang="en-CA" b="1" kern="0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CA" b="1" kern="0" dirty="0" err="1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geom_histogram</a:t>
            </a:r>
            <a:r>
              <a:rPr lang="en-CA" b="1" kern="0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</p:txBody>
      </p:sp>
      <p:pic>
        <p:nvPicPr>
          <p:cNvPr id="50178" name="Picture 2">
            <a:extLst>
              <a:ext uri="{FF2B5EF4-FFF2-40B4-BE49-F238E27FC236}">
                <a16:creationId xmlns:a16="http://schemas.microsoft.com/office/drawing/2014/main" id="{E39125D3-655C-405E-AECB-D8B083256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462338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231915-31FE-436E-89A9-DA467DA51E25}"/>
              </a:ext>
            </a:extLst>
          </p:cNvPr>
          <p:cNvSpPr/>
          <p:nvPr/>
        </p:nvSpPr>
        <p:spPr>
          <a:xfrm>
            <a:off x="852488" y="254000"/>
            <a:ext cx="6453187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  <a:defRPr/>
            </a:pPr>
            <a:r>
              <a:rPr lang="en-CA" b="1" kern="0" dirty="0" err="1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ggplot</a:t>
            </a:r>
            <a: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(data, </a:t>
            </a:r>
            <a:b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CA" b="1" kern="0" dirty="0" err="1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aes</a:t>
            </a:r>
            <a: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(x = AGE, </a:t>
            </a:r>
            <a:r>
              <a:rPr lang="en-CA" b="1" kern="0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fill = educ</a:t>
            </a:r>
            <a: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)) </a:t>
            </a:r>
            <a:r>
              <a:rPr lang="en-CA" b="1" kern="0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+ </a:t>
            </a:r>
            <a:br>
              <a:rPr lang="en-CA" b="1" kern="0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CA" b="1" kern="0" dirty="0" err="1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geom_histogram</a:t>
            </a:r>
            <a: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</p:txBody>
      </p:sp>
      <p:pic>
        <p:nvPicPr>
          <p:cNvPr id="51202" name="Picture 2">
            <a:extLst>
              <a:ext uri="{FF2B5EF4-FFF2-40B4-BE49-F238E27FC236}">
                <a16:creationId xmlns:a16="http://schemas.microsoft.com/office/drawing/2014/main" id="{3EAE25FF-FFF6-49DC-8C1B-99952FF92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462338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FC4BE6-F128-4B30-B834-B267DC72B131}"/>
              </a:ext>
            </a:extLst>
          </p:cNvPr>
          <p:cNvSpPr/>
          <p:nvPr/>
        </p:nvSpPr>
        <p:spPr>
          <a:xfrm>
            <a:off x="852488" y="254000"/>
            <a:ext cx="5900737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  <a:defRPr/>
            </a:pPr>
            <a:r>
              <a:rPr lang="en-CA" b="1" kern="0" dirty="0" err="1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ggplot</a:t>
            </a:r>
            <a: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(data, </a:t>
            </a:r>
            <a:b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CA" b="1" kern="0" dirty="0" err="1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aes</a:t>
            </a:r>
            <a: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(x = AGE, fill = educ,</a:t>
            </a:r>
            <a:b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CA" b="1" kern="0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group = educ</a:t>
            </a:r>
            <a: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)) </a:t>
            </a:r>
            <a:r>
              <a:rPr lang="en-CA" b="1" kern="0" dirty="0">
                <a:solidFill>
                  <a:schemeClr val="accent4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CA" b="1" kern="0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br>
              <a:rPr lang="en-CA" b="1" kern="0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CA" b="1" kern="0" dirty="0" err="1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geom_histogram</a:t>
            </a:r>
            <a: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</p:txBody>
      </p:sp>
      <p:pic>
        <p:nvPicPr>
          <p:cNvPr id="53250" name="Picture 6">
            <a:extLst>
              <a:ext uri="{FF2B5EF4-FFF2-40B4-BE49-F238E27FC236}">
                <a16:creationId xmlns:a16="http://schemas.microsoft.com/office/drawing/2014/main" id="{3A1E0BC4-E8C4-461C-926D-343E364E2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CF2DE6-149E-445A-8A89-17AAF50F35C0}"/>
              </a:ext>
            </a:extLst>
          </p:cNvPr>
          <p:cNvSpPr/>
          <p:nvPr/>
        </p:nvSpPr>
        <p:spPr>
          <a:xfrm>
            <a:off x="852488" y="254000"/>
            <a:ext cx="6453187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  <a:defRPr/>
            </a:pPr>
            <a:r>
              <a:rPr lang="en-CA" b="1" kern="0" dirty="0" err="1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ggplot</a:t>
            </a:r>
            <a: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(data, </a:t>
            </a:r>
            <a:b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CA" b="1" kern="0" dirty="0" err="1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aes</a:t>
            </a:r>
            <a: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(x = AGE, fill = educ)) + </a:t>
            </a:r>
            <a:br>
              <a:rPr lang="en-CA" b="1" kern="0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CA" b="1" kern="0" dirty="0" err="1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geom_histogram</a:t>
            </a:r>
            <a: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() +</a:t>
            </a:r>
            <a:br>
              <a:rPr lang="en-CA" b="1" kern="0" dirty="0">
                <a:solidFill>
                  <a:schemeClr val="accent4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CA" b="1" kern="0" dirty="0" err="1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facet_wrap</a:t>
            </a:r>
            <a:r>
              <a:rPr lang="en-CA" b="1" kern="0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(~educ)</a:t>
            </a:r>
          </a:p>
        </p:txBody>
      </p:sp>
      <p:pic>
        <p:nvPicPr>
          <p:cNvPr id="54274" name="Picture 6">
            <a:extLst>
              <a:ext uri="{FF2B5EF4-FFF2-40B4-BE49-F238E27FC236}">
                <a16:creationId xmlns:a16="http://schemas.microsoft.com/office/drawing/2014/main" id="{C54DA98A-40A7-422E-A0B9-C923EEA6D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7388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8958AB6-C533-4E9F-88D2-78D27D9A061E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ggplot2?</a:t>
            </a:r>
            <a:endParaRPr lang="en-US" dirty="0">
              <a:cs typeface="+mj-cs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E068F16-7EE2-400F-B515-BF372DAE9BA7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5800" y="1981200"/>
            <a:ext cx="7848600" cy="381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ヒラギノ角ゴ Pro W3"/>
              </a:rPr>
              <a:t>Highly customizable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ヒラギノ角ゴ Pro W3"/>
              </a:rPr>
              <a:t>Consistent 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ヒラギノ角ゴ Pro W3"/>
              </a:rPr>
              <a:t>Active community for debugging issues and extensive documentation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ヒラギノ角ゴ Pro W3"/>
              </a:rPr>
              <a:t>Extensions (</a:t>
            </a:r>
            <a:r>
              <a:rPr lang="en-US" altLang="en-US" sz="2800" dirty="0" err="1">
                <a:cs typeface="ヒラギノ角ゴ Pro W3"/>
              </a:rPr>
              <a:t>ggplot</a:t>
            </a:r>
            <a:r>
              <a:rPr lang="en-US" altLang="en-US" sz="2800" dirty="0">
                <a:cs typeface="ヒラギノ角ゴ Pro W3"/>
              </a:rPr>
              <a:t> for survival analysis, time series, etc.)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 dirty="0">
              <a:cs typeface="ヒラギノ角ゴ Pro W3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 dirty="0">
              <a:cs typeface="ヒラギノ角ゴ Pro W3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E03547DF-C259-4CB4-B789-5BE96E592292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" dirty="0"/>
              <a:t>Objectives</a:t>
            </a:r>
            <a:endParaRPr lang="en-US" dirty="0">
              <a:cs typeface="+mj-cs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A283136-7DC0-489B-9FA5-E0E47F3EE58C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5800" y="1981200"/>
            <a:ext cx="7848600" cy="3810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dirty="0">
                <a:solidFill>
                  <a:schemeClr val="accent4">
                    <a:lumMod val="50000"/>
                  </a:schemeClr>
                </a:solidFill>
              </a:rPr>
              <a:t>Using ggplot2 to create data visualization in R. 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defRPr/>
            </a:pPr>
            <a:r>
              <a:rPr lang="en-CA" sz="2800" dirty="0">
                <a:solidFill>
                  <a:schemeClr val="accent4">
                    <a:lumMod val="10000"/>
                  </a:schemeClr>
                </a:solidFill>
              </a:rPr>
              <a:t>Using base R to quickly explore data in R.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1223D9E-DBB9-4E10-B835-F967A21386EB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base R plotting?</a:t>
            </a:r>
            <a:endParaRPr lang="en-US" dirty="0">
              <a:cs typeface="+mj-cs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6A2BD9E-09F9-4F4C-9D85-7E03538534BE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5800" y="1981200"/>
            <a:ext cx="7848600" cy="381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ヒラギノ角ゴ Pro W3"/>
              </a:rPr>
              <a:t>Quickly exploring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ヒラギノ角ゴ Pro W3"/>
              </a:rPr>
              <a:t>Pre-specified plotting of output of functions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 dirty="0">
              <a:cs typeface="ヒラギノ角ゴ Pro W3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 dirty="0">
              <a:cs typeface="ヒラギノ角ゴ Pro W3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 dirty="0">
              <a:cs typeface="ヒラギノ角ゴ Pro W3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B0D3595-DB7C-41DA-8D78-C80FBA7EEBFC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Structure of base R plots</a:t>
            </a:r>
            <a:endParaRPr lang="en-US" dirty="0">
              <a:cs typeface="+mj-cs"/>
            </a:endParaRPr>
          </a:p>
        </p:txBody>
      </p:sp>
      <p:sp>
        <p:nvSpPr>
          <p:cNvPr id="57346" name="Rectangle 1">
            <a:extLst>
              <a:ext uri="{FF2B5EF4-FFF2-40B4-BE49-F238E27FC236}">
                <a16:creationId xmlns:a16="http://schemas.microsoft.com/office/drawing/2014/main" id="{B2FA056D-A002-4788-996E-A7E5AFDF3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3198813"/>
            <a:ext cx="25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CA" altLang="en-US" sz="2400">
                <a:latin typeface="-webkit-standard"/>
              </a:rPr>
              <a:t> 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" name="Google Shape;88;p18">
            <a:extLst>
              <a:ext uri="{FF2B5EF4-FFF2-40B4-BE49-F238E27FC236}">
                <a16:creationId xmlns:a16="http://schemas.microsoft.com/office/drawing/2014/main" id="{719D6017-F0C5-4A80-ADDE-194A81EEBD46}"/>
              </a:ext>
            </a:extLst>
          </p:cNvPr>
          <p:cNvSpPr txBox="1">
            <a:spLocks/>
          </p:cNvSpPr>
          <p:nvPr/>
        </p:nvSpPr>
        <p:spPr>
          <a:xfrm>
            <a:off x="304800" y="1749425"/>
            <a:ext cx="8534400" cy="3355975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14300" indent="0">
              <a:defRPr/>
            </a:pPr>
            <a:r>
              <a:rPr lang="en-CA" sz="2400" dirty="0"/>
              <a:t>Base R plots vary by the type of plot we want to create.</a:t>
            </a:r>
          </a:p>
          <a:p>
            <a:pPr marL="114300" indent="0">
              <a:defRPr/>
            </a:pPr>
            <a:r>
              <a:rPr lang="en-CA" sz="2400" dirty="0"/>
              <a:t>Common plotting functions:</a:t>
            </a:r>
          </a:p>
          <a:p>
            <a:pPr marL="114300" indent="0">
              <a:defRPr/>
            </a:pP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plot() </a:t>
            </a:r>
            <a:r>
              <a:rPr lang="en-CA" sz="2400" dirty="0"/>
              <a:t>- general plotting includes scatterplots</a:t>
            </a:r>
          </a:p>
          <a:p>
            <a:pPr marL="114300" indent="0">
              <a:defRPr/>
            </a:pP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hist() </a:t>
            </a:r>
            <a:r>
              <a:rPr lang="en-CA" sz="2400" dirty="0"/>
              <a:t>– Histograms</a:t>
            </a:r>
          </a:p>
          <a:p>
            <a:pPr marL="114300" indent="0">
              <a:defRPr/>
            </a:pP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boxplot() </a:t>
            </a:r>
            <a:r>
              <a:rPr lang="en-CA" sz="2400" dirty="0"/>
              <a:t>– box and whisker plots</a:t>
            </a:r>
          </a:p>
          <a:p>
            <a:pPr marL="114300" indent="0">
              <a:defRPr/>
            </a:pPr>
            <a:endParaRPr lang="en-CA" sz="2400" dirty="0"/>
          </a:p>
          <a:p>
            <a:pPr marL="114300" indent="0">
              <a:defRPr/>
            </a:pPr>
            <a:r>
              <a:rPr lang="en-CA" sz="2400" dirty="0"/>
              <a:t>  </a:t>
            </a:r>
            <a:endParaRPr lang="en-CA" sz="2400" kern="0"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0"/>
              </a:spcAft>
              <a:defRPr/>
            </a:pPr>
            <a:endParaRPr lang="en-CA" sz="2400" kern="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1600"/>
              </a:spcBef>
              <a:spcAft>
                <a:spcPts val="0"/>
              </a:spcAft>
              <a:defRPr/>
            </a:pPr>
            <a:endParaRPr lang="en-CA" sz="2400" kern="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defRPr/>
            </a:pPr>
            <a:endParaRPr lang="en-CA" sz="2400" kern="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5E433C2E-99FE-4A12-9B4C-7A2430F5A4CA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Scatterplots</a:t>
            </a:r>
          </a:p>
        </p:txBody>
      </p:sp>
      <p:pic>
        <p:nvPicPr>
          <p:cNvPr id="6" name="Google Shape;134;p24">
            <a:extLst>
              <a:ext uri="{FF2B5EF4-FFF2-40B4-BE49-F238E27FC236}">
                <a16:creationId xmlns:a16="http://schemas.microsoft.com/office/drawing/2014/main" id="{9432563D-6956-4E86-AEA7-331A468DD29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133600"/>
            <a:ext cx="66167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371" name="Straight Arrow Connector 3">
            <a:extLst>
              <a:ext uri="{FF2B5EF4-FFF2-40B4-BE49-F238E27FC236}">
                <a16:creationId xmlns:a16="http://schemas.microsoft.com/office/drawing/2014/main" id="{79F1DDE1-4EE7-418E-9E72-BF4F13EF1012}"/>
              </a:ext>
            </a:extLst>
          </p:cNvPr>
          <p:cNvCxnSpPr>
            <a:cxnSpLocks/>
          </p:cNvCxnSpPr>
          <p:nvPr/>
        </p:nvCxnSpPr>
        <p:spPr bwMode="auto">
          <a:xfrm flipV="1">
            <a:off x="4038600" y="3048000"/>
            <a:ext cx="0" cy="1508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517A3F-99A6-455A-9ABD-44CEBAF44C87}"/>
              </a:ext>
            </a:extLst>
          </p:cNvPr>
          <p:cNvCxnSpPr>
            <a:cxnSpLocks/>
            <a:stCxn id="12" idx="1"/>
          </p:cNvCxnSpPr>
          <p:nvPr/>
        </p:nvCxnSpPr>
        <p:spPr bwMode="auto">
          <a:xfrm flipH="1" flipV="1">
            <a:off x="4089400" y="3198813"/>
            <a:ext cx="965200" cy="977900"/>
          </a:xfrm>
          <a:prstGeom prst="straightConnector1">
            <a:avLst/>
          </a:prstGeom>
          <a:ln w="38100">
            <a:solidFill>
              <a:schemeClr val="accent4">
                <a:lumMod val="10000"/>
              </a:schemeClr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6EB9E1F-B8B2-4A8D-A813-589FE2894DE7}"/>
              </a:ext>
            </a:extLst>
          </p:cNvPr>
          <p:cNvSpPr/>
          <p:nvPr/>
        </p:nvSpPr>
        <p:spPr>
          <a:xfrm>
            <a:off x="5054600" y="3576638"/>
            <a:ext cx="299085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chemeClr val="accent4">
                    <a:lumMod val="10000"/>
                  </a:schemeClr>
                </a:solidFill>
                <a:ea typeface="ヒラギノ角ゴ Pro W3" panose="020B0300000000000000" pitchFamily="34" charset="-128"/>
                <a:cs typeface="+mn-cs"/>
              </a:rPr>
              <a:t>Have to select the</a:t>
            </a:r>
          </a:p>
          <a:p>
            <a:pPr>
              <a:defRPr/>
            </a:pPr>
            <a:r>
              <a:rPr lang="en-CA" dirty="0">
                <a:solidFill>
                  <a:schemeClr val="accent4">
                    <a:lumMod val="10000"/>
                  </a:schemeClr>
                </a:solidFill>
                <a:ea typeface="ヒラギノ角ゴ Pro W3" panose="020B0300000000000000" pitchFamily="34" charset="-128"/>
                <a:cs typeface="+mn-cs"/>
              </a:rPr>
              <a:t>correct column from </a:t>
            </a:r>
          </a:p>
          <a:p>
            <a:pPr>
              <a:defRPr/>
            </a:pPr>
            <a:r>
              <a:rPr lang="en-CA" dirty="0">
                <a:solidFill>
                  <a:schemeClr val="accent4">
                    <a:lumMod val="10000"/>
                  </a:schemeClr>
                </a:solidFill>
                <a:ea typeface="ヒラギノ角ゴ Pro W3" panose="020B0300000000000000" pitchFamily="34" charset="-128"/>
                <a:cs typeface="+mn-cs"/>
              </a:rPr>
              <a:t>your data</a:t>
            </a:r>
            <a:endParaRPr lang="en-US" dirty="0">
              <a:solidFill>
                <a:schemeClr val="accent4">
                  <a:lumMod val="10000"/>
                </a:schemeClr>
              </a:solidFill>
              <a:ea typeface="ヒラギノ角ゴ Pro W3" panose="020B0300000000000000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>
            <a:extLst>
              <a:ext uri="{FF2B5EF4-FFF2-40B4-BE49-F238E27FC236}">
                <a16:creationId xmlns:a16="http://schemas.microsoft.com/office/drawing/2014/main" id="{EB860546-2DE6-4ADC-9534-EC22AB475F0D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" y="304800"/>
            <a:ext cx="8788400" cy="4394200"/>
          </a:xfrm>
        </p:spPr>
      </p:pic>
      <p:pic>
        <p:nvPicPr>
          <p:cNvPr id="59394" name="Picture 2">
            <a:extLst>
              <a:ext uri="{FF2B5EF4-FFF2-40B4-BE49-F238E27FC236}">
                <a16:creationId xmlns:a16="http://schemas.microsoft.com/office/drawing/2014/main" id="{74681C7B-775D-46FF-B97C-B471C3231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287713"/>
            <a:ext cx="6756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DA19C44C-6AF9-486C-8FCF-B31BE77F95C1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Plotting output of functions</a:t>
            </a:r>
          </a:p>
        </p:txBody>
      </p:sp>
      <p:sp>
        <p:nvSpPr>
          <p:cNvPr id="61442" name="Rectangle 1">
            <a:extLst>
              <a:ext uri="{FF2B5EF4-FFF2-40B4-BE49-F238E27FC236}">
                <a16:creationId xmlns:a16="http://schemas.microsoft.com/office/drawing/2014/main" id="{A20E22FF-9229-443E-8493-7F1D5CD0F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3198813"/>
            <a:ext cx="25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CA" altLang="en-US" sz="2400">
                <a:latin typeface="-webkit-standard"/>
              </a:rPr>
              <a:t> 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" name="Google Shape;88;p18">
            <a:extLst>
              <a:ext uri="{FF2B5EF4-FFF2-40B4-BE49-F238E27FC236}">
                <a16:creationId xmlns:a16="http://schemas.microsoft.com/office/drawing/2014/main" id="{BE8677EC-90DE-4884-8C83-8F7BEEF73370}"/>
              </a:ext>
            </a:extLst>
          </p:cNvPr>
          <p:cNvSpPr txBox="1">
            <a:spLocks/>
          </p:cNvSpPr>
          <p:nvPr/>
        </p:nvSpPr>
        <p:spPr>
          <a:xfrm>
            <a:off x="304800" y="1828800"/>
            <a:ext cx="8534400" cy="1957388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/>
              <a:t>Some R functions have output which can be visualized using the </a:t>
            </a:r>
            <a:r>
              <a:rPr lang="en-CA" sz="2400" b="1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plot</a:t>
            </a:r>
            <a:r>
              <a:rPr lang="en-CA" sz="2400" dirty="0"/>
              <a:t> function.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endParaRPr lang="en-CA" sz="2400" dirty="0"/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CA" sz="2400" dirty="0"/>
              <a:t>Linear models for regression diagnostics, c.f., tomorrow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CA" sz="2400" dirty="0"/>
              <a:t>The density function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CA" sz="2400" dirty="0"/>
              <a:t>Survival models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CA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E86954-4A66-4966-A239-1FFCD70E210C}"/>
              </a:ext>
            </a:extLst>
          </p:cNvPr>
          <p:cNvSpPr/>
          <p:nvPr/>
        </p:nvSpPr>
        <p:spPr>
          <a:xfrm>
            <a:off x="381000" y="381000"/>
            <a:ext cx="80772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b="1" dirty="0" err="1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den.age</a:t>
            </a:r>
            <a:r>
              <a:rPr lang="en-CA" b="1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&lt;- density(</a:t>
            </a:r>
            <a:r>
              <a:rPr lang="en-CA" b="1" dirty="0" err="1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data$AGE</a:t>
            </a:r>
            <a:r>
              <a:rPr lang="en-CA" b="1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>
              <a:defRPr/>
            </a:pPr>
            <a:r>
              <a:rPr lang="en-CA" b="1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plot(</a:t>
            </a:r>
            <a:r>
              <a:rPr lang="en-CA" b="1" dirty="0" err="1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den.age</a:t>
            </a:r>
            <a:r>
              <a:rPr lang="en-CA" b="1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>
              <a:defRPr/>
            </a:pPr>
            <a:r>
              <a:rPr lang="en-CA" b="1" dirty="0" err="1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den.age</a:t>
            </a:r>
            <a:endParaRPr lang="en-CA" b="1" dirty="0">
              <a:solidFill>
                <a:schemeClr val="accent4">
                  <a:lumMod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defRPr/>
            </a:pPr>
            <a:endParaRPr lang="en-CA" b="1" dirty="0">
              <a:solidFill>
                <a:schemeClr val="accent4">
                  <a:lumMod val="1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62466" name="Picture 2">
            <a:extLst>
              <a:ext uri="{FF2B5EF4-FFF2-40B4-BE49-F238E27FC236}">
                <a16:creationId xmlns:a16="http://schemas.microsoft.com/office/drawing/2014/main" id="{4C6072C5-7950-409C-9E11-BB3463D9E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733925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23B699-C38E-4ED8-B800-FD8D9B5F465E}"/>
              </a:ext>
            </a:extLst>
          </p:cNvPr>
          <p:cNvSpPr/>
          <p:nvPr/>
        </p:nvSpPr>
        <p:spPr>
          <a:xfrm>
            <a:off x="5403850" y="1951038"/>
            <a:ext cx="2765425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b="1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class(</a:t>
            </a:r>
            <a:r>
              <a:rPr lang="en-CA" b="1" dirty="0" err="1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den.age</a:t>
            </a:r>
            <a:r>
              <a:rPr lang="en-CA" b="1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>
              <a:defRPr/>
            </a:pPr>
            <a:r>
              <a:rPr lang="en-CA" b="1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&gt; ”density”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Google Shape;80;p17">
            <a:extLst>
              <a:ext uri="{FF2B5EF4-FFF2-40B4-BE49-F238E27FC236}">
                <a16:creationId xmlns:a16="http://schemas.microsoft.com/office/drawing/2014/main" id="{A9B9E33A-DEFC-492F-A839-F59479BD83B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74713"/>
            <a:ext cx="668813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Google Shape;81;p17">
            <a:extLst>
              <a:ext uri="{FF2B5EF4-FFF2-40B4-BE49-F238E27FC236}">
                <a16:creationId xmlns:a16="http://schemas.microsoft.com/office/drawing/2014/main" id="{6295F29D-E568-4E8C-8539-0E4341B2344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518025"/>
            <a:ext cx="87376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Google Shape;82;p17">
            <a:extLst>
              <a:ext uri="{FF2B5EF4-FFF2-40B4-BE49-F238E27FC236}">
                <a16:creationId xmlns:a16="http://schemas.microsoft.com/office/drawing/2014/main" id="{D1E75C23-F569-4E9B-9240-D6B623A3623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1066800"/>
            <a:ext cx="18796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08DA9D3-F28F-45F0-9876-5A34CAAD27F8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Getting Started</a:t>
            </a:r>
            <a:endParaRPr lang="en-US" dirty="0">
              <a:cs typeface="+mj-cs"/>
            </a:endParaRPr>
          </a:p>
        </p:txBody>
      </p:sp>
      <p:sp>
        <p:nvSpPr>
          <p:cNvPr id="16386" name="Rectangle 1">
            <a:extLst>
              <a:ext uri="{FF2B5EF4-FFF2-40B4-BE49-F238E27FC236}">
                <a16:creationId xmlns:a16="http://schemas.microsoft.com/office/drawing/2014/main" id="{A7B0EDF7-D4B9-4847-A64E-E0174587B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3198813"/>
            <a:ext cx="25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CA" altLang="en-US" sz="2400">
                <a:latin typeface="-webkit-standard"/>
              </a:rPr>
              <a:t> 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" name="Google Shape;88;p18">
            <a:extLst>
              <a:ext uri="{FF2B5EF4-FFF2-40B4-BE49-F238E27FC236}">
                <a16:creationId xmlns:a16="http://schemas.microsoft.com/office/drawing/2014/main" id="{8C389653-5FAD-49D4-A5BF-409B102A49DC}"/>
              </a:ext>
            </a:extLst>
          </p:cNvPr>
          <p:cNvSpPr txBox="1">
            <a:spLocks/>
          </p:cNvSpPr>
          <p:nvPr/>
        </p:nvSpPr>
        <p:spPr>
          <a:xfrm>
            <a:off x="304800" y="1828800"/>
            <a:ext cx="8534400" cy="1957388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kern="0" dirty="0">
                <a:solidFill>
                  <a:schemeClr val="accent4">
                    <a:lumMod val="10000"/>
                  </a:schemeClr>
                </a:solidFill>
              </a:rPr>
              <a:t>Install: </a:t>
            </a:r>
            <a:r>
              <a:rPr lang="en-CA" sz="2800" kern="0" dirty="0" err="1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install.packages</a:t>
            </a:r>
            <a:r>
              <a:rPr lang="en-CA" sz="2800" kern="0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("ggplot2”)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kern="0" dirty="0">
                <a:solidFill>
                  <a:schemeClr val="accent4">
                    <a:lumMod val="10000"/>
                  </a:schemeClr>
                </a:solidFill>
              </a:rPr>
              <a:t>Load: </a:t>
            </a:r>
            <a:r>
              <a:rPr lang="en-CA" sz="2800" kern="0" dirty="0">
                <a:solidFill>
                  <a:schemeClr val="accent4">
                    <a:lumMod val="1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library(ggplot2)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800" kern="0" dirty="0">
                <a:solidFill>
                  <a:schemeClr val="accent4">
                    <a:lumMod val="10000"/>
                  </a:schemeClr>
                </a:solidFill>
                <a:ea typeface="Courier New"/>
                <a:cs typeface="Courier New"/>
                <a:sym typeface="Courier New"/>
              </a:rPr>
              <a:t>We will use </a:t>
            </a:r>
            <a:r>
              <a:rPr lang="en-CA" sz="2800" kern="0" dirty="0">
                <a:solidFill>
                  <a:schemeClr val="accent4">
                    <a:lumMod val="10000"/>
                  </a:schemeClr>
                </a:solidFill>
              </a:rPr>
              <a:t>‘04_plotting_template.Rmd’</a:t>
            </a:r>
          </a:p>
          <a:p>
            <a:pPr marL="0" indent="0">
              <a:spcBef>
                <a:spcPts val="1600"/>
              </a:spcBef>
              <a:spcAft>
                <a:spcPts val="0"/>
              </a:spcAft>
              <a:defRPr/>
            </a:pPr>
            <a:endParaRPr lang="en-CA" sz="2800" kern="0"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0"/>
              </a:spcAft>
              <a:defRPr/>
            </a:pPr>
            <a:endParaRPr lang="en-CA" sz="2800" kern="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1600"/>
              </a:spcBef>
              <a:spcAft>
                <a:spcPts val="0"/>
              </a:spcAft>
              <a:defRPr/>
            </a:pPr>
            <a:endParaRPr lang="en-CA" sz="2800" kern="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defRPr/>
            </a:pPr>
            <a:endParaRPr lang="en-CA" sz="2800" kern="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6388" name="Google Shape;90;p18">
            <a:extLst>
              <a:ext uri="{FF2B5EF4-FFF2-40B4-BE49-F238E27FC236}">
                <a16:creationId xmlns:a16="http://schemas.microsoft.com/office/drawing/2014/main" id="{9358857D-C3DE-4B2C-81CA-4076F71B72F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50069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5A83D6C1-7E1E-4E9C-9B34-8023B1B36CD4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Structure of </a:t>
            </a:r>
            <a:r>
              <a:rPr lang="en-US" dirty="0" err="1"/>
              <a:t>ggplot</a:t>
            </a:r>
            <a:r>
              <a:rPr lang="en-US" dirty="0"/>
              <a:t> graphs</a:t>
            </a:r>
            <a:endParaRPr lang="en-US" dirty="0">
              <a:cs typeface="+mj-cs"/>
            </a:endParaRPr>
          </a:p>
        </p:txBody>
      </p:sp>
      <p:sp>
        <p:nvSpPr>
          <p:cNvPr id="17410" name="Rectangle 1">
            <a:extLst>
              <a:ext uri="{FF2B5EF4-FFF2-40B4-BE49-F238E27FC236}">
                <a16:creationId xmlns:a16="http://schemas.microsoft.com/office/drawing/2014/main" id="{BDFF2250-BB04-4C49-9FC7-290197332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0" y="3198813"/>
            <a:ext cx="25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CA" altLang="en-US" sz="2400">
                <a:latin typeface="-webkit-standard"/>
              </a:rPr>
              <a:t> 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" name="Google Shape;88;p18">
            <a:extLst>
              <a:ext uri="{FF2B5EF4-FFF2-40B4-BE49-F238E27FC236}">
                <a16:creationId xmlns:a16="http://schemas.microsoft.com/office/drawing/2014/main" id="{6E8DCD0B-725F-4800-BA96-EC9E3BF5C420}"/>
              </a:ext>
            </a:extLst>
          </p:cNvPr>
          <p:cNvSpPr txBox="1">
            <a:spLocks/>
          </p:cNvSpPr>
          <p:nvPr/>
        </p:nvSpPr>
        <p:spPr>
          <a:xfrm>
            <a:off x="304800" y="1749425"/>
            <a:ext cx="8534400" cy="1957388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114300" indent="0">
              <a:defRPr/>
            </a:pPr>
            <a:r>
              <a:rPr lang="en-CA" sz="2400" b="1" dirty="0" err="1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ggplot</a:t>
            </a:r>
            <a:r>
              <a:rPr lang="en-CA" sz="2400" b="1" dirty="0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-CA" sz="2400" dirty="0"/>
              <a:t>: tells R what data will be plotted.</a:t>
            </a:r>
          </a:p>
          <a:p>
            <a:pPr marL="114300" indent="0">
              <a:defRPr/>
            </a:pPr>
            <a:r>
              <a:rPr lang="en-CA" sz="2400" b="1" dirty="0" err="1">
                <a:solidFill>
                  <a:srgbClr val="CC4125"/>
                </a:solidFill>
                <a:latin typeface="Courier New"/>
                <a:ea typeface="Courier New"/>
                <a:cs typeface="Courier New"/>
                <a:sym typeface="Courier New"/>
              </a:rPr>
              <a:t>aes</a:t>
            </a:r>
            <a:r>
              <a:rPr lang="en-CA" sz="2400" b="1" dirty="0">
                <a:solidFill>
                  <a:srgbClr val="CC4125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-CA" sz="2400" dirty="0"/>
              <a:t>: specifies how the data ‘maps’ to the graph. e.g., </a:t>
            </a:r>
          </a:p>
          <a:p>
            <a:pPr marL="857250" lvl="1">
              <a:buFont typeface="Arial" panose="020B0604020202020204" pitchFamily="34" charset="0"/>
              <a:buChar char="•"/>
              <a:defRPr/>
            </a:pPr>
            <a:r>
              <a:rPr lang="en-CA" sz="2200" dirty="0"/>
              <a:t>which variable is on the x-axis, which on the y-axis, color depends on a variable </a:t>
            </a:r>
          </a:p>
          <a:p>
            <a:pPr marL="114300" indent="0">
              <a:buClr>
                <a:srgbClr val="1C4587"/>
              </a:buClr>
              <a:defRPr/>
            </a:pPr>
            <a:r>
              <a:rPr lang="en-CA" sz="2400" b="1" dirty="0" err="1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geom</a:t>
            </a:r>
            <a:r>
              <a:rPr lang="en-CA" sz="2400" b="1" dirty="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_</a:t>
            </a:r>
            <a:r>
              <a:rPr lang="en-CA" sz="2400" dirty="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r>
              <a:rPr lang="en-CA" sz="2400" dirty="0"/>
              <a:t>: what graph type are you plotting. </a:t>
            </a:r>
            <a:r>
              <a:rPr lang="en-CA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2400" b="1" dirty="0" err="1">
                <a:solidFill>
                  <a:srgbClr val="1C4587"/>
                </a:solidFill>
                <a:latin typeface="Courier New"/>
                <a:cs typeface="Courier New"/>
              </a:rPr>
              <a:t>geom_point</a:t>
            </a:r>
            <a:r>
              <a:rPr lang="en-CA" sz="2400" b="1" dirty="0">
                <a:solidFill>
                  <a:srgbClr val="1C4587"/>
                </a:solidFill>
                <a:latin typeface="Courier New"/>
                <a:cs typeface="Courier New"/>
              </a:rPr>
              <a:t>, </a:t>
            </a:r>
            <a:r>
              <a:rPr lang="en-CA" sz="2400" b="1" dirty="0" err="1">
                <a:solidFill>
                  <a:srgbClr val="1C4587"/>
                </a:solidFill>
                <a:latin typeface="Courier New"/>
                <a:cs typeface="Courier New"/>
              </a:rPr>
              <a:t>geom_histogram</a:t>
            </a:r>
            <a:r>
              <a:rPr lang="en-CA" sz="2400" b="1" dirty="0">
                <a:solidFill>
                  <a:srgbClr val="1C4587"/>
                </a:solidFill>
                <a:latin typeface="Courier New"/>
                <a:cs typeface="Courier New"/>
              </a:rPr>
              <a:t>, </a:t>
            </a:r>
            <a:r>
              <a:rPr lang="en-CA" sz="2400" b="1" dirty="0" err="1">
                <a:solidFill>
                  <a:srgbClr val="1C4587"/>
                </a:solidFill>
                <a:latin typeface="Courier New"/>
                <a:cs typeface="Courier New"/>
              </a:rPr>
              <a:t>geom_line</a:t>
            </a:r>
            <a:r>
              <a:rPr lang="en-CA" sz="2400" b="1" dirty="0">
                <a:solidFill>
                  <a:srgbClr val="1C4587"/>
                </a:solidFill>
                <a:latin typeface="Courier New"/>
                <a:cs typeface="Courier New"/>
              </a:rPr>
              <a:t>,</a:t>
            </a:r>
            <a:r>
              <a:rPr lang="en-CA" sz="2400" dirty="0">
                <a:solidFill>
                  <a:srgbClr val="1C4587"/>
                </a:solidFill>
                <a:cs typeface="Arial" panose="020B0604020202020204" pitchFamily="34" charset="0"/>
              </a:rPr>
              <a:t> </a:t>
            </a:r>
            <a:r>
              <a:rPr lang="en-CA" sz="2400" dirty="0">
                <a:solidFill>
                  <a:schemeClr val="accent4">
                    <a:lumMod val="10000"/>
                  </a:schemeClr>
                </a:solidFill>
                <a:cs typeface="Arial" panose="020B0604020202020204" pitchFamily="34" charset="0"/>
              </a:rPr>
              <a:t>etc.</a:t>
            </a:r>
            <a:r>
              <a:rPr lang="en-CA" sz="2400" b="1" dirty="0"/>
              <a:t>).</a:t>
            </a:r>
            <a:endParaRPr lang="en-CA" sz="2400" dirty="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1600"/>
              </a:spcBef>
              <a:spcAft>
                <a:spcPts val="0"/>
              </a:spcAft>
              <a:defRPr/>
            </a:pPr>
            <a:endParaRPr lang="en-CA" sz="2400" kern="0" dirty="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0"/>
              </a:spcAft>
              <a:defRPr/>
            </a:pPr>
            <a:endParaRPr lang="en-CA" sz="2400" kern="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1600"/>
              </a:spcBef>
              <a:spcAft>
                <a:spcPts val="0"/>
              </a:spcAft>
              <a:defRPr/>
            </a:pPr>
            <a:endParaRPr lang="en-CA" sz="2400" kern="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defRPr/>
            </a:pPr>
            <a:endParaRPr lang="en-CA" sz="2400" kern="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19">
            <a:extLst>
              <a:ext uri="{FF2B5EF4-FFF2-40B4-BE49-F238E27FC236}">
                <a16:creationId xmlns:a16="http://schemas.microsoft.com/office/drawing/2014/main" id="{307743CF-AD1D-479D-AC36-F529AAE8C202}"/>
              </a:ext>
            </a:extLst>
          </p:cNvPr>
          <p:cNvSpPr txBox="1">
            <a:spLocks/>
          </p:cNvSpPr>
          <p:nvPr/>
        </p:nvSpPr>
        <p:spPr>
          <a:xfrm>
            <a:off x="642938" y="2649538"/>
            <a:ext cx="7327900" cy="1736725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CA" sz="2800" b="1" kern="0" dirty="0" err="1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ggplot</a:t>
            </a:r>
            <a:r>
              <a:rPr lang="en-CA" sz="2800" b="1" kern="0" dirty="0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( </a:t>
            </a:r>
            <a:r>
              <a:rPr lang="en-CA" sz="2800" kern="0" dirty="0">
                <a:latin typeface="Courier New"/>
                <a:ea typeface="Courier New"/>
                <a:cs typeface="Courier New"/>
                <a:sym typeface="Courier New"/>
              </a:rPr>
              <a:t>data ,</a:t>
            </a:r>
            <a:r>
              <a:rPr lang="en-CA" sz="2800" kern="0" dirty="0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marL="0" indent="0">
              <a:defRPr/>
            </a:pPr>
            <a:r>
              <a:rPr lang="en-CA" sz="2800" b="1" kern="0" dirty="0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CA" sz="2800" b="1" kern="0" dirty="0" err="1">
                <a:solidFill>
                  <a:srgbClr val="CC4125"/>
                </a:solidFill>
                <a:latin typeface="Courier New"/>
                <a:ea typeface="Courier New"/>
                <a:cs typeface="Courier New"/>
                <a:sym typeface="Courier New"/>
              </a:rPr>
              <a:t>aes</a:t>
            </a:r>
            <a:r>
              <a:rPr lang="en-CA" sz="2800" b="1" kern="0" dirty="0">
                <a:solidFill>
                  <a:srgbClr val="CC4125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2800" kern="0" dirty="0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CA" sz="2800" kern="0" dirty="0">
                <a:latin typeface="Courier New"/>
                <a:ea typeface="Courier New"/>
                <a:cs typeface="Courier New"/>
                <a:sym typeface="Courier New"/>
              </a:rPr>
              <a:t>x = Age , y = BMI</a:t>
            </a:r>
            <a:r>
              <a:rPr lang="en-CA" sz="2800" b="1" kern="0" dirty="0">
                <a:solidFill>
                  <a:srgbClr val="CC4125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CA" sz="2800" b="1" kern="0" dirty="0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-CA" sz="2800" kern="0" dirty="0">
                <a:latin typeface="Courier New"/>
                <a:ea typeface="Courier New"/>
                <a:cs typeface="Courier New"/>
                <a:sym typeface="Courier New"/>
              </a:rPr>
              <a:t>+</a:t>
            </a:r>
            <a:br>
              <a:rPr lang="en-CA" sz="2800" kern="0" dirty="0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CA" sz="2800" kern="0" dirty="0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CA" sz="2800" b="1" kern="0" dirty="0" err="1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geom_point</a:t>
            </a:r>
            <a:r>
              <a:rPr lang="en-CA" sz="2800" b="1" kern="0" dirty="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2800" kern="0" dirty="0">
                <a:latin typeface="Courier New"/>
                <a:ea typeface="Courier New"/>
                <a:cs typeface="Courier New"/>
                <a:sym typeface="Courier New"/>
              </a:rPr>
              <a:t>color = “blue”</a:t>
            </a:r>
            <a:r>
              <a:rPr lang="en-CA" sz="2800" b="1" kern="0" dirty="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marL="0" indent="457200">
              <a:spcBef>
                <a:spcPts val="1600"/>
              </a:spcBef>
              <a:spcAft>
                <a:spcPts val="1600"/>
              </a:spcAft>
              <a:defRPr/>
            </a:pPr>
            <a:r>
              <a:rPr lang="en-CA" sz="2800" b="1" kern="0" dirty="0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lang="en-CA" sz="2800" kern="0" dirty="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" name="Google Shape;98;p19">
            <a:extLst>
              <a:ext uri="{FF2B5EF4-FFF2-40B4-BE49-F238E27FC236}">
                <a16:creationId xmlns:a16="http://schemas.microsoft.com/office/drawing/2014/main" id="{AB0FE7C5-E6B7-4A14-B261-349BB9178CE2}"/>
              </a:ext>
            </a:extLst>
          </p:cNvPr>
          <p:cNvSpPr txBox="1"/>
          <p:nvPr/>
        </p:nvSpPr>
        <p:spPr>
          <a:xfrm>
            <a:off x="477838" y="1219200"/>
            <a:ext cx="3128962" cy="3206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" sz="2800" dirty="0">
                <a:solidFill>
                  <a:schemeClr val="accent4">
                    <a:lumMod val="10000"/>
                  </a:schemeClr>
                </a:solidFill>
                <a:ea typeface="ヒラギノ角ゴ Pro W3" panose="020B0300000000000000" pitchFamily="34" charset="-128"/>
                <a:cs typeface="+mn-cs"/>
              </a:rPr>
              <a:t>Data to be plotted</a:t>
            </a:r>
            <a:endParaRPr sz="2800" dirty="0">
              <a:solidFill>
                <a:schemeClr val="accent4">
                  <a:lumMod val="10000"/>
                </a:schemeClr>
              </a:solidFill>
              <a:ea typeface="ヒラギノ角ゴ Pro W3" panose="020B0300000000000000" pitchFamily="34" charset="-128"/>
              <a:cs typeface="+mn-cs"/>
            </a:endParaRPr>
          </a:p>
        </p:txBody>
      </p:sp>
      <p:sp>
        <p:nvSpPr>
          <p:cNvPr id="4" name="Google Shape;100;p19">
            <a:extLst>
              <a:ext uri="{FF2B5EF4-FFF2-40B4-BE49-F238E27FC236}">
                <a16:creationId xmlns:a16="http://schemas.microsoft.com/office/drawing/2014/main" id="{4314FA59-3B1D-4466-A275-9BD4C944EE2D}"/>
              </a:ext>
            </a:extLst>
          </p:cNvPr>
          <p:cNvSpPr txBox="1"/>
          <p:nvPr/>
        </p:nvSpPr>
        <p:spPr>
          <a:xfrm>
            <a:off x="4090988" y="1344613"/>
            <a:ext cx="3879850" cy="3206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" sz="2800" dirty="0">
                <a:solidFill>
                  <a:schemeClr val="accent4">
                    <a:lumMod val="10000"/>
                  </a:schemeClr>
                </a:solidFill>
                <a:ea typeface="ヒラギノ角ゴ Pro W3" panose="020B0300000000000000" pitchFamily="34" charset="-128"/>
                <a:cs typeface="+mn-cs"/>
              </a:rPr>
              <a:t>How the graph depends on the data </a:t>
            </a:r>
            <a:endParaRPr sz="2800" dirty="0">
              <a:solidFill>
                <a:schemeClr val="accent4">
                  <a:lumMod val="10000"/>
                </a:schemeClr>
              </a:solidFill>
              <a:ea typeface="ヒラギノ角ゴ Pro W3" panose="020B0300000000000000" pitchFamily="34" charset="-128"/>
              <a:cs typeface="+mn-cs"/>
            </a:endParaRPr>
          </a:p>
        </p:txBody>
      </p:sp>
      <p:sp>
        <p:nvSpPr>
          <p:cNvPr id="5" name="Google Shape;102;p19">
            <a:extLst>
              <a:ext uri="{FF2B5EF4-FFF2-40B4-BE49-F238E27FC236}">
                <a16:creationId xmlns:a16="http://schemas.microsoft.com/office/drawing/2014/main" id="{06DED4E2-E6B2-4F64-9E49-5C8221FFF065}"/>
              </a:ext>
            </a:extLst>
          </p:cNvPr>
          <p:cNvSpPr txBox="1"/>
          <p:nvPr/>
        </p:nvSpPr>
        <p:spPr>
          <a:xfrm>
            <a:off x="4049713" y="5432425"/>
            <a:ext cx="4560887" cy="3206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" sz="2800" dirty="0">
                <a:solidFill>
                  <a:schemeClr val="accent4">
                    <a:lumMod val="10000"/>
                  </a:schemeClr>
                </a:solidFill>
                <a:ea typeface="ヒラギノ角ゴ Pro W3" panose="020B0300000000000000" pitchFamily="34" charset="-128"/>
                <a:cs typeface="+mn-cs"/>
              </a:rPr>
              <a:t>graph characteristics that don’t depend on data</a:t>
            </a:r>
            <a:endParaRPr sz="2800" dirty="0">
              <a:solidFill>
                <a:schemeClr val="accent4">
                  <a:lumMod val="10000"/>
                </a:schemeClr>
              </a:solidFill>
              <a:ea typeface="ヒラギノ角ゴ Pro W3" panose="020B0300000000000000" pitchFamily="34" charset="-128"/>
              <a:cs typeface="+mn-cs"/>
            </a:endParaRPr>
          </a:p>
        </p:txBody>
      </p:sp>
      <p:sp>
        <p:nvSpPr>
          <p:cNvPr id="6" name="Google Shape;103;p19">
            <a:extLst>
              <a:ext uri="{FF2B5EF4-FFF2-40B4-BE49-F238E27FC236}">
                <a16:creationId xmlns:a16="http://schemas.microsoft.com/office/drawing/2014/main" id="{F81BD208-8E48-41F3-9E25-FE5DA8FCAD07}"/>
              </a:ext>
            </a:extLst>
          </p:cNvPr>
          <p:cNvSpPr txBox="1"/>
          <p:nvPr/>
        </p:nvSpPr>
        <p:spPr>
          <a:xfrm>
            <a:off x="623888" y="5638800"/>
            <a:ext cx="3308350" cy="3206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" sz="2800" dirty="0">
                <a:solidFill>
                  <a:schemeClr val="accent4">
                    <a:lumMod val="10000"/>
                  </a:schemeClr>
                </a:solidFill>
                <a:ea typeface="ヒラギノ角ゴ Pro W3" panose="020B0300000000000000" pitchFamily="34" charset="-128"/>
                <a:cs typeface="+mn-cs"/>
              </a:rPr>
              <a:t>type of graph</a:t>
            </a:r>
            <a:endParaRPr sz="2800" dirty="0">
              <a:solidFill>
                <a:schemeClr val="accent4">
                  <a:lumMod val="10000"/>
                </a:schemeClr>
              </a:solidFill>
              <a:ea typeface="ヒラギノ角ゴ Pro W3" panose="020B0300000000000000" pitchFamily="34" charset="-128"/>
              <a:cs typeface="+mn-cs"/>
            </a:endParaRPr>
          </a:p>
        </p:txBody>
      </p:sp>
      <p:sp>
        <p:nvSpPr>
          <p:cNvPr id="7" name="Google Shape;105;p19">
            <a:extLst>
              <a:ext uri="{FF2B5EF4-FFF2-40B4-BE49-F238E27FC236}">
                <a16:creationId xmlns:a16="http://schemas.microsoft.com/office/drawing/2014/main" id="{7B398AE9-1401-485E-ADBE-FF53201BCBFE}"/>
              </a:ext>
            </a:extLst>
          </p:cNvPr>
          <p:cNvSpPr/>
          <p:nvPr/>
        </p:nvSpPr>
        <p:spPr>
          <a:xfrm flipH="1">
            <a:off x="6191250" y="4386263"/>
            <a:ext cx="285750" cy="984250"/>
          </a:xfrm>
          <a:custGeom>
            <a:avLst/>
            <a:gdLst/>
            <a:ahLst/>
            <a:cxnLst/>
            <a:rect l="l" t="t" r="r" b="b"/>
            <a:pathLst>
              <a:path w="12764" h="15621" extrusionOk="0">
                <a:moveTo>
                  <a:pt x="12764" y="15621"/>
                </a:moveTo>
                <a:cubicBezTo>
                  <a:pt x="6040" y="15621"/>
                  <a:pt x="0" y="6724"/>
                  <a:pt x="0" y="0"/>
                </a:cubicBezTo>
              </a:path>
            </a:pathLst>
          </a:custGeom>
          <a:ln w="38100">
            <a:solidFill>
              <a:schemeClr val="accent4">
                <a:lumMod val="10000"/>
              </a:schemeClr>
            </a:solidFill>
            <a:headEnd type="none" w="med" len="med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8" name="Google Shape;105;p19">
            <a:extLst>
              <a:ext uri="{FF2B5EF4-FFF2-40B4-BE49-F238E27FC236}">
                <a16:creationId xmlns:a16="http://schemas.microsoft.com/office/drawing/2014/main" id="{2783BB56-3759-431B-94C2-B033B59A3FA0}"/>
              </a:ext>
            </a:extLst>
          </p:cNvPr>
          <p:cNvSpPr/>
          <p:nvPr/>
        </p:nvSpPr>
        <p:spPr>
          <a:xfrm rot="3942625">
            <a:off x="762794" y="4496594"/>
            <a:ext cx="1177925" cy="655637"/>
          </a:xfrm>
          <a:custGeom>
            <a:avLst/>
            <a:gdLst/>
            <a:ahLst/>
            <a:cxnLst/>
            <a:rect l="l" t="t" r="r" b="b"/>
            <a:pathLst>
              <a:path w="12764" h="15621" extrusionOk="0">
                <a:moveTo>
                  <a:pt x="12764" y="15621"/>
                </a:moveTo>
                <a:cubicBezTo>
                  <a:pt x="6040" y="15621"/>
                  <a:pt x="0" y="6724"/>
                  <a:pt x="0" y="0"/>
                </a:cubicBezTo>
              </a:path>
            </a:pathLst>
          </a:custGeom>
          <a:ln w="38100">
            <a:solidFill>
              <a:schemeClr val="accent4">
                <a:lumMod val="10000"/>
              </a:schemeClr>
            </a:solidFill>
            <a:headEnd type="none" w="med" len="med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9" name="Google Shape;105;p19">
            <a:extLst>
              <a:ext uri="{FF2B5EF4-FFF2-40B4-BE49-F238E27FC236}">
                <a16:creationId xmlns:a16="http://schemas.microsoft.com/office/drawing/2014/main" id="{2B967A5F-5F99-4DDA-AA1C-F4A5FED0077E}"/>
              </a:ext>
            </a:extLst>
          </p:cNvPr>
          <p:cNvSpPr/>
          <p:nvPr/>
        </p:nvSpPr>
        <p:spPr>
          <a:xfrm rot="10566136">
            <a:off x="2930525" y="1825625"/>
            <a:ext cx="76200" cy="1038225"/>
          </a:xfrm>
          <a:custGeom>
            <a:avLst/>
            <a:gdLst/>
            <a:ahLst/>
            <a:cxnLst/>
            <a:rect l="l" t="t" r="r" b="b"/>
            <a:pathLst>
              <a:path w="12764" h="15621" extrusionOk="0">
                <a:moveTo>
                  <a:pt x="12764" y="15621"/>
                </a:moveTo>
                <a:cubicBezTo>
                  <a:pt x="6040" y="15621"/>
                  <a:pt x="0" y="6724"/>
                  <a:pt x="0" y="0"/>
                </a:cubicBezTo>
              </a:path>
            </a:pathLst>
          </a:custGeom>
          <a:ln w="38100">
            <a:solidFill>
              <a:schemeClr val="accent4">
                <a:lumMod val="10000"/>
              </a:schemeClr>
            </a:solidFill>
            <a:headEnd type="none" w="med" len="med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10" name="Google Shape;105;p19">
            <a:extLst>
              <a:ext uri="{FF2B5EF4-FFF2-40B4-BE49-F238E27FC236}">
                <a16:creationId xmlns:a16="http://schemas.microsoft.com/office/drawing/2014/main" id="{39256281-6DD4-4DE5-ABFF-4A39F29506B3}"/>
              </a:ext>
            </a:extLst>
          </p:cNvPr>
          <p:cNvSpPr/>
          <p:nvPr/>
        </p:nvSpPr>
        <p:spPr>
          <a:xfrm rot="11907691" flipH="1">
            <a:off x="5019675" y="2319338"/>
            <a:ext cx="217488" cy="1130300"/>
          </a:xfrm>
          <a:custGeom>
            <a:avLst/>
            <a:gdLst/>
            <a:ahLst/>
            <a:cxnLst/>
            <a:rect l="l" t="t" r="r" b="b"/>
            <a:pathLst>
              <a:path w="12764" h="15621" extrusionOk="0">
                <a:moveTo>
                  <a:pt x="12764" y="15621"/>
                </a:moveTo>
                <a:cubicBezTo>
                  <a:pt x="6040" y="15621"/>
                  <a:pt x="0" y="6724"/>
                  <a:pt x="0" y="0"/>
                </a:cubicBezTo>
              </a:path>
            </a:pathLst>
          </a:custGeom>
          <a:ln>
            <a:solidFill>
              <a:schemeClr val="accent4">
                <a:lumMod val="10000"/>
              </a:schemeClr>
            </a:solidFill>
            <a:headEnd type="none" w="med" len="med"/>
            <a:tailEnd type="stealth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19">
            <a:extLst>
              <a:ext uri="{FF2B5EF4-FFF2-40B4-BE49-F238E27FC236}">
                <a16:creationId xmlns:a16="http://schemas.microsoft.com/office/drawing/2014/main" id="{307743CF-AD1D-479D-AC36-F529AAE8C202}"/>
              </a:ext>
            </a:extLst>
          </p:cNvPr>
          <p:cNvSpPr txBox="1">
            <a:spLocks/>
          </p:cNvSpPr>
          <p:nvPr/>
        </p:nvSpPr>
        <p:spPr>
          <a:xfrm>
            <a:off x="427038" y="2755981"/>
            <a:ext cx="8869362" cy="1736725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46AD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itchFamily="2" charset="2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CA" sz="2800" b="1" kern="0" dirty="0" err="1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ggplot</a:t>
            </a:r>
            <a:r>
              <a:rPr lang="en-CA" sz="2800" b="1" kern="0" dirty="0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2800" kern="0" dirty="0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-CA" sz="2800" b="1" kern="0" dirty="0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-CA" sz="2800" kern="0" dirty="0">
                <a:latin typeface="Courier New"/>
                <a:ea typeface="Courier New"/>
                <a:cs typeface="Courier New"/>
                <a:sym typeface="Courier New"/>
              </a:rPr>
              <a:t>+</a:t>
            </a:r>
            <a:endParaRPr lang="en-CA" sz="2800" kern="0" dirty="0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defRPr/>
            </a:pPr>
            <a:r>
              <a:rPr lang="en-CA" sz="2800" b="1" kern="0" dirty="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CA" sz="2800" b="1" kern="0" dirty="0" err="1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geom_point</a:t>
            </a:r>
            <a:r>
              <a:rPr lang="en-CA" sz="2800" b="1" kern="0" dirty="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( </a:t>
            </a:r>
            <a:r>
              <a:rPr lang="en-CA" sz="2800" b="1" kern="0" dirty="0" err="1">
                <a:solidFill>
                  <a:srgbClr val="CC4125"/>
                </a:solidFill>
                <a:latin typeface="Courier New"/>
                <a:ea typeface="Courier New"/>
                <a:cs typeface="Courier New"/>
                <a:sym typeface="Courier New"/>
              </a:rPr>
              <a:t>aes</a:t>
            </a:r>
            <a:r>
              <a:rPr lang="en-CA" sz="2800" b="1" kern="0" dirty="0">
                <a:solidFill>
                  <a:srgbClr val="CC4125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2800" kern="0" dirty="0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CA" sz="2800" kern="0" dirty="0">
                <a:latin typeface="Courier New"/>
                <a:ea typeface="Courier New"/>
                <a:cs typeface="Courier New"/>
                <a:sym typeface="Courier New"/>
              </a:rPr>
              <a:t>x = Age , y = BMI</a:t>
            </a:r>
            <a:r>
              <a:rPr lang="en-CA" sz="2800" b="1" kern="0" dirty="0">
                <a:solidFill>
                  <a:srgbClr val="CC4125"/>
                </a:solidFill>
                <a:latin typeface="Courier New"/>
                <a:ea typeface="Courier New"/>
                <a:cs typeface="Courier New"/>
                <a:sym typeface="Courier New"/>
              </a:rPr>
              <a:t>),</a:t>
            </a:r>
            <a:r>
              <a:rPr lang="en-CA" sz="2800" kern="0" dirty="0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CA" sz="2800" kern="0" dirty="0">
                <a:latin typeface="Courier New"/>
                <a:ea typeface="Courier New"/>
                <a:cs typeface="Courier New"/>
                <a:sym typeface="Courier New"/>
              </a:rPr>
              <a:t>color = “blue”</a:t>
            </a:r>
            <a:r>
              <a:rPr lang="en-CA" sz="2800" b="1" kern="0" dirty="0">
                <a:solidFill>
                  <a:srgbClr val="1C4587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marL="0" indent="457200">
              <a:spcBef>
                <a:spcPts val="1600"/>
              </a:spcBef>
              <a:spcAft>
                <a:spcPts val="1600"/>
              </a:spcAft>
              <a:defRPr/>
            </a:pPr>
            <a:r>
              <a:rPr lang="en-CA" sz="2800" b="1" kern="0" dirty="0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lang="en-CA" sz="2800" kern="0" dirty="0">
              <a:solidFill>
                <a:srgbClr val="1C458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" name="Google Shape;98;p19">
            <a:extLst>
              <a:ext uri="{FF2B5EF4-FFF2-40B4-BE49-F238E27FC236}">
                <a16:creationId xmlns:a16="http://schemas.microsoft.com/office/drawing/2014/main" id="{AB0FE7C5-E6B7-4A14-B261-349BB9178CE2}"/>
              </a:ext>
            </a:extLst>
          </p:cNvPr>
          <p:cNvSpPr txBox="1"/>
          <p:nvPr/>
        </p:nvSpPr>
        <p:spPr>
          <a:xfrm>
            <a:off x="477838" y="1219200"/>
            <a:ext cx="3128962" cy="3206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" sz="2800" dirty="0">
                <a:solidFill>
                  <a:schemeClr val="accent4">
                    <a:lumMod val="10000"/>
                  </a:schemeClr>
                </a:solidFill>
                <a:ea typeface="ヒラギノ角ゴ Pro W3" panose="020B0300000000000000" pitchFamily="34" charset="-128"/>
                <a:cs typeface="+mn-cs"/>
              </a:rPr>
              <a:t>Data to be plotted</a:t>
            </a:r>
            <a:endParaRPr sz="2800" dirty="0">
              <a:solidFill>
                <a:schemeClr val="accent4">
                  <a:lumMod val="10000"/>
                </a:schemeClr>
              </a:solidFill>
              <a:ea typeface="ヒラギノ角ゴ Pro W3" panose="020B0300000000000000" pitchFamily="34" charset="-128"/>
              <a:cs typeface="+mn-cs"/>
            </a:endParaRPr>
          </a:p>
        </p:txBody>
      </p:sp>
      <p:sp>
        <p:nvSpPr>
          <p:cNvPr id="4" name="Google Shape;100;p19">
            <a:extLst>
              <a:ext uri="{FF2B5EF4-FFF2-40B4-BE49-F238E27FC236}">
                <a16:creationId xmlns:a16="http://schemas.microsoft.com/office/drawing/2014/main" id="{4314FA59-3B1D-4466-A275-9BD4C944EE2D}"/>
              </a:ext>
            </a:extLst>
          </p:cNvPr>
          <p:cNvSpPr txBox="1"/>
          <p:nvPr/>
        </p:nvSpPr>
        <p:spPr>
          <a:xfrm>
            <a:off x="4090988" y="1344613"/>
            <a:ext cx="3879850" cy="3206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" sz="2800" dirty="0">
                <a:solidFill>
                  <a:schemeClr val="accent4">
                    <a:lumMod val="10000"/>
                  </a:schemeClr>
                </a:solidFill>
                <a:ea typeface="ヒラギノ角ゴ Pro W3" panose="020B0300000000000000" pitchFamily="34" charset="-128"/>
                <a:cs typeface="+mn-cs"/>
              </a:rPr>
              <a:t>How the graph depends on the data </a:t>
            </a:r>
            <a:endParaRPr sz="2800" dirty="0">
              <a:solidFill>
                <a:schemeClr val="accent4">
                  <a:lumMod val="10000"/>
                </a:schemeClr>
              </a:solidFill>
              <a:ea typeface="ヒラギノ角ゴ Pro W3" panose="020B0300000000000000" pitchFamily="34" charset="-128"/>
              <a:cs typeface="+mn-cs"/>
            </a:endParaRPr>
          </a:p>
        </p:txBody>
      </p:sp>
      <p:sp>
        <p:nvSpPr>
          <p:cNvPr id="5" name="Google Shape;102;p19">
            <a:extLst>
              <a:ext uri="{FF2B5EF4-FFF2-40B4-BE49-F238E27FC236}">
                <a16:creationId xmlns:a16="http://schemas.microsoft.com/office/drawing/2014/main" id="{06DED4E2-E6B2-4F64-9E49-5C8221FFF065}"/>
              </a:ext>
            </a:extLst>
          </p:cNvPr>
          <p:cNvSpPr txBox="1"/>
          <p:nvPr/>
        </p:nvSpPr>
        <p:spPr>
          <a:xfrm>
            <a:off x="4049713" y="5432425"/>
            <a:ext cx="4560887" cy="3206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" sz="2800" dirty="0">
                <a:solidFill>
                  <a:schemeClr val="accent4">
                    <a:lumMod val="10000"/>
                  </a:schemeClr>
                </a:solidFill>
                <a:ea typeface="ヒラギノ角ゴ Pro W3" panose="020B0300000000000000" pitchFamily="34" charset="-128"/>
                <a:cs typeface="+mn-cs"/>
              </a:rPr>
              <a:t>graph characteristics that don’t depend on data</a:t>
            </a:r>
            <a:endParaRPr sz="2800" dirty="0">
              <a:solidFill>
                <a:schemeClr val="accent4">
                  <a:lumMod val="10000"/>
                </a:schemeClr>
              </a:solidFill>
              <a:ea typeface="ヒラギノ角ゴ Pro W3" panose="020B0300000000000000" pitchFamily="34" charset="-128"/>
              <a:cs typeface="+mn-cs"/>
            </a:endParaRPr>
          </a:p>
        </p:txBody>
      </p:sp>
      <p:sp>
        <p:nvSpPr>
          <p:cNvPr id="6" name="Google Shape;103;p19">
            <a:extLst>
              <a:ext uri="{FF2B5EF4-FFF2-40B4-BE49-F238E27FC236}">
                <a16:creationId xmlns:a16="http://schemas.microsoft.com/office/drawing/2014/main" id="{F81BD208-8E48-41F3-9E25-FE5DA8FCAD07}"/>
              </a:ext>
            </a:extLst>
          </p:cNvPr>
          <p:cNvSpPr txBox="1"/>
          <p:nvPr/>
        </p:nvSpPr>
        <p:spPr>
          <a:xfrm>
            <a:off x="152400" y="5262724"/>
            <a:ext cx="3308350" cy="3206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" sz="2800" dirty="0">
                <a:solidFill>
                  <a:schemeClr val="accent4">
                    <a:lumMod val="10000"/>
                  </a:schemeClr>
                </a:solidFill>
                <a:ea typeface="ヒラギノ角ゴ Pro W3" panose="020B0300000000000000" pitchFamily="34" charset="-128"/>
                <a:cs typeface="+mn-cs"/>
              </a:rPr>
              <a:t>type of graph</a:t>
            </a:r>
            <a:endParaRPr sz="2800" dirty="0">
              <a:solidFill>
                <a:schemeClr val="accent4">
                  <a:lumMod val="10000"/>
                </a:schemeClr>
              </a:solidFill>
              <a:ea typeface="ヒラギノ角ゴ Pro W3" panose="020B0300000000000000" pitchFamily="34" charset="-128"/>
              <a:cs typeface="+mn-cs"/>
            </a:endParaRPr>
          </a:p>
        </p:txBody>
      </p:sp>
      <p:sp>
        <p:nvSpPr>
          <p:cNvPr id="7" name="Google Shape;105;p19">
            <a:extLst>
              <a:ext uri="{FF2B5EF4-FFF2-40B4-BE49-F238E27FC236}">
                <a16:creationId xmlns:a16="http://schemas.microsoft.com/office/drawing/2014/main" id="{7B398AE9-1401-485E-ADBE-FF53201BCBFE}"/>
              </a:ext>
            </a:extLst>
          </p:cNvPr>
          <p:cNvSpPr/>
          <p:nvPr/>
        </p:nvSpPr>
        <p:spPr>
          <a:xfrm rot="18942629" flipH="1">
            <a:off x="5007552" y="4287105"/>
            <a:ext cx="241736" cy="984250"/>
          </a:xfrm>
          <a:custGeom>
            <a:avLst/>
            <a:gdLst/>
            <a:ahLst/>
            <a:cxnLst/>
            <a:rect l="l" t="t" r="r" b="b"/>
            <a:pathLst>
              <a:path w="12764" h="15621" extrusionOk="0">
                <a:moveTo>
                  <a:pt x="12764" y="15621"/>
                </a:moveTo>
                <a:cubicBezTo>
                  <a:pt x="6040" y="15621"/>
                  <a:pt x="0" y="6724"/>
                  <a:pt x="0" y="0"/>
                </a:cubicBezTo>
              </a:path>
            </a:pathLst>
          </a:custGeom>
          <a:ln w="38100">
            <a:solidFill>
              <a:schemeClr val="accent4">
                <a:lumMod val="10000"/>
              </a:schemeClr>
            </a:solidFill>
            <a:headEnd type="none" w="med" len="med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8" name="Google Shape;105;p19">
            <a:extLst>
              <a:ext uri="{FF2B5EF4-FFF2-40B4-BE49-F238E27FC236}">
                <a16:creationId xmlns:a16="http://schemas.microsoft.com/office/drawing/2014/main" id="{2783BB56-3759-431B-94C2-B033B59A3FA0}"/>
              </a:ext>
            </a:extLst>
          </p:cNvPr>
          <p:cNvSpPr/>
          <p:nvPr/>
        </p:nvSpPr>
        <p:spPr>
          <a:xfrm rot="3942625">
            <a:off x="34926" y="4066261"/>
            <a:ext cx="1177925" cy="655637"/>
          </a:xfrm>
          <a:custGeom>
            <a:avLst/>
            <a:gdLst/>
            <a:ahLst/>
            <a:cxnLst/>
            <a:rect l="l" t="t" r="r" b="b"/>
            <a:pathLst>
              <a:path w="12764" h="15621" extrusionOk="0">
                <a:moveTo>
                  <a:pt x="12764" y="15621"/>
                </a:moveTo>
                <a:cubicBezTo>
                  <a:pt x="6040" y="15621"/>
                  <a:pt x="0" y="6724"/>
                  <a:pt x="0" y="0"/>
                </a:cubicBezTo>
              </a:path>
            </a:pathLst>
          </a:custGeom>
          <a:ln w="38100">
            <a:solidFill>
              <a:schemeClr val="accent4">
                <a:lumMod val="10000"/>
              </a:schemeClr>
            </a:solidFill>
            <a:headEnd type="none" w="med" len="med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9" name="Google Shape;105;p19">
            <a:extLst>
              <a:ext uri="{FF2B5EF4-FFF2-40B4-BE49-F238E27FC236}">
                <a16:creationId xmlns:a16="http://schemas.microsoft.com/office/drawing/2014/main" id="{2B967A5F-5F99-4DDA-AA1C-F4A5FED0077E}"/>
              </a:ext>
            </a:extLst>
          </p:cNvPr>
          <p:cNvSpPr/>
          <p:nvPr/>
        </p:nvSpPr>
        <p:spPr>
          <a:xfrm rot="10566136">
            <a:off x="2930525" y="1825625"/>
            <a:ext cx="76200" cy="1038225"/>
          </a:xfrm>
          <a:custGeom>
            <a:avLst/>
            <a:gdLst/>
            <a:ahLst/>
            <a:cxnLst/>
            <a:rect l="l" t="t" r="r" b="b"/>
            <a:pathLst>
              <a:path w="12764" h="15621" extrusionOk="0">
                <a:moveTo>
                  <a:pt x="12764" y="15621"/>
                </a:moveTo>
                <a:cubicBezTo>
                  <a:pt x="6040" y="15621"/>
                  <a:pt x="0" y="6724"/>
                  <a:pt x="0" y="0"/>
                </a:cubicBezTo>
              </a:path>
            </a:pathLst>
          </a:custGeom>
          <a:ln w="38100">
            <a:solidFill>
              <a:schemeClr val="accent4">
                <a:lumMod val="10000"/>
              </a:schemeClr>
            </a:solidFill>
            <a:headEnd type="none" w="med" len="med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10" name="Google Shape;105;p19">
            <a:extLst>
              <a:ext uri="{FF2B5EF4-FFF2-40B4-BE49-F238E27FC236}">
                <a16:creationId xmlns:a16="http://schemas.microsoft.com/office/drawing/2014/main" id="{39256281-6DD4-4DE5-ABFF-4A39F29506B3}"/>
              </a:ext>
            </a:extLst>
          </p:cNvPr>
          <p:cNvSpPr/>
          <p:nvPr/>
        </p:nvSpPr>
        <p:spPr>
          <a:xfrm rot="11907691" flipH="1">
            <a:off x="5019675" y="2319338"/>
            <a:ext cx="217488" cy="1130300"/>
          </a:xfrm>
          <a:custGeom>
            <a:avLst/>
            <a:gdLst/>
            <a:ahLst/>
            <a:cxnLst/>
            <a:rect l="l" t="t" r="r" b="b"/>
            <a:pathLst>
              <a:path w="12764" h="15621" extrusionOk="0">
                <a:moveTo>
                  <a:pt x="12764" y="15621"/>
                </a:moveTo>
                <a:cubicBezTo>
                  <a:pt x="6040" y="15621"/>
                  <a:pt x="0" y="6724"/>
                  <a:pt x="0" y="0"/>
                </a:cubicBezTo>
              </a:path>
            </a:pathLst>
          </a:custGeom>
          <a:ln>
            <a:solidFill>
              <a:schemeClr val="accent4">
                <a:lumMod val="10000"/>
              </a:schemeClr>
            </a:solidFill>
            <a:headEnd type="none" w="med" len="med"/>
            <a:tailEnd type="stealth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3023750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>
            <a:extLst>
              <a:ext uri="{FF2B5EF4-FFF2-40B4-BE49-F238E27FC236}">
                <a16:creationId xmlns:a16="http://schemas.microsoft.com/office/drawing/2014/main" id="{2663C1F8-54CC-4177-BE88-FF5A39AF0B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3600" y="1136125"/>
            <a:ext cx="3484200" cy="4392600"/>
          </a:xfrm>
        </p:spPr>
        <p:txBody>
          <a:bodyPr/>
          <a:lstStyle/>
          <a:p>
            <a:pPr marL="0" indent="0">
              <a:spcAft>
                <a:spcPts val="1600"/>
              </a:spcAft>
              <a:buFont typeface="Wingdings" panose="05000000000000000000" pitchFamily="2" charset="2"/>
              <a:buNone/>
              <a:defRPr/>
            </a:pPr>
            <a:r>
              <a:rPr lang="en" sz="1800" b="1" dirty="0" err="1">
                <a:solidFill>
                  <a:schemeClr val="accent4">
                    <a:lumMod val="10000"/>
                  </a:schemeClr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ggplot</a:t>
            </a:r>
            <a:r>
              <a:rPr lang="en" sz="1800" b="1" dirty="0">
                <a:solidFill>
                  <a:schemeClr val="accent4">
                    <a:lumMod val="10000"/>
                  </a:schemeClr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 )</a:t>
            </a:r>
            <a:endParaRPr sz="1800" b="1" dirty="0">
              <a:solidFill>
                <a:schemeClr val="accent4">
                  <a:lumMod val="10000"/>
                </a:schemeClr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9458" name="Google Shape;111;p20">
            <a:extLst>
              <a:ext uri="{FF2B5EF4-FFF2-40B4-BE49-F238E27FC236}">
                <a16:creationId xmlns:a16="http://schemas.microsoft.com/office/drawing/2014/main" id="{D9697093-C792-4247-BA1A-FEF911DAD49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009650"/>
            <a:ext cx="5081587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wstrat">
  <a:themeElements>
    <a:clrScheme name="newstrat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newstrat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newstrat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trat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>
  <LongProp xmlns="" name="TaxCatchAll"><![CDATA[882;#powerpoint|c244c997-50c6-499e-b442-2b83b4ec3c82;#1391;#template|7d36bbcc-e102-42f9-a4ff-f534383972f8;#369;#Creative Services Studio|93291967-9577-4a04-b1b0-0be013a68b3c;#45;#Office Document|c785f37c-b2a8-415c-9b52-b73624a14902;#960;#care|0c357417-421f-4687-92d1-0fc1252f2463;#5;#Staff Support Resources|d8919b47-c6be-4a56-96e4-2ff0d31d204e]]></LongProp>
</Long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379462216E8B479519BEC94E0999AF" ma:contentTypeVersion="10" ma:contentTypeDescription="Create a new document." ma:contentTypeScope="" ma:versionID="ceb96405dae41928eb90bcef6b565578">
  <xsd:schema xmlns:xsd="http://www.w3.org/2001/XMLSchema" xmlns:xs="http://www.w3.org/2001/XMLSchema" xmlns:p="http://schemas.microsoft.com/office/2006/metadata/properties" xmlns:ns3="81fdd8e0-6b96-4ddf-a85a-2e931d037e54" xmlns:ns4="dbbb6443-9fab-42cd-bf6c-cadfbf742763" targetNamespace="http://schemas.microsoft.com/office/2006/metadata/properties" ma:root="true" ma:fieldsID="32886afb67755c4ac7ab8bddb366d3a1" ns3:_="" ns4:_="">
    <xsd:import namespace="81fdd8e0-6b96-4ddf-a85a-2e931d037e54"/>
    <xsd:import namespace="dbbb6443-9fab-42cd-bf6c-cadfbf7427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dd8e0-6b96-4ddf-a85a-2e931d037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b6443-9fab-42cd-bf6c-cadfbf7427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DCE024-DAEC-43C9-86F0-C0AAD7CCBE77}">
  <ds:schemaRefs>
    <ds:schemaRef ds:uri="http://schemas.microsoft.com/office/2006/metadata/longProperties"/>
    <ds:schemaRef ds:uri=""/>
  </ds:schemaRefs>
</ds:datastoreItem>
</file>

<file path=customXml/itemProps2.xml><?xml version="1.0" encoding="utf-8"?>
<ds:datastoreItem xmlns:ds="http://schemas.openxmlformats.org/officeDocument/2006/customXml" ds:itemID="{7DDE6BD6-E616-4632-A75C-516116200A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fdd8e0-6b96-4ddf-a85a-2e931d037e54"/>
    <ds:schemaRef ds:uri="dbbb6443-9fab-42cd-bf6c-cadfbf7427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6C70D9-2E00-43DA-92C8-3307883387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814</Words>
  <Application>Microsoft Macintosh PowerPoint</Application>
  <PresentationFormat>On-screen Show (4:3)</PresentationFormat>
  <Paragraphs>130</Paragraphs>
  <Slides>36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-webkit-standard</vt:lpstr>
      <vt:lpstr>Arial</vt:lpstr>
      <vt:lpstr>Courier New</vt:lpstr>
      <vt:lpstr>Times New Roman</vt:lpstr>
      <vt:lpstr>Wingdings</vt:lpstr>
      <vt:lpstr>newstrat</vt:lpstr>
      <vt:lpstr> Data visualization  Intro to R</vt:lpstr>
      <vt:lpstr>Objectives</vt:lpstr>
      <vt:lpstr>Why ggplot2?</vt:lpstr>
      <vt:lpstr>PowerPoint Presentation</vt:lpstr>
      <vt:lpstr>Getting Started</vt:lpstr>
      <vt:lpstr>Structure of ggplot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Aesthetics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Themes</vt:lpstr>
      <vt:lpstr>ggtheme examples</vt:lpstr>
      <vt:lpstr>Other graphs</vt:lpstr>
      <vt:lpstr>Tricky ggplot2 concepts (faceting and groups)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Why base R plotting?</vt:lpstr>
      <vt:lpstr>Structure of base R plots</vt:lpstr>
      <vt:lpstr>Scatterplots</vt:lpstr>
      <vt:lpstr>PowerPoint Presentation</vt:lpstr>
      <vt:lpstr>Plotting output of functions</vt:lpstr>
      <vt:lpstr>PowerPoint Presentation</vt:lpstr>
    </vt:vector>
  </TitlesOfParts>
  <Company>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Research2016</dc:title>
  <dc:creator>HSC</dc:creator>
  <cp:keywords>care; template; powerpoint</cp:keywords>
  <cp:lastModifiedBy>David Rios</cp:lastModifiedBy>
  <cp:revision>100</cp:revision>
  <dcterms:created xsi:type="dcterms:W3CDTF">2006-01-26T15:11:59Z</dcterms:created>
  <dcterms:modified xsi:type="dcterms:W3CDTF">2020-10-29T00:46:20Z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CPillar">
    <vt:lpwstr>5;#Staff Support Resources|d8919b47-c6be-4a56-96e4-2ff0d31d204e</vt:lpwstr>
  </property>
  <property fmtid="{D5CDD505-2E9C-101B-9397-08002B2CF9AE}" pid="3" name="DocumentType">
    <vt:lpwstr>45;#Office Document|c785f37c-b2a8-415c-9b52-b73624a14902</vt:lpwstr>
  </property>
  <property fmtid="{D5CDD505-2E9C-101B-9397-08002B2CF9AE}" pid="4" name="TaxKeywordTaxHTField">
    <vt:lpwstr>template|7d36bbcc-e102-42f9-a4ff-f534383972f8;care|0c357417-421f-4687-92d1-0fc1252f2463;powerpoint|c244c997-50c6-499e-b442-2b83b4ec3c82</vt:lpwstr>
  </property>
  <property fmtid="{D5CDD505-2E9C-101B-9397-08002B2CF9AE}" pid="5" name="PillarTaxHTField0">
    <vt:lpwstr>Staff Support Resources|d8919b47-c6be-4a56-96e4-2ff0d31d204e</vt:lpwstr>
  </property>
  <property fmtid="{D5CDD505-2E9C-101B-9397-08002B2CF9AE}" pid="6" name="SCDepartment">
    <vt:lpwstr>369;#Creative Services Studio|93291967-9577-4a04-b1b0-0be013a68b3c</vt:lpwstr>
  </property>
  <property fmtid="{D5CDD505-2E9C-101B-9397-08002B2CF9AE}" pid="7" name="TaxKeyword">
    <vt:lpwstr>1391;#template|7d36bbcc-e102-42f9-a4ff-f534383972f8;#960;#care|0c357417-421f-4687-92d1-0fc1252f2463;#882;#powerpoint|c244c997-50c6-499e-b442-2b83b4ec3c82</vt:lpwstr>
  </property>
  <property fmtid="{D5CDD505-2E9C-101B-9397-08002B2CF9AE}" pid="8" name="DepartmentTaxHTField0">
    <vt:lpwstr>Creative Services Studio|93291967-9577-4a04-b1b0-0be013a68b3c</vt:lpwstr>
  </property>
  <property fmtid="{D5CDD505-2E9C-101B-9397-08002B2CF9AE}" pid="9" name="DocumentTypeTaxHTField0">
    <vt:lpwstr>Office Document|c785f37c-b2a8-415c-9b52-b73624a14902</vt:lpwstr>
  </property>
  <property fmtid="{D5CDD505-2E9C-101B-9397-08002B2CF9AE}" pid="10" name="TaxCatchAll">
    <vt:lpwstr>882;#powerpoint|c244c997-50c6-499e-b442-2b83b4ec3c82;#1391;#template|7d36bbcc-e102-42f9-a4ff-f534383972f8;#369;#Creative Services Studio|93291967-9577-4a04-b1b0-0be013a68b3c;#45;#Office Document|c785f37c-b2a8-415c-9b52-b73624a14902;#960;#care|0c357417-421</vt:lpwstr>
  </property>
  <property fmtid="{D5CDD505-2E9C-101B-9397-08002B2CF9AE}" pid="11" name="ContentTypeId">
    <vt:lpwstr>0x010100B7379462216E8B479519BEC94E0999AF</vt:lpwstr>
  </property>
</Properties>
</file>